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8"/>
  </p:notesMasterIdLst>
  <p:handoutMasterIdLst>
    <p:handoutMasterId r:id="rId109"/>
  </p:handoutMasterIdLst>
  <p:sldIdLst>
    <p:sldId id="2076138207" r:id="rId5"/>
    <p:sldId id="2076138326" r:id="rId6"/>
    <p:sldId id="2076138322" r:id="rId7"/>
    <p:sldId id="2076138356" r:id="rId8"/>
    <p:sldId id="2076138243" r:id="rId9"/>
    <p:sldId id="2076138246" r:id="rId10"/>
    <p:sldId id="2076138245" r:id="rId11"/>
    <p:sldId id="2076138324" r:id="rId12"/>
    <p:sldId id="2076138247" r:id="rId13"/>
    <p:sldId id="2076138248" r:id="rId14"/>
    <p:sldId id="2076138249" r:id="rId15"/>
    <p:sldId id="2076138250" r:id="rId16"/>
    <p:sldId id="2076138251" r:id="rId17"/>
    <p:sldId id="2076138357" r:id="rId18"/>
    <p:sldId id="2076138285" r:id="rId19"/>
    <p:sldId id="2076138253" r:id="rId20"/>
    <p:sldId id="2076138254" r:id="rId21"/>
    <p:sldId id="2076138255" r:id="rId22"/>
    <p:sldId id="2076138286" r:id="rId23"/>
    <p:sldId id="2076136043" r:id="rId24"/>
    <p:sldId id="2076136044" r:id="rId25"/>
    <p:sldId id="2076136071" r:id="rId26"/>
    <p:sldId id="2076136051" r:id="rId27"/>
    <p:sldId id="2076138257" r:id="rId28"/>
    <p:sldId id="2076138258" r:id="rId29"/>
    <p:sldId id="2076138259" r:id="rId30"/>
    <p:sldId id="2076138284" r:id="rId31"/>
    <p:sldId id="2076138287" r:id="rId32"/>
    <p:sldId id="2076138261" r:id="rId33"/>
    <p:sldId id="2076138262" r:id="rId34"/>
    <p:sldId id="2076138263" r:id="rId35"/>
    <p:sldId id="2076138264" r:id="rId36"/>
    <p:sldId id="2076138265" r:id="rId37"/>
    <p:sldId id="2076138266" r:id="rId38"/>
    <p:sldId id="2076138267" r:id="rId39"/>
    <p:sldId id="2076138268" r:id="rId40"/>
    <p:sldId id="2076138325" r:id="rId41"/>
    <p:sldId id="2076138288" r:id="rId42"/>
    <p:sldId id="2076138299" r:id="rId43"/>
    <p:sldId id="2076138300" r:id="rId44"/>
    <p:sldId id="2076138298" r:id="rId45"/>
    <p:sldId id="2076138301" r:id="rId46"/>
    <p:sldId id="2076138319" r:id="rId47"/>
    <p:sldId id="2076138309" r:id="rId48"/>
    <p:sldId id="2076138310" r:id="rId49"/>
    <p:sldId id="2076138311" r:id="rId50"/>
    <p:sldId id="2076138312" r:id="rId51"/>
    <p:sldId id="2076138306" r:id="rId52"/>
    <p:sldId id="2076138293" r:id="rId53"/>
    <p:sldId id="2076138295" r:id="rId54"/>
    <p:sldId id="2076138302" r:id="rId55"/>
    <p:sldId id="2076138303" r:id="rId56"/>
    <p:sldId id="2076138320" r:id="rId57"/>
    <p:sldId id="2076138304" r:id="rId58"/>
    <p:sldId id="2076138305" r:id="rId59"/>
    <p:sldId id="2076138308" r:id="rId60"/>
    <p:sldId id="2076138307" r:id="rId61"/>
    <p:sldId id="2076138321" r:id="rId62"/>
    <p:sldId id="2076138315" r:id="rId63"/>
    <p:sldId id="2076138316" r:id="rId64"/>
    <p:sldId id="2076138314" r:id="rId65"/>
    <p:sldId id="2076138289" r:id="rId66"/>
    <p:sldId id="2076138327" r:id="rId67"/>
    <p:sldId id="2076138328" r:id="rId68"/>
    <p:sldId id="2076138329" r:id="rId69"/>
    <p:sldId id="2076138330" r:id="rId70"/>
    <p:sldId id="2076138331" r:id="rId71"/>
    <p:sldId id="2076138332" r:id="rId72"/>
    <p:sldId id="2076138333" r:id="rId73"/>
    <p:sldId id="2076138334" r:id="rId74"/>
    <p:sldId id="2076138335" r:id="rId75"/>
    <p:sldId id="2076138336" r:id="rId76"/>
    <p:sldId id="2076138337" r:id="rId77"/>
    <p:sldId id="2076138338" r:id="rId78"/>
    <p:sldId id="2076138339" r:id="rId79"/>
    <p:sldId id="2076138340" r:id="rId80"/>
    <p:sldId id="2076138342" r:id="rId81"/>
    <p:sldId id="2076138343" r:id="rId82"/>
    <p:sldId id="2076138352" r:id="rId83"/>
    <p:sldId id="2076138344" r:id="rId84"/>
    <p:sldId id="2076138346" r:id="rId85"/>
    <p:sldId id="2076138347" r:id="rId86"/>
    <p:sldId id="2076138345" r:id="rId87"/>
    <p:sldId id="2076138349" r:id="rId88"/>
    <p:sldId id="2076138350" r:id="rId89"/>
    <p:sldId id="2076138348" r:id="rId90"/>
    <p:sldId id="2076138353" r:id="rId91"/>
    <p:sldId id="2076138355" r:id="rId92"/>
    <p:sldId id="2076138354" r:id="rId93"/>
    <p:sldId id="2076138269" r:id="rId94"/>
    <p:sldId id="2076138273" r:id="rId95"/>
    <p:sldId id="2076138270" r:id="rId96"/>
    <p:sldId id="2076138272" r:id="rId97"/>
    <p:sldId id="2076138271" r:id="rId98"/>
    <p:sldId id="2076138274" r:id="rId99"/>
    <p:sldId id="2076138275" r:id="rId100"/>
    <p:sldId id="2076138281" r:id="rId101"/>
    <p:sldId id="2076138276" r:id="rId102"/>
    <p:sldId id="2076138277" r:id="rId103"/>
    <p:sldId id="2076138278" r:id="rId104"/>
    <p:sldId id="2076138279" r:id="rId105"/>
    <p:sldId id="2076138280" r:id="rId106"/>
    <p:sldId id="2076138282" r:id="rId107"/>
  </p:sldIdLst>
  <p:sldSz cx="12192000" cy="6858000"/>
  <p:notesSz cx="7104063" cy="10234613"/>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B656EC-D568-4EF7-8842-9FA1AE1192C9}">
          <p14:sldIdLst>
            <p14:sldId id="2076138207"/>
            <p14:sldId id="2076138326"/>
            <p14:sldId id="2076138322"/>
            <p14:sldId id="2076138356"/>
            <p14:sldId id="2076138243"/>
            <p14:sldId id="2076138246"/>
            <p14:sldId id="2076138245"/>
          </p14:sldIdLst>
        </p14:section>
        <p14:section name="Zero Trust" id="{A5C22EEA-A970-4EDE-B0B2-CAEBC0CACF20}">
          <p14:sldIdLst>
            <p14:sldId id="2076138324"/>
            <p14:sldId id="2076138247"/>
            <p14:sldId id="2076138248"/>
            <p14:sldId id="2076138249"/>
            <p14:sldId id="2076138250"/>
            <p14:sldId id="2076138251"/>
            <p14:sldId id="2076138357"/>
            <p14:sldId id="2076138285"/>
            <p14:sldId id="2076138253"/>
            <p14:sldId id="2076138254"/>
            <p14:sldId id="2076138255"/>
            <p14:sldId id="2076138286"/>
            <p14:sldId id="2076136043"/>
            <p14:sldId id="2076136044"/>
            <p14:sldId id="2076136071"/>
            <p14:sldId id="2076136051"/>
            <p14:sldId id="2076138257"/>
            <p14:sldId id="2076138258"/>
            <p14:sldId id="2076138259"/>
            <p14:sldId id="2076138284"/>
            <p14:sldId id="2076138287"/>
            <p14:sldId id="2076138261"/>
            <p14:sldId id="2076138262"/>
            <p14:sldId id="2076138263"/>
            <p14:sldId id="2076138264"/>
            <p14:sldId id="2076138265"/>
            <p14:sldId id="2076138266"/>
            <p14:sldId id="2076138267"/>
            <p14:sldId id="2076138268"/>
          </p14:sldIdLst>
        </p14:section>
        <p14:section name="Modern SOC" id="{BA589B05-23CF-4A46-B448-5593397344D0}">
          <p14:sldIdLst>
            <p14:sldId id="2076138325"/>
            <p14:sldId id="2076138288"/>
            <p14:sldId id="2076138299"/>
            <p14:sldId id="2076138300"/>
            <p14:sldId id="2076138298"/>
            <p14:sldId id="2076138301"/>
            <p14:sldId id="2076138319"/>
            <p14:sldId id="2076138309"/>
            <p14:sldId id="2076138310"/>
            <p14:sldId id="2076138311"/>
            <p14:sldId id="2076138312"/>
            <p14:sldId id="2076138306"/>
            <p14:sldId id="2076138293"/>
            <p14:sldId id="2076138295"/>
            <p14:sldId id="2076138302"/>
            <p14:sldId id="2076138303"/>
            <p14:sldId id="2076138320"/>
            <p14:sldId id="2076138304"/>
            <p14:sldId id="2076138305"/>
            <p14:sldId id="2076138308"/>
            <p14:sldId id="2076138307"/>
            <p14:sldId id="2076138321"/>
            <p14:sldId id="2076138315"/>
            <p14:sldId id="2076138316"/>
            <p14:sldId id="2076138314"/>
          </p14:sldIdLst>
        </p14:section>
        <p14:section name="DevScOps" id="{DB7D26ED-5DD7-4EEE-9096-359D93E127E1}">
          <p14:sldIdLst>
            <p14:sldId id="2076138289"/>
            <p14:sldId id="2076138327"/>
            <p14:sldId id="2076138328"/>
            <p14:sldId id="2076138329"/>
            <p14:sldId id="2076138330"/>
            <p14:sldId id="2076138331"/>
            <p14:sldId id="2076138332"/>
            <p14:sldId id="2076138333"/>
            <p14:sldId id="2076138334"/>
            <p14:sldId id="2076138335"/>
            <p14:sldId id="2076138336"/>
            <p14:sldId id="2076138337"/>
            <p14:sldId id="2076138338"/>
            <p14:sldId id="2076138339"/>
            <p14:sldId id="2076138340"/>
            <p14:sldId id="2076138342"/>
            <p14:sldId id="2076138343"/>
            <p14:sldId id="2076138352"/>
            <p14:sldId id="2076138344"/>
            <p14:sldId id="2076138346"/>
            <p14:sldId id="2076138347"/>
            <p14:sldId id="2076138345"/>
            <p14:sldId id="2076138349"/>
            <p14:sldId id="2076138350"/>
            <p14:sldId id="2076138348"/>
            <p14:sldId id="2076138353"/>
            <p14:sldId id="2076138355"/>
            <p14:sldId id="2076138354"/>
          </p14:sldIdLst>
        </p14:section>
        <p14:section name="Cloud Security" id="{4CC1C9C9-1F10-4C20-AD28-D0FFC919C161}">
          <p14:sldIdLst>
            <p14:sldId id="2076138269"/>
            <p14:sldId id="2076138273"/>
            <p14:sldId id="2076138270"/>
            <p14:sldId id="2076138272"/>
            <p14:sldId id="2076138271"/>
            <p14:sldId id="2076138274"/>
            <p14:sldId id="2076138275"/>
            <p14:sldId id="2076138281"/>
            <p14:sldId id="2076138276"/>
            <p14:sldId id="2076138277"/>
            <p14:sldId id="2076138278"/>
            <p14:sldId id="2076138279"/>
            <p14:sldId id="2076138280"/>
            <p14:sldId id="2076138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666666"/>
    <a:srgbClr val="FFB900"/>
    <a:srgbClr val="107C10"/>
    <a:srgbClr val="0078D4"/>
    <a:srgbClr val="FFFFFF"/>
    <a:srgbClr val="9BF00B"/>
    <a:srgbClr val="000000"/>
    <a:srgbClr val="D83B01"/>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4C87DE-D207-4838-B8AD-6EEDF27213B4}" v="1" dt="2021-09-07T12:15:42.2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57" autoAdjust="0"/>
  </p:normalViewPr>
  <p:slideViewPr>
    <p:cSldViewPr snapToGrid="0">
      <p:cViewPr varScale="1">
        <p:scale>
          <a:sx n="151" d="100"/>
          <a:sy n="151" d="100"/>
        </p:scale>
        <p:origin x="588" y="150"/>
      </p:cViewPr>
      <p:guideLst/>
    </p:cSldViewPr>
  </p:slideViewPr>
  <p:notesTextViewPr>
    <p:cViewPr>
      <p:scale>
        <a:sx n="3" d="2"/>
        <a:sy n="3" d="2"/>
      </p:scale>
      <p:origin x="0" y="0"/>
    </p:cViewPr>
  </p:notesTextViewPr>
  <p:notesViewPr>
    <p:cSldViewPr snapToGrid="0">
      <p:cViewPr>
        <p:scale>
          <a:sx n="1" d="2"/>
          <a:sy n="1" d="2"/>
        </p:scale>
        <p:origin x="0" y="0"/>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commentAuthors" Target="commentAuthors.xml"/><Relationship Id="rId115"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 Halbheer" userId="a256a7e3-d8e1-4cbe-a365-586ae11378d1" providerId="ADAL" clId="{F24C87DE-D207-4838-B8AD-6EEDF27213B4}"/>
    <pc:docChg chg="modSld">
      <pc:chgData name="Roger Halbheer" userId="a256a7e3-d8e1-4cbe-a365-586ae11378d1" providerId="ADAL" clId="{F24C87DE-D207-4838-B8AD-6EEDF27213B4}" dt="2021-09-07T12:15:42.269" v="7" actId="20577"/>
      <pc:docMkLst>
        <pc:docMk/>
      </pc:docMkLst>
      <pc:sldChg chg="modSp mod">
        <pc:chgData name="Roger Halbheer" userId="a256a7e3-d8e1-4cbe-a365-586ae11378d1" providerId="ADAL" clId="{F24C87DE-D207-4838-B8AD-6EEDF27213B4}" dt="2021-09-07T12:15:33.041" v="6" actId="20577"/>
        <pc:sldMkLst>
          <pc:docMk/>
          <pc:sldMk cId="3534043106" sldId="2076136071"/>
        </pc:sldMkLst>
        <pc:spChg chg="mod">
          <ac:chgData name="Roger Halbheer" userId="a256a7e3-d8e1-4cbe-a365-586ae11378d1" providerId="ADAL" clId="{F24C87DE-D207-4838-B8AD-6EEDF27213B4}" dt="2021-09-07T12:15:33.041" v="6" actId="20577"/>
          <ac:spMkLst>
            <pc:docMk/>
            <pc:sldMk cId="3534043106" sldId="2076136071"/>
            <ac:spMk id="415" creationId="{D07E20F4-3385-45D8-B193-B277630C8F67}"/>
          </ac:spMkLst>
        </pc:spChg>
      </pc:sldChg>
      <pc:sldChg chg="modSp mod">
        <pc:chgData name="Roger Halbheer" userId="a256a7e3-d8e1-4cbe-a365-586ae11378d1" providerId="ADAL" clId="{F24C87DE-D207-4838-B8AD-6EEDF27213B4}" dt="2021-08-27T11:52:25.537" v="1" actId="1036"/>
        <pc:sldMkLst>
          <pc:docMk/>
          <pc:sldMk cId="866348728" sldId="2076138261"/>
        </pc:sldMkLst>
        <pc:spChg chg="mod">
          <ac:chgData name="Roger Halbheer" userId="a256a7e3-d8e1-4cbe-a365-586ae11378d1" providerId="ADAL" clId="{F24C87DE-D207-4838-B8AD-6EEDF27213B4}" dt="2021-08-27T11:52:25.537" v="1" actId="1036"/>
          <ac:spMkLst>
            <pc:docMk/>
            <pc:sldMk cId="866348728" sldId="2076138261"/>
            <ac:spMk id="21" creationId="{C194A273-FFD9-4FEE-B6DB-E60B1FD76867}"/>
          </ac:spMkLst>
        </pc:spChg>
        <pc:graphicFrameChg chg="mod">
          <ac:chgData name="Roger Halbheer" userId="a256a7e3-d8e1-4cbe-a365-586ae11378d1" providerId="ADAL" clId="{F24C87DE-D207-4838-B8AD-6EEDF27213B4}" dt="2021-08-27T11:52:25.537" v="1" actId="1036"/>
          <ac:graphicFrameMkLst>
            <pc:docMk/>
            <pc:sldMk cId="866348728" sldId="2076138261"/>
            <ac:graphicFrameMk id="10" creationId="{252F41A7-A520-4B16-886E-43954BB999D0}"/>
          </ac:graphicFrameMkLst>
        </pc:graphicFrameChg>
      </pc:sldChg>
      <pc:sldChg chg="modSp">
        <pc:chgData name="Roger Halbheer" userId="a256a7e3-d8e1-4cbe-a365-586ae11378d1" providerId="ADAL" clId="{F24C87DE-D207-4838-B8AD-6EEDF27213B4}" dt="2021-09-07T12:15:42.269" v="7" actId="20577"/>
        <pc:sldMkLst>
          <pc:docMk/>
          <pc:sldMk cId="2237089460" sldId="2076138356"/>
        </pc:sldMkLst>
        <pc:spChg chg="mod">
          <ac:chgData name="Roger Halbheer" userId="a256a7e3-d8e1-4cbe-a365-586ae11378d1" providerId="ADAL" clId="{F24C87DE-D207-4838-B8AD-6EEDF27213B4}" dt="2021-09-07T12:15:42.269" v="7" actId="20577"/>
          <ac:spMkLst>
            <pc:docMk/>
            <pc:sldMk cId="2237089460" sldId="2076138356"/>
            <ac:spMk id="32" creationId="{AD2270EC-D6E3-4385-ABC3-2BC0C985E14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955"/>
            <a:ext cx="3078427" cy="511731"/>
          </a:xfrm>
          <a:prstGeom prst="rect">
            <a:avLst/>
          </a:prstGeom>
        </p:spPr>
        <p:txBody>
          <a:bodyPr vert="horz" lIns="99075" tIns="49538" rIns="99075" bIns="49538"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460F9EC6-89FF-47E1-8594-1A32E3B45134}" type="datetime8">
              <a:rPr lang="en-US" smtClean="0">
                <a:latin typeface="Segoe UI" pitchFamily="34" charset="0"/>
              </a:rPr>
              <a:t>9/7/2021 2:15 PM</a:t>
            </a:fld>
            <a:endParaRPr lang="en-US">
              <a:latin typeface="Segoe UI" pitchFamily="34" charset="0"/>
            </a:endParaRPr>
          </a:p>
        </p:txBody>
      </p:sp>
      <p:sp>
        <p:nvSpPr>
          <p:cNvPr id="8" name="Footer Placeholder 7"/>
          <p:cNvSpPr>
            <a:spLocks noGrp="1"/>
          </p:cNvSpPr>
          <p:nvPr>
            <p:ph type="ftr" sz="quarter" idx="2"/>
          </p:nvPr>
        </p:nvSpPr>
        <p:spPr>
          <a:xfrm>
            <a:off x="0" y="9721106"/>
            <a:ext cx="6002933" cy="372084"/>
          </a:xfrm>
          <a:prstGeom prst="rect">
            <a:avLst/>
          </a:prstGeom>
        </p:spPr>
        <p:txBody>
          <a:bodyPr vert="horz" lIns="99075" tIns="49538" rIns="99075" bIns="49538" rtlCol="0" anchor="b"/>
          <a:lstStyle>
            <a:lvl1pPr algn="l">
              <a:defRPr sz="1300"/>
            </a:lvl1pPr>
          </a:lstStyle>
          <a:p>
            <a:pPr marL="431735" defTabSz="99042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91093" y="9721106"/>
            <a:ext cx="1111326" cy="511731"/>
          </a:xfrm>
          <a:prstGeom prst="rect">
            <a:avLst/>
          </a:prstGeom>
        </p:spPr>
        <p:txBody>
          <a:bodyPr vert="horz" lIns="99075" tIns="49538" rIns="99075" bIns="49538"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42875" y="768350"/>
            <a:ext cx="6818313" cy="3836988"/>
          </a:xfrm>
          <a:prstGeom prst="rect">
            <a:avLst/>
          </a:prstGeom>
          <a:noFill/>
          <a:ln w="12700">
            <a:solidFill>
              <a:prstClr val="black"/>
            </a:solidFill>
          </a:ln>
        </p:spPr>
        <p:txBody>
          <a:bodyPr vert="horz" lIns="99075" tIns="49538" rIns="99075" bIns="49538" rtlCol="0" anchor="ctr"/>
          <a:lstStyle/>
          <a:p>
            <a:endParaRPr lang="en-US"/>
          </a:p>
        </p:txBody>
      </p:sp>
      <p:sp>
        <p:nvSpPr>
          <p:cNvPr id="10" name="Footer Placeholder 9"/>
          <p:cNvSpPr>
            <a:spLocks noGrp="1"/>
          </p:cNvSpPr>
          <p:nvPr>
            <p:ph type="ftr" sz="quarter" idx="4"/>
          </p:nvPr>
        </p:nvSpPr>
        <p:spPr>
          <a:xfrm>
            <a:off x="0" y="9722882"/>
            <a:ext cx="6133174" cy="398420"/>
          </a:xfrm>
          <a:prstGeom prst="rect">
            <a:avLst/>
          </a:prstGeom>
        </p:spPr>
        <p:txBody>
          <a:bodyPr vert="horz" lIns="99075" tIns="49538" rIns="99075" bIns="49538" rtlCol="0" anchor="b"/>
          <a:lstStyle>
            <a:lvl1pPr marL="619220" indent="0" algn="l">
              <a:defRPr sz="1300"/>
            </a:lvl1p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23992" y="0"/>
            <a:ext cx="3078427" cy="511731"/>
          </a:xfrm>
          <a:prstGeom prst="rect">
            <a:avLst/>
          </a:prstGeom>
        </p:spPr>
        <p:txBody>
          <a:bodyPr vert="horz" lIns="99075" tIns="49538" rIns="99075" bIns="49538" rtlCol="0"/>
          <a:lstStyle>
            <a:lvl1pPr algn="r">
              <a:defRPr sz="1300">
                <a:latin typeface="Segoe UI" pitchFamily="34" charset="0"/>
              </a:defRPr>
            </a:lvl1pPr>
          </a:lstStyle>
          <a:p>
            <a:fld id="{386CE63F-9E7F-4C04-9D0D-FCA25A8E9E86}" type="datetime8">
              <a:rPr lang="en-US" smtClean="0"/>
              <a:t>9/7/2021 2:10 PM</a:t>
            </a:fld>
            <a:endParaRPr lang="en-US"/>
          </a:p>
        </p:txBody>
      </p:sp>
      <p:sp>
        <p:nvSpPr>
          <p:cNvPr id="12" name="Notes Placeholder 11"/>
          <p:cNvSpPr>
            <a:spLocks noGrp="1"/>
          </p:cNvSpPr>
          <p:nvPr>
            <p:ph type="body" sz="quarter" idx="3"/>
          </p:nvPr>
        </p:nvSpPr>
        <p:spPr>
          <a:xfrm>
            <a:off x="710407" y="4861441"/>
            <a:ext cx="5683250" cy="4605576"/>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21334" y="9721106"/>
            <a:ext cx="981085" cy="511731"/>
          </a:xfrm>
          <a:prstGeom prst="rect">
            <a:avLst/>
          </a:prstGeom>
        </p:spPr>
        <p:txBody>
          <a:bodyPr vert="horz" lIns="99075" tIns="49538" rIns="99075" bIns="49538"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9/7/2021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077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defTabSz="100924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defTabSz="1010626">
              <a:defRPr/>
            </a:pPr>
            <a:fld id="{E74353ED-ACB2-44BF-A903-985B0AF962B7}" type="datetime1">
              <a:rPr lang="en-US">
                <a:solidFill>
                  <a:prstClr val="black"/>
                </a:solidFill>
              </a:rPr>
              <a:pPr defTabSz="1010626">
                <a:defRPr/>
              </a:pPr>
              <a:t>9/7/2021</a:t>
            </a:fld>
            <a:endParaRPr lang="en-US">
              <a:solidFill>
                <a:prstClr val="black"/>
              </a:solidFill>
            </a:endParaRPr>
          </a:p>
        </p:txBody>
      </p:sp>
      <p:sp>
        <p:nvSpPr>
          <p:cNvPr id="6" name="Slide Number Placeholder 5"/>
          <p:cNvSpPr>
            <a:spLocks noGrp="1"/>
          </p:cNvSpPr>
          <p:nvPr>
            <p:ph type="sldNum" sz="quarter" idx="5"/>
          </p:nvPr>
        </p:nvSpPr>
        <p:spPr/>
        <p:txBody>
          <a:bodyPr/>
          <a:lstStyle/>
          <a:p>
            <a:pPr defTabSz="1010626">
              <a:defRPr/>
            </a:pPr>
            <a:fld id="{B4008EB6-D09E-4580-8CD6-DDB14511944F}" type="slidenum">
              <a:rPr lang="en-US">
                <a:solidFill>
                  <a:prstClr val="black"/>
                </a:solidFill>
              </a:rPr>
              <a:pPr defTabSz="1010626">
                <a:defRPr/>
              </a:pPr>
              <a:t>22</a:t>
            </a:fld>
            <a:endParaRPr lang="en-US">
              <a:solidFill>
                <a:prstClr val="black"/>
              </a:solidFill>
            </a:endParaRPr>
          </a:p>
        </p:txBody>
      </p:sp>
    </p:spTree>
    <p:extLst>
      <p:ext uri="{BB962C8B-B14F-4D97-AF65-F5344CB8AC3E}">
        <p14:creationId xmlns:p14="http://schemas.microsoft.com/office/powerpoint/2010/main" val="254250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defTabSz="100924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defTabSz="1010626">
              <a:defRPr/>
            </a:pPr>
            <a:fld id="{E74353ED-ACB2-44BF-A903-985B0AF962B7}" type="datetime1">
              <a:rPr lang="en-US">
                <a:solidFill>
                  <a:prstClr val="black"/>
                </a:solidFill>
              </a:rPr>
              <a:pPr defTabSz="1010626">
                <a:defRPr/>
              </a:pPr>
              <a:t>9/7/2021</a:t>
            </a:fld>
            <a:endParaRPr lang="en-US">
              <a:solidFill>
                <a:prstClr val="black"/>
              </a:solidFill>
            </a:endParaRPr>
          </a:p>
        </p:txBody>
      </p:sp>
      <p:sp>
        <p:nvSpPr>
          <p:cNvPr id="6" name="Slide Number Placeholder 5"/>
          <p:cNvSpPr>
            <a:spLocks noGrp="1"/>
          </p:cNvSpPr>
          <p:nvPr>
            <p:ph type="sldNum" sz="quarter" idx="5"/>
          </p:nvPr>
        </p:nvSpPr>
        <p:spPr/>
        <p:txBody>
          <a:bodyPr/>
          <a:lstStyle/>
          <a:p>
            <a:pPr defTabSz="1010626">
              <a:defRPr/>
            </a:pPr>
            <a:fld id="{B4008EB6-D09E-4580-8CD6-DDB14511944F}" type="slidenum">
              <a:rPr lang="en-US">
                <a:solidFill>
                  <a:prstClr val="black"/>
                </a:solidFill>
              </a:rPr>
              <a:pPr defTabSz="1010626">
                <a:defRPr/>
              </a:pPr>
              <a:t>23</a:t>
            </a:fld>
            <a:endParaRPr lang="en-US">
              <a:solidFill>
                <a:prstClr val="black"/>
              </a:solidFill>
            </a:endParaRPr>
          </a:p>
        </p:txBody>
      </p:sp>
    </p:spTree>
    <p:extLst>
      <p:ext uri="{BB962C8B-B14F-4D97-AF65-F5344CB8AC3E}">
        <p14:creationId xmlns:p14="http://schemas.microsoft.com/office/powerpoint/2010/main" val="3495476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defTabSz="100924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defTabSz="1010626">
              <a:defRPr/>
            </a:pPr>
            <a:fld id="{E74353ED-ACB2-44BF-A903-985B0AF962B7}" type="datetime1">
              <a:rPr lang="en-US">
                <a:solidFill>
                  <a:prstClr val="black"/>
                </a:solidFill>
              </a:rPr>
              <a:pPr defTabSz="1010626">
                <a:defRPr/>
              </a:pPr>
              <a:t>9/7/2021</a:t>
            </a:fld>
            <a:endParaRPr lang="en-US">
              <a:solidFill>
                <a:prstClr val="black"/>
              </a:solidFill>
            </a:endParaRPr>
          </a:p>
        </p:txBody>
      </p:sp>
      <p:sp>
        <p:nvSpPr>
          <p:cNvPr id="6" name="Slide Number Placeholder 5"/>
          <p:cNvSpPr>
            <a:spLocks noGrp="1"/>
          </p:cNvSpPr>
          <p:nvPr>
            <p:ph type="sldNum" sz="quarter" idx="5"/>
          </p:nvPr>
        </p:nvSpPr>
        <p:spPr/>
        <p:txBody>
          <a:bodyPr/>
          <a:lstStyle/>
          <a:p>
            <a:pPr defTabSz="1010626">
              <a:defRPr/>
            </a:pPr>
            <a:fld id="{B4008EB6-D09E-4580-8CD6-DDB14511944F}" type="slidenum">
              <a:rPr lang="en-US">
                <a:solidFill>
                  <a:prstClr val="black"/>
                </a:solidFill>
              </a:rPr>
              <a:pPr defTabSz="1010626">
                <a:defRPr/>
              </a:pPr>
              <a:t>24</a:t>
            </a:fld>
            <a:endParaRPr lang="en-US">
              <a:solidFill>
                <a:prstClr val="black"/>
              </a:solidFill>
            </a:endParaRPr>
          </a:p>
        </p:txBody>
      </p:sp>
    </p:spTree>
    <p:extLst>
      <p:ext uri="{BB962C8B-B14F-4D97-AF65-F5344CB8AC3E}">
        <p14:creationId xmlns:p14="http://schemas.microsoft.com/office/powerpoint/2010/main" val="3328453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9071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90717">
              <a:defRPr/>
            </a:pPr>
            <a:fld id="{E2F19A73-88F5-4B80-A929-CF8E66EE5449}" type="datetime8">
              <a:rPr lang="en-US">
                <a:solidFill>
                  <a:prstClr val="black"/>
                </a:solidFill>
              </a:rPr>
              <a:pPr defTabSz="990717">
                <a:defRPr/>
              </a:pPr>
              <a:t>9/7/2021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90717">
              <a:defRPr/>
            </a:pPr>
            <a:fld id="{B4008EB6-D09E-4580-8CD6-DDB14511944F}" type="slidenum">
              <a:rPr lang="en-US">
                <a:solidFill>
                  <a:prstClr val="black"/>
                </a:solidFill>
              </a:rPr>
              <a:pPr defTabSz="990717">
                <a:defRPr/>
              </a:pPr>
              <a:t>25</a:t>
            </a:fld>
            <a:endParaRPr lang="en-US">
              <a:solidFill>
                <a:prstClr val="black"/>
              </a:solidFill>
            </a:endParaRPr>
          </a:p>
        </p:txBody>
      </p:sp>
    </p:spTree>
    <p:extLst>
      <p:ext uri="{BB962C8B-B14F-4D97-AF65-F5344CB8AC3E}">
        <p14:creationId xmlns:p14="http://schemas.microsoft.com/office/powerpoint/2010/main" val="4221501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gsw-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9/7/2021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518254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78427" cy="511731"/>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9/7/2021 2:11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a:solidFill>
                <a:prstClr val="black"/>
              </a:solidFill>
            </a:endParaRPr>
          </a:p>
        </p:txBody>
      </p:sp>
      <p:sp>
        <p:nvSpPr>
          <p:cNvPr id="6" name="Footer Placeholder 5"/>
          <p:cNvSpPr>
            <a:spLocks noGrp="1"/>
          </p:cNvSpPr>
          <p:nvPr>
            <p:ph type="ftr" sz="quarter" idx="1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9071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90717">
              <a:defRPr/>
            </a:pPr>
            <a:fld id="{E2F19A73-88F5-4B80-A929-CF8E66EE5449}" type="datetime8">
              <a:rPr lang="en-US">
                <a:solidFill>
                  <a:prstClr val="black"/>
                </a:solidFill>
              </a:rPr>
              <a:pPr defTabSz="990717">
                <a:defRPr/>
              </a:pPr>
              <a:t>9/7/2021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90717">
              <a:defRPr/>
            </a:pPr>
            <a:fld id="{B4008EB6-D09E-4580-8CD6-DDB14511944F}" type="slidenum">
              <a:rPr lang="en-US">
                <a:solidFill>
                  <a:prstClr val="black"/>
                </a:solidFill>
              </a:rPr>
              <a:pPr defTabSz="990717">
                <a:defRPr/>
              </a:pPr>
              <a:t>38</a:t>
            </a:fld>
            <a:endParaRPr lang="en-US">
              <a:solidFill>
                <a:prstClr val="black"/>
              </a:solidFill>
            </a:endParaRPr>
          </a:p>
        </p:txBody>
      </p:sp>
    </p:spTree>
    <p:extLst>
      <p:ext uri="{BB962C8B-B14F-4D97-AF65-F5344CB8AC3E}">
        <p14:creationId xmlns:p14="http://schemas.microsoft.com/office/powerpoint/2010/main" val="1430151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SOC Process Workbook</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Incidents</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Show an incident</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TI map IP entity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AzureActivity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(enriched)</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Security efficiency workbook</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Threat Intelligence</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TI Workbook</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Workbooks</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Identity &amp; Access</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Entity Behavior</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JeffL</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Vict00</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Hunting</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Run all queries</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Connectors</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AAD</a:t>
            </a:r>
          </a:p>
          <a:p>
            <a:pPr marL="0" lvl="0" indent="0">
              <a:lnSpc>
                <a:spcPct val="107000"/>
              </a:lnSpc>
              <a:buFont typeface="Symbol" panose="05050102010706020507" pitchFamily="18" charset="2"/>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Automation</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Automate-Isolate-</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MDATPMAchine</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Community</a:t>
            </a:r>
            <a:endParaRPr lang="gsw-CH"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9/7/2021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228654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9071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90717">
              <a:defRPr/>
            </a:pPr>
            <a:fld id="{E2F19A73-88F5-4B80-A929-CF8E66EE5449}" type="datetime8">
              <a:rPr lang="en-US">
                <a:solidFill>
                  <a:prstClr val="black"/>
                </a:solidFill>
              </a:rPr>
              <a:pPr defTabSz="990717">
                <a:defRPr/>
              </a:pPr>
              <a:t>9/7/2021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90717">
              <a:defRPr/>
            </a:pPr>
            <a:fld id="{B4008EB6-D09E-4580-8CD6-DDB14511944F}" type="slidenum">
              <a:rPr lang="en-US">
                <a:solidFill>
                  <a:prstClr val="black"/>
                </a:solidFill>
              </a:rPr>
              <a:pPr defTabSz="990717">
                <a:defRPr/>
              </a:pPr>
              <a:t>62</a:t>
            </a:fld>
            <a:endParaRPr lang="en-US">
              <a:solidFill>
                <a:prstClr val="black"/>
              </a:solidFill>
            </a:endParaRPr>
          </a:p>
        </p:txBody>
      </p:sp>
    </p:spTree>
    <p:extLst>
      <p:ext uri="{BB962C8B-B14F-4D97-AF65-F5344CB8AC3E}">
        <p14:creationId xmlns:p14="http://schemas.microsoft.com/office/powerpoint/2010/main" val="2819914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9071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90717">
              <a:defRPr/>
            </a:pPr>
            <a:fld id="{E2F19A73-88F5-4B80-A929-CF8E66EE5449}" type="datetime8">
              <a:rPr lang="en-US">
                <a:solidFill>
                  <a:prstClr val="black"/>
                </a:solidFill>
              </a:rPr>
              <a:pPr defTabSz="990717">
                <a:defRPr/>
              </a:pPr>
              <a:t>9/7/2021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90717">
              <a:defRPr/>
            </a:pPr>
            <a:fld id="{B4008EB6-D09E-4580-8CD6-DDB14511944F}" type="slidenum">
              <a:rPr lang="en-US">
                <a:solidFill>
                  <a:prstClr val="black"/>
                </a:solidFill>
              </a:rPr>
              <a:pPr defTabSz="990717">
                <a:defRPr/>
              </a:pPr>
              <a:t>89</a:t>
            </a:fld>
            <a:endParaRPr lang="en-US">
              <a:solidFill>
                <a:prstClr val="black"/>
              </a:solidFill>
            </a:endParaRPr>
          </a:p>
        </p:txBody>
      </p:sp>
    </p:spTree>
    <p:extLst>
      <p:ext uri="{BB962C8B-B14F-4D97-AF65-F5344CB8AC3E}">
        <p14:creationId xmlns:p14="http://schemas.microsoft.com/office/powerpoint/2010/main" val="4129696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78427" cy="511731"/>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9/7/2021 2:11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a:t>
            </a:fld>
            <a:endParaRPr lang="en-US">
              <a:solidFill>
                <a:prstClr val="black"/>
              </a:solidFill>
            </a:endParaRPr>
          </a:p>
        </p:txBody>
      </p:sp>
      <p:sp>
        <p:nvSpPr>
          <p:cNvPr id="6" name="Footer Placeholder 5"/>
          <p:cNvSpPr>
            <a:spLocks noGrp="1"/>
          </p:cNvSpPr>
          <p:nvPr>
            <p:ph type="ftr" sz="quarter" idx="1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9071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90717">
              <a:defRPr/>
            </a:pPr>
            <a:fld id="{E2F19A73-88F5-4B80-A929-CF8E66EE5449}" type="datetime8">
              <a:rPr lang="en-US">
                <a:solidFill>
                  <a:prstClr val="black"/>
                </a:solidFill>
              </a:rPr>
              <a:pPr defTabSz="990717">
                <a:defRPr/>
              </a:pPr>
              <a:t>9/7/2021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90717">
              <a:defRPr/>
            </a:pPr>
            <a:fld id="{B4008EB6-D09E-4580-8CD6-DDB14511944F}" type="slidenum">
              <a:rPr lang="en-US">
                <a:solidFill>
                  <a:prstClr val="black"/>
                </a:solidFill>
              </a:rPr>
              <a:pPr defTabSz="990717">
                <a:defRPr/>
              </a:pPr>
              <a:t>90</a:t>
            </a:fld>
            <a:endParaRPr lang="en-US">
              <a:solidFill>
                <a:prstClr val="black"/>
              </a:solidFill>
            </a:endParaRPr>
          </a:p>
        </p:txBody>
      </p:sp>
    </p:spTree>
    <p:extLst>
      <p:ext uri="{BB962C8B-B14F-4D97-AF65-F5344CB8AC3E}">
        <p14:creationId xmlns:p14="http://schemas.microsoft.com/office/powerpoint/2010/main" val="134251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78427" cy="511731"/>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9/7/2021 2:11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a:t>
            </a:fld>
            <a:endParaRPr lang="en-US">
              <a:solidFill>
                <a:prstClr val="black"/>
              </a:solidFill>
            </a:endParaRPr>
          </a:p>
        </p:txBody>
      </p:sp>
      <p:sp>
        <p:nvSpPr>
          <p:cNvPr id="6" name="Footer Placeholder 5"/>
          <p:cNvSpPr>
            <a:spLocks noGrp="1"/>
          </p:cNvSpPr>
          <p:nvPr>
            <p:ph type="ftr" sz="quarter" idx="1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9/7/2021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186949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3078427" cy="511731"/>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9/7/2021 2:11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a:t>
            </a:fld>
            <a:endParaRPr lang="en-US">
              <a:solidFill>
                <a:prstClr val="black"/>
              </a:solidFill>
            </a:endParaRPr>
          </a:p>
        </p:txBody>
      </p:sp>
      <p:sp>
        <p:nvSpPr>
          <p:cNvPr id="6" name="Footer Placeholder 5"/>
          <p:cNvSpPr>
            <a:spLocks noGrp="1"/>
          </p:cNvSpPr>
          <p:nvPr>
            <p:ph type="ftr" sz="quarter" idx="1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9071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90717">
              <a:defRPr/>
            </a:pPr>
            <a:fld id="{E2F19A73-88F5-4B80-A929-CF8E66EE5449}" type="datetime8">
              <a:rPr lang="en-US">
                <a:solidFill>
                  <a:prstClr val="black"/>
                </a:solidFill>
              </a:rPr>
              <a:pPr defTabSz="990717">
                <a:defRPr/>
              </a:pPr>
              <a:t>9/7/2021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90717">
              <a:defRPr/>
            </a:pPr>
            <a:fld id="{B4008EB6-D09E-4580-8CD6-DDB14511944F}" type="slidenum">
              <a:rPr lang="en-US">
                <a:solidFill>
                  <a:prstClr val="black"/>
                </a:solidFill>
              </a:rPr>
              <a:pPr defTabSz="990717">
                <a:defRPr/>
              </a:pPr>
              <a:t>11</a:t>
            </a:fld>
            <a:endParaRPr lang="en-US">
              <a:solidFill>
                <a:prstClr val="black"/>
              </a:solidFill>
            </a:endParaRPr>
          </a:p>
        </p:txBody>
      </p:sp>
    </p:spTree>
    <p:extLst>
      <p:ext uri="{BB962C8B-B14F-4D97-AF65-F5344CB8AC3E}">
        <p14:creationId xmlns:p14="http://schemas.microsoft.com/office/powerpoint/2010/main" val="4129696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9071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90717">
              <a:defRPr/>
            </a:pPr>
            <a:fld id="{E2F19A73-88F5-4B80-A929-CF8E66EE5449}" type="datetime8">
              <a:rPr lang="en-US">
                <a:solidFill>
                  <a:prstClr val="black"/>
                </a:solidFill>
              </a:rPr>
              <a:pPr defTabSz="990717">
                <a:defRPr/>
              </a:pPr>
              <a:t>9/7/2021 2:11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90717">
              <a:defRPr/>
            </a:pPr>
            <a:fld id="{B4008EB6-D09E-4580-8CD6-DDB14511944F}" type="slidenum">
              <a:rPr lang="en-US">
                <a:solidFill>
                  <a:prstClr val="black"/>
                </a:solidFill>
              </a:rPr>
              <a:pPr defTabSz="990717">
                <a:defRPr/>
              </a:pPr>
              <a:t>17</a:t>
            </a:fld>
            <a:endParaRPr lang="en-US">
              <a:solidFill>
                <a:prstClr val="black"/>
              </a:solidFill>
            </a:endParaRPr>
          </a:p>
        </p:txBody>
      </p:sp>
    </p:spTree>
    <p:extLst>
      <p:ext uri="{BB962C8B-B14F-4D97-AF65-F5344CB8AC3E}">
        <p14:creationId xmlns:p14="http://schemas.microsoft.com/office/powerpoint/2010/main" val="2180195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defTabSz="100924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defTabSz="1010626">
              <a:defRPr/>
            </a:pPr>
            <a:fld id="{E74353ED-ACB2-44BF-A903-985B0AF962B7}" type="datetime1">
              <a:rPr lang="en-US">
                <a:solidFill>
                  <a:prstClr val="black"/>
                </a:solidFill>
              </a:rPr>
              <a:pPr defTabSz="1010626">
                <a:defRPr/>
              </a:pPr>
              <a:t>9/7/2021</a:t>
            </a:fld>
            <a:endParaRPr lang="en-US">
              <a:solidFill>
                <a:prstClr val="black"/>
              </a:solidFill>
            </a:endParaRPr>
          </a:p>
        </p:txBody>
      </p:sp>
      <p:sp>
        <p:nvSpPr>
          <p:cNvPr id="6" name="Slide Number Placeholder 5"/>
          <p:cNvSpPr>
            <a:spLocks noGrp="1"/>
          </p:cNvSpPr>
          <p:nvPr>
            <p:ph type="sldNum" sz="quarter" idx="5"/>
          </p:nvPr>
        </p:nvSpPr>
        <p:spPr/>
        <p:txBody>
          <a:bodyPr/>
          <a:lstStyle/>
          <a:p>
            <a:pPr defTabSz="1010626">
              <a:defRPr/>
            </a:pPr>
            <a:fld id="{B4008EB6-D09E-4580-8CD6-DDB14511944F}" type="slidenum">
              <a:rPr lang="en-US">
                <a:solidFill>
                  <a:prstClr val="black"/>
                </a:solidFill>
              </a:rPr>
              <a:pPr defTabSz="1010626">
                <a:defRPr/>
              </a:pPr>
              <a:t>20</a:t>
            </a:fld>
            <a:endParaRPr lang="en-US">
              <a:solidFill>
                <a:prstClr val="black"/>
              </a:solidFill>
            </a:endParaRPr>
          </a:p>
        </p:txBody>
      </p:sp>
    </p:spTree>
    <p:extLst>
      <p:ext uri="{BB962C8B-B14F-4D97-AF65-F5344CB8AC3E}">
        <p14:creationId xmlns:p14="http://schemas.microsoft.com/office/powerpoint/2010/main" val="2226782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09946" fontAlgn="base">
              <a:spcBef>
                <a:spcPct val="0"/>
              </a:spcBef>
              <a:spcAft>
                <a:spcPct val="0"/>
              </a:spcAft>
              <a:defRPr/>
            </a:pPr>
            <a:endParaRPr lang="en-US"/>
          </a:p>
        </p:txBody>
      </p:sp>
      <p:sp>
        <p:nvSpPr>
          <p:cNvPr id="4" name="Footer Placeholder 3"/>
          <p:cNvSpPr>
            <a:spLocks noGrp="1"/>
          </p:cNvSpPr>
          <p:nvPr>
            <p:ph type="ftr" sz="quarter" idx="4"/>
          </p:nvPr>
        </p:nvSpPr>
        <p:spPr/>
        <p:txBody>
          <a:bodyPr/>
          <a:lstStyle/>
          <a:p>
            <a:pPr marL="630986" defTabSz="100924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defTabSz="1010626">
              <a:defRPr/>
            </a:pPr>
            <a:fld id="{E74353ED-ACB2-44BF-A903-985B0AF962B7}" type="datetime1">
              <a:rPr lang="en-US">
                <a:solidFill>
                  <a:prstClr val="black"/>
                </a:solidFill>
              </a:rPr>
              <a:pPr defTabSz="1010626">
                <a:defRPr/>
              </a:pPr>
              <a:t>9/7/2021</a:t>
            </a:fld>
            <a:endParaRPr lang="en-US">
              <a:solidFill>
                <a:prstClr val="black"/>
              </a:solidFill>
            </a:endParaRPr>
          </a:p>
        </p:txBody>
      </p:sp>
      <p:sp>
        <p:nvSpPr>
          <p:cNvPr id="6" name="Slide Number Placeholder 5"/>
          <p:cNvSpPr>
            <a:spLocks noGrp="1"/>
          </p:cNvSpPr>
          <p:nvPr>
            <p:ph type="sldNum" sz="quarter" idx="5"/>
          </p:nvPr>
        </p:nvSpPr>
        <p:spPr/>
        <p:txBody>
          <a:bodyPr/>
          <a:lstStyle/>
          <a:p>
            <a:pPr defTabSz="1010626">
              <a:defRPr/>
            </a:pPr>
            <a:fld id="{B4008EB6-D09E-4580-8CD6-DDB14511944F}" type="slidenum">
              <a:rPr lang="en-US">
                <a:solidFill>
                  <a:prstClr val="black"/>
                </a:solidFill>
              </a:rPr>
              <a:pPr defTabSz="1010626">
                <a:defRPr/>
              </a:pPr>
              <a:t>21</a:t>
            </a:fld>
            <a:endParaRPr lang="en-US">
              <a:solidFill>
                <a:prstClr val="black"/>
              </a:solidFill>
            </a:endParaRPr>
          </a:p>
        </p:txBody>
      </p:sp>
    </p:spTree>
    <p:extLst>
      <p:ext uri="{BB962C8B-B14F-4D97-AF65-F5344CB8AC3E}">
        <p14:creationId xmlns:p14="http://schemas.microsoft.com/office/powerpoint/2010/main" val="990607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190" r:id="rId3"/>
    <p:sldLayoutId id="2147485197" r:id="rId4"/>
    <p:sldLayoutId id="2147485195" r:id="rId5"/>
    <p:sldLayoutId id="2147485196" r:id="rId6"/>
    <p:sldLayoutId id="2147484610" r:id="rId7"/>
    <p:sldLayoutId id="2147485203" r:id="rId8"/>
    <p:sldLayoutId id="2147485202"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8" r:id="rId33"/>
    <p:sldLayoutId id="2147484939" r:id="rId34"/>
    <p:sldLayoutId id="2147484940" r:id="rId35"/>
    <p:sldLayoutId id="2147485161" r:id="rId36"/>
    <p:sldLayoutId id="2147485152" r:id="rId37"/>
    <p:sldLayoutId id="2147485153" r:id="rId38"/>
    <p:sldLayoutId id="2147485154" r:id="rId39"/>
    <p:sldLayoutId id="2147484944" r:id="rId40"/>
    <p:sldLayoutId id="2147484945" r:id="rId41"/>
    <p:sldLayoutId id="2147485137" r:id="rId42"/>
    <p:sldLayoutId id="2147485138" r:id="rId43"/>
    <p:sldLayoutId id="2147485139" r:id="rId44"/>
    <p:sldLayoutId id="2147485140" r:id="rId45"/>
    <p:sldLayoutId id="2147485141" r:id="rId46"/>
    <p:sldLayoutId id="2147485142" r:id="rId47"/>
    <p:sldLayoutId id="2147485212" r:id="rId48"/>
    <p:sldLayoutId id="2147485213" r:id="rId49"/>
    <p:sldLayoutId id="2147485214" r:id="rId50"/>
    <p:sldLayoutId id="2147484249" r:id="rId51"/>
    <p:sldLayoutId id="2147484640" r:id="rId52"/>
    <p:sldLayoutId id="2147485198" r:id="rId53"/>
    <p:sldLayoutId id="2147484584" r:id="rId54"/>
    <p:sldLayoutId id="2147485199" r:id="rId55"/>
    <p:sldLayoutId id="2147484583" r:id="rId56"/>
    <p:sldLayoutId id="2147485206" r:id="rId57"/>
    <p:sldLayoutId id="2147485207" r:id="rId58"/>
    <p:sldLayoutId id="2147485208" r:id="rId59"/>
    <p:sldLayoutId id="2147485209" r:id="rId60"/>
    <p:sldLayoutId id="2147485210" r:id="rId61"/>
    <p:sldLayoutId id="2147485211" r:id="rId62"/>
    <p:sldLayoutId id="2147484671" r:id="rId63"/>
    <p:sldLayoutId id="2147484673" r:id="rId64"/>
    <p:sldLayoutId id="2147485204" r:id="rId65"/>
    <p:sldLayoutId id="2147485205" r:id="rId66"/>
    <p:sldLayoutId id="2147484299" r:id="rId67"/>
    <p:sldLayoutId id="2147484263" r:id="rId6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slide" Target="slide17.xml"/><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slide" Target="slide11.xml"/><Relationship Id="rId1" Type="http://schemas.openxmlformats.org/officeDocument/2006/relationships/slideLayout" Target="../slideLayouts/slideLayout19.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slide" Target="slide25.xml"/><Relationship Id="rId9" Type="http://schemas.openxmlformats.org/officeDocument/2006/relationships/image" Target="../media/image37.sv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linkedin.com/in/rhalbheer/" TargetMode="External"/><Relationship Id="rId2" Type="http://schemas.openxmlformats.org/officeDocument/2006/relationships/image" Target="../media/image284.jpeg"/><Relationship Id="rId1" Type="http://schemas.openxmlformats.org/officeDocument/2006/relationships/slideLayout" Target="../slideLayouts/slideLayout65.xml"/><Relationship Id="rId4" Type="http://schemas.openxmlformats.org/officeDocument/2006/relationships/image" Target="../media/image28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18" Type="http://schemas.openxmlformats.org/officeDocument/2006/relationships/image" Target="../media/image63.png"/><Relationship Id="rId3" Type="http://schemas.openxmlformats.org/officeDocument/2006/relationships/image" Target="../media/image48.svg"/><Relationship Id="rId21" Type="http://schemas.openxmlformats.org/officeDocument/2006/relationships/image" Target="../media/image66.svg"/><Relationship Id="rId7" Type="http://schemas.openxmlformats.org/officeDocument/2006/relationships/image" Target="../media/image52.svg"/><Relationship Id="rId12" Type="http://schemas.openxmlformats.org/officeDocument/2006/relationships/image" Target="../media/image57.png"/><Relationship Id="rId17" Type="http://schemas.openxmlformats.org/officeDocument/2006/relationships/image" Target="../media/image62.sv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19.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svg"/><Relationship Id="rId15" Type="http://schemas.openxmlformats.org/officeDocument/2006/relationships/image" Target="../media/image60.svg"/><Relationship Id="rId23" Type="http://schemas.openxmlformats.org/officeDocument/2006/relationships/image" Target="../media/image68.svg"/><Relationship Id="rId10" Type="http://schemas.openxmlformats.org/officeDocument/2006/relationships/image" Target="../media/image55.png"/><Relationship Id="rId19" Type="http://schemas.openxmlformats.org/officeDocument/2006/relationships/image" Target="../media/image64.svg"/><Relationship Id="rId4" Type="http://schemas.openxmlformats.org/officeDocument/2006/relationships/image" Target="../media/image49.png"/><Relationship Id="rId9" Type="http://schemas.openxmlformats.org/officeDocument/2006/relationships/image" Target="../media/image54.svg"/><Relationship Id="rId14" Type="http://schemas.openxmlformats.org/officeDocument/2006/relationships/image" Target="../media/image59.png"/><Relationship Id="rId22"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hyperlink" Target="https://csrc.nist.gov/publications/detail/sp/800-207/draft" TargetMode="External"/><Relationship Id="rId2" Type="http://schemas.openxmlformats.org/officeDocument/2006/relationships/image" Target="../media/image69.png"/><Relationship Id="rId1" Type="http://schemas.openxmlformats.org/officeDocument/2006/relationships/slideLayout" Target="../slideLayouts/slideLayout19.xml"/><Relationship Id="rId5" Type="http://schemas.openxmlformats.org/officeDocument/2006/relationships/image" Target="../media/image70.gif"/><Relationship Id="rId4" Type="http://schemas.openxmlformats.org/officeDocument/2006/relationships/hyperlink" Target="http://shop.oreilly.com/product/0636920052265.d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azure/active-directory/active-directory-conditional-access-azure-portal" TargetMode="External"/><Relationship Id="rId13" Type="http://schemas.openxmlformats.org/officeDocument/2006/relationships/image" Target="../media/image80.png"/><Relationship Id="rId18" Type="http://schemas.openxmlformats.org/officeDocument/2006/relationships/image" Target="../media/image85.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8.xml"/><Relationship Id="rId16" Type="http://schemas.openxmlformats.org/officeDocument/2006/relationships/image" Target="../media/image83.png"/><Relationship Id="rId20" Type="http://schemas.openxmlformats.org/officeDocument/2006/relationships/image" Target="../media/image87.svg"/><Relationship Id="rId1" Type="http://schemas.openxmlformats.org/officeDocument/2006/relationships/slideLayout" Target="../slideLayouts/slideLayout19.xml"/><Relationship Id="rId6" Type="http://schemas.openxmlformats.org/officeDocument/2006/relationships/image" Target="../media/image74.emf"/><Relationship Id="rId11" Type="http://schemas.openxmlformats.org/officeDocument/2006/relationships/image" Target="../media/image78.png"/><Relationship Id="rId5" Type="http://schemas.openxmlformats.org/officeDocument/2006/relationships/image" Target="../media/image73.png"/><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2.svg"/><Relationship Id="rId9" Type="http://schemas.openxmlformats.org/officeDocument/2006/relationships/image" Target="../media/image76.png"/><Relationship Id="rId14" Type="http://schemas.openxmlformats.org/officeDocument/2006/relationships/image" Target="../media/image81.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notesSlide" Target="../notesSlides/notesSlide9.xml"/><Relationship Id="rId16" Type="http://schemas.openxmlformats.org/officeDocument/2006/relationships/image" Target="../media/image84.png"/><Relationship Id="rId20" Type="http://schemas.openxmlformats.org/officeDocument/2006/relationships/image" Target="../media/image87.svg"/><Relationship Id="rId1" Type="http://schemas.openxmlformats.org/officeDocument/2006/relationships/slideLayout" Target="../slideLayouts/slideLayout19.xml"/><Relationship Id="rId6" Type="http://schemas.openxmlformats.org/officeDocument/2006/relationships/image" Target="../media/image74.emf"/><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86.pn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notesSlide" Target="../notesSlides/notesSlide10.xml"/><Relationship Id="rId16" Type="http://schemas.openxmlformats.org/officeDocument/2006/relationships/image" Target="../media/image84.png"/><Relationship Id="rId20" Type="http://schemas.openxmlformats.org/officeDocument/2006/relationships/image" Target="../media/image87.svg"/><Relationship Id="rId1" Type="http://schemas.openxmlformats.org/officeDocument/2006/relationships/slideLayout" Target="../slideLayouts/slideLayout19.xml"/><Relationship Id="rId6" Type="http://schemas.openxmlformats.org/officeDocument/2006/relationships/image" Target="../media/image74.emf"/><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86.pn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72.svg"/><Relationship Id="rId18" Type="http://schemas.openxmlformats.org/officeDocument/2006/relationships/image" Target="../media/image86.png"/><Relationship Id="rId3" Type="http://schemas.openxmlformats.org/officeDocument/2006/relationships/hyperlink" Target="https://docs.microsoft.com/en-us/azure/active-directory/active-directory-conditional-access-azure-portal" TargetMode="External"/><Relationship Id="rId7" Type="http://schemas.openxmlformats.org/officeDocument/2006/relationships/image" Target="../media/image79.png"/><Relationship Id="rId12" Type="http://schemas.openxmlformats.org/officeDocument/2006/relationships/image" Target="../media/image71.png"/><Relationship Id="rId17" Type="http://schemas.openxmlformats.org/officeDocument/2006/relationships/image" Target="../media/image85.svg"/><Relationship Id="rId2" Type="http://schemas.openxmlformats.org/officeDocument/2006/relationships/notesSlide" Target="../notesSlides/notesSlide11.xml"/><Relationship Id="rId16" Type="http://schemas.openxmlformats.org/officeDocument/2006/relationships/image" Target="../media/image84.png"/><Relationship Id="rId20" Type="http://schemas.openxmlformats.org/officeDocument/2006/relationships/image" Target="../media/image75.png"/><Relationship Id="rId1" Type="http://schemas.openxmlformats.org/officeDocument/2006/relationships/slideLayout" Target="../slideLayouts/slideLayout19.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74.emf"/><Relationship Id="rId10" Type="http://schemas.openxmlformats.org/officeDocument/2006/relationships/image" Target="../media/image82.png"/><Relationship Id="rId19" Type="http://schemas.openxmlformats.org/officeDocument/2006/relationships/image" Target="../media/image87.sv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97.png"/><Relationship Id="rId18" Type="http://schemas.openxmlformats.org/officeDocument/2006/relationships/image" Target="../media/image84.png"/><Relationship Id="rId3" Type="http://schemas.openxmlformats.org/officeDocument/2006/relationships/image" Target="../media/image88.png"/><Relationship Id="rId21" Type="http://schemas.openxmlformats.org/officeDocument/2006/relationships/image" Target="../media/image99.png"/><Relationship Id="rId7" Type="http://schemas.openxmlformats.org/officeDocument/2006/relationships/image" Target="../media/image92.png"/><Relationship Id="rId12" Type="http://schemas.openxmlformats.org/officeDocument/2006/relationships/image" Target="../media/image96.png"/><Relationship Id="rId17" Type="http://schemas.openxmlformats.org/officeDocument/2006/relationships/image" Target="../media/image74.emf"/><Relationship Id="rId2" Type="http://schemas.openxmlformats.org/officeDocument/2006/relationships/notesSlide" Target="../notesSlides/notesSlide12.xml"/><Relationship Id="rId16" Type="http://schemas.openxmlformats.org/officeDocument/2006/relationships/image" Target="../media/image73.png"/><Relationship Id="rId20" Type="http://schemas.openxmlformats.org/officeDocument/2006/relationships/image" Target="../media/image98.png"/><Relationship Id="rId1" Type="http://schemas.openxmlformats.org/officeDocument/2006/relationships/slideLayout" Target="../slideLayouts/slideLayout19.xml"/><Relationship Id="rId6" Type="http://schemas.openxmlformats.org/officeDocument/2006/relationships/image" Target="../media/image91.jpeg"/><Relationship Id="rId11" Type="http://schemas.microsoft.com/office/2007/relationships/hdphoto" Target="../media/hdphoto1.wdp"/><Relationship Id="rId24" Type="http://schemas.openxmlformats.org/officeDocument/2006/relationships/image" Target="../media/image87.svg"/><Relationship Id="rId5" Type="http://schemas.openxmlformats.org/officeDocument/2006/relationships/image" Target="../media/image90.png"/><Relationship Id="rId15" Type="http://schemas.openxmlformats.org/officeDocument/2006/relationships/image" Target="../media/image72.svg"/><Relationship Id="rId23" Type="http://schemas.openxmlformats.org/officeDocument/2006/relationships/image" Target="../media/image86.png"/><Relationship Id="rId10" Type="http://schemas.openxmlformats.org/officeDocument/2006/relationships/image" Target="../media/image95.png"/><Relationship Id="rId19" Type="http://schemas.openxmlformats.org/officeDocument/2006/relationships/image" Target="../media/image85.svg"/><Relationship Id="rId4" Type="http://schemas.openxmlformats.org/officeDocument/2006/relationships/image" Target="../media/image89.jpeg"/><Relationship Id="rId9" Type="http://schemas.openxmlformats.org/officeDocument/2006/relationships/image" Target="../media/image94.png"/><Relationship Id="rId14" Type="http://schemas.openxmlformats.org/officeDocument/2006/relationships/image" Target="../media/image71.png"/><Relationship Id="rId22" Type="http://schemas.openxmlformats.org/officeDocument/2006/relationships/image" Target="../media/image100.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102.svg"/><Relationship Id="rId7" Type="http://schemas.openxmlformats.org/officeDocument/2006/relationships/image" Target="../media/image106.svg"/><Relationship Id="rId2" Type="http://schemas.openxmlformats.org/officeDocument/2006/relationships/image" Target="../media/image101.png"/><Relationship Id="rId1" Type="http://schemas.openxmlformats.org/officeDocument/2006/relationships/slideLayout" Target="../slideLayouts/slideLayout19.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s>
</file>

<file path=ppt/slides/_rels/slide27.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3.png"/><Relationship Id="rId3" Type="http://schemas.openxmlformats.org/officeDocument/2006/relationships/slide" Target="slide31.xml"/><Relationship Id="rId7" Type="http://schemas.openxmlformats.org/officeDocument/2006/relationships/image" Target="../media/image1100.png"/><Relationship Id="rId12" Type="http://schemas.openxmlformats.org/officeDocument/2006/relationships/image" Target="../media/image112.png"/><Relationship Id="rId2" Type="http://schemas.openxmlformats.org/officeDocument/2006/relationships/image" Target="../media/image109.png"/><Relationship Id="rId16" Type="http://schemas.openxmlformats.org/officeDocument/2006/relationships/image" Target="../media/image1130.png"/><Relationship Id="rId1" Type="http://schemas.openxmlformats.org/officeDocument/2006/relationships/slideLayout" Target="../slideLayouts/slideLayout19.xml"/><Relationship Id="rId6" Type="http://schemas.openxmlformats.org/officeDocument/2006/relationships/slide" Target="slide32.xml"/><Relationship Id="rId11" Type="http://schemas.openxmlformats.org/officeDocument/2006/relationships/image" Target="../media/image112.png"/><Relationship Id="rId5" Type="http://schemas.openxmlformats.org/officeDocument/2006/relationships/image" Target="../media/image110.png"/><Relationship Id="rId15" Type="http://schemas.openxmlformats.org/officeDocument/2006/relationships/slide" Target="slide30.xml"/><Relationship Id="rId10" Type="http://schemas.openxmlformats.org/officeDocument/2006/relationships/image" Target="../media/image1110.png"/><Relationship Id="rId4" Type="http://schemas.openxmlformats.org/officeDocument/2006/relationships/image" Target="../media/image1090.png"/><Relationship Id="rId9" Type="http://schemas.openxmlformats.org/officeDocument/2006/relationships/slide" Target="slide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slide" Target="slide29.xml"/><Relationship Id="rId4" Type="http://schemas.openxmlformats.org/officeDocument/2006/relationships/image" Target="../media/image108.svg"/></Relationships>
</file>

<file path=ppt/slides/_rels/slide31.xml.rels><?xml version="1.0" encoding="UTF-8" standalone="yes"?>
<Relationships xmlns="http://schemas.openxmlformats.org/package/2006/relationships"><Relationship Id="rId26" Type="http://schemas.openxmlformats.org/officeDocument/2006/relationships/image" Target="../media/image130.png"/><Relationship Id="rId21" Type="http://schemas.openxmlformats.org/officeDocument/2006/relationships/image" Target="../media/image126.png"/><Relationship Id="rId42" Type="http://schemas.openxmlformats.org/officeDocument/2006/relationships/image" Target="../media/image143.emf"/><Relationship Id="rId47" Type="http://schemas.openxmlformats.org/officeDocument/2006/relationships/image" Target="../media/image148.svg"/><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hyperlink" Target="https://docs.microsoft.com/en-us/windows/security/identity-protection/hello-for-business/hello-identity-verification" TargetMode="External"/><Relationship Id="rId2" Type="http://schemas.openxmlformats.org/officeDocument/2006/relationships/hyperlink" Target="https://docs.microsoft.com/en-us/azure/active-directory/" TargetMode="External"/><Relationship Id="rId16" Type="http://schemas.openxmlformats.org/officeDocument/2006/relationships/image" Target="../media/image78.png"/><Relationship Id="rId29" Type="http://schemas.openxmlformats.org/officeDocument/2006/relationships/image" Target="../media/image132.png"/><Relationship Id="rId11" Type="http://schemas.openxmlformats.org/officeDocument/2006/relationships/image" Target="../media/image121.png"/><Relationship Id="rId24" Type="http://schemas.openxmlformats.org/officeDocument/2006/relationships/image" Target="../media/image128.png"/><Relationship Id="rId32" Type="http://schemas.openxmlformats.org/officeDocument/2006/relationships/image" Target="../media/image134.emf"/><Relationship Id="rId37" Type="http://schemas.openxmlformats.org/officeDocument/2006/relationships/image" Target="../media/image138.jpeg"/><Relationship Id="rId40" Type="http://schemas.openxmlformats.org/officeDocument/2006/relationships/image" Target="../media/image141.png"/><Relationship Id="rId45" Type="http://schemas.openxmlformats.org/officeDocument/2006/relationships/image" Target="../media/image146.svg"/><Relationship Id="rId53" Type="http://schemas.openxmlformats.org/officeDocument/2006/relationships/image" Target="../media/image74.emf"/><Relationship Id="rId58" Type="http://schemas.openxmlformats.org/officeDocument/2006/relationships/image" Target="../media/image157.png"/><Relationship Id="rId66" Type="http://schemas.openxmlformats.org/officeDocument/2006/relationships/hyperlink" Target="https://www.microsoft.com/en-us/cloud-platform/cloud-app-security" TargetMode="External"/><Relationship Id="rId74" Type="http://schemas.openxmlformats.org/officeDocument/2006/relationships/image" Target="../media/image166.svg"/><Relationship Id="rId5" Type="http://schemas.openxmlformats.org/officeDocument/2006/relationships/image" Target="../media/image116.png"/><Relationship Id="rId61" Type="http://schemas.openxmlformats.org/officeDocument/2006/relationships/image" Target="../media/image160.png"/><Relationship Id="rId19" Type="http://schemas.openxmlformats.org/officeDocument/2006/relationships/image" Target="../media/image81.png"/><Relationship Id="rId14" Type="http://schemas.openxmlformats.org/officeDocument/2006/relationships/image" Target="../media/image76.png"/><Relationship Id="rId22" Type="http://schemas.openxmlformats.org/officeDocument/2006/relationships/hyperlink" Target="https://docs.microsoft.com/en-us/information-protection/get-started/requirements-applications" TargetMode="External"/><Relationship Id="rId27" Type="http://schemas.openxmlformats.org/officeDocument/2006/relationships/image" Target="../media/image131.png"/><Relationship Id="rId30" Type="http://schemas.openxmlformats.org/officeDocument/2006/relationships/image" Target="../media/image133.png"/><Relationship Id="rId35" Type="http://schemas.openxmlformats.org/officeDocument/2006/relationships/image" Target="../media/image136.jpeg"/><Relationship Id="rId43" Type="http://schemas.openxmlformats.org/officeDocument/2006/relationships/image" Target="../media/image144.svg"/><Relationship Id="rId48" Type="http://schemas.openxmlformats.org/officeDocument/2006/relationships/image" Target="../media/image149.png"/><Relationship Id="rId56" Type="http://schemas.openxmlformats.org/officeDocument/2006/relationships/image" Target="../media/image155.svg"/><Relationship Id="rId64" Type="http://schemas.openxmlformats.org/officeDocument/2006/relationships/image" Target="../media/image162.png"/><Relationship Id="rId69" Type="http://schemas.openxmlformats.org/officeDocument/2006/relationships/image" Target="../media/image164.jpeg"/><Relationship Id="rId8" Type="http://schemas.openxmlformats.org/officeDocument/2006/relationships/image" Target="../media/image118.png"/><Relationship Id="rId51" Type="http://schemas.openxmlformats.org/officeDocument/2006/relationships/image" Target="../media/image151.jpeg"/><Relationship Id="rId72" Type="http://schemas.openxmlformats.org/officeDocument/2006/relationships/hyperlink" Target="https://aka.ms/MCRA" TargetMode="External"/><Relationship Id="rId3" Type="http://schemas.openxmlformats.org/officeDocument/2006/relationships/image" Target="../media/image114.png"/><Relationship Id="rId12" Type="http://schemas.openxmlformats.org/officeDocument/2006/relationships/image" Target="../media/image122.jpeg"/><Relationship Id="rId17" Type="http://schemas.openxmlformats.org/officeDocument/2006/relationships/image" Target="../media/image79.png"/><Relationship Id="rId25" Type="http://schemas.openxmlformats.org/officeDocument/2006/relationships/image" Target="../media/image129.png"/><Relationship Id="rId33" Type="http://schemas.openxmlformats.org/officeDocument/2006/relationships/hyperlink" Target="https://www.microsoft.com/en-us/cloud-platform/microsoft-intune" TargetMode="External"/><Relationship Id="rId38" Type="http://schemas.openxmlformats.org/officeDocument/2006/relationships/image" Target="../media/image139.jpeg"/><Relationship Id="rId46" Type="http://schemas.openxmlformats.org/officeDocument/2006/relationships/image" Target="../media/image147.png"/><Relationship Id="rId59" Type="http://schemas.openxmlformats.org/officeDocument/2006/relationships/image" Target="../media/image158.png"/><Relationship Id="rId67" Type="http://schemas.openxmlformats.org/officeDocument/2006/relationships/image" Target="../media/image163.png"/><Relationship Id="rId20" Type="http://schemas.openxmlformats.org/officeDocument/2006/relationships/image" Target="../media/image82.png"/><Relationship Id="rId41" Type="http://schemas.openxmlformats.org/officeDocument/2006/relationships/image" Target="../media/image142.png"/><Relationship Id="rId54" Type="http://schemas.openxmlformats.org/officeDocument/2006/relationships/image" Target="../media/image153.png"/><Relationship Id="rId62" Type="http://schemas.openxmlformats.org/officeDocument/2006/relationships/image" Target="../media/image161.svg"/><Relationship Id="rId70" Type="http://schemas.openxmlformats.org/officeDocument/2006/relationships/hyperlink" Target="https://docs.microsoft.com/en-us/azure-advanced-threat-protection/" TargetMode="External"/><Relationship Id="rId75" Type="http://schemas.openxmlformats.org/officeDocument/2006/relationships/slide" Target="slide29.xml"/><Relationship Id="rId1" Type="http://schemas.openxmlformats.org/officeDocument/2006/relationships/slideLayout" Target="../slideLayouts/slideLayout19.xml"/><Relationship Id="rId6" Type="http://schemas.openxmlformats.org/officeDocument/2006/relationships/image" Target="../media/image117.svg"/><Relationship Id="rId15" Type="http://schemas.openxmlformats.org/officeDocument/2006/relationships/image" Target="../media/image124.png"/><Relationship Id="rId23" Type="http://schemas.openxmlformats.org/officeDocument/2006/relationships/image" Target="../media/image127.jpeg"/><Relationship Id="rId28" Type="http://schemas.openxmlformats.org/officeDocument/2006/relationships/hyperlink" Target="https://blogs.technet.microsoft.com/enterprisemobility/2015/09/08/sealpath-brings-rms-protection-to-autocad/" TargetMode="External"/><Relationship Id="rId36" Type="http://schemas.openxmlformats.org/officeDocument/2006/relationships/image" Target="../media/image137.png"/><Relationship Id="rId49" Type="http://schemas.openxmlformats.org/officeDocument/2006/relationships/image" Target="../media/image150.svg"/><Relationship Id="rId57" Type="http://schemas.openxmlformats.org/officeDocument/2006/relationships/image" Target="../media/image156.png"/><Relationship Id="rId10" Type="http://schemas.openxmlformats.org/officeDocument/2006/relationships/image" Target="../media/image120.png"/><Relationship Id="rId31" Type="http://schemas.openxmlformats.org/officeDocument/2006/relationships/hyperlink" Target="https://www.microsoft.com/en-us/cloud-platform/azure-information-protection" TargetMode="External"/><Relationship Id="rId44" Type="http://schemas.openxmlformats.org/officeDocument/2006/relationships/image" Target="../media/image145.png"/><Relationship Id="rId52" Type="http://schemas.openxmlformats.org/officeDocument/2006/relationships/image" Target="../media/image152.png"/><Relationship Id="rId60" Type="http://schemas.openxmlformats.org/officeDocument/2006/relationships/image" Target="../media/image159.png"/><Relationship Id="rId65" Type="http://schemas.openxmlformats.org/officeDocument/2006/relationships/hyperlink" Target="https://docs.microsoft.com/en-us/azure/active-directory/active-directory-identityprotection" TargetMode="External"/><Relationship Id="rId73" Type="http://schemas.openxmlformats.org/officeDocument/2006/relationships/image" Target="../media/image165.png"/><Relationship Id="rId4" Type="http://schemas.openxmlformats.org/officeDocument/2006/relationships/image" Target="../media/image115.svg"/><Relationship Id="rId9" Type="http://schemas.openxmlformats.org/officeDocument/2006/relationships/image" Target="../media/image119.png"/><Relationship Id="rId13" Type="http://schemas.openxmlformats.org/officeDocument/2006/relationships/image" Target="../media/image123.jpeg"/><Relationship Id="rId18" Type="http://schemas.openxmlformats.org/officeDocument/2006/relationships/image" Target="../media/image125.png"/><Relationship Id="rId39" Type="http://schemas.openxmlformats.org/officeDocument/2006/relationships/image" Target="../media/image140.jpeg"/><Relationship Id="rId34" Type="http://schemas.openxmlformats.org/officeDocument/2006/relationships/image" Target="../media/image135.png"/><Relationship Id="rId50" Type="http://schemas.openxmlformats.org/officeDocument/2006/relationships/hyperlink" Target="https://www.microsoft.com/en-us/WindowsForBusiness/windows-atp" TargetMode="External"/><Relationship Id="rId55" Type="http://schemas.openxmlformats.org/officeDocument/2006/relationships/image" Target="../media/image154.png"/><Relationship Id="rId7" Type="http://schemas.openxmlformats.org/officeDocument/2006/relationships/hyperlink" Target="https://docs.microsoft.com/en-us/azure/active-directory/active-directory-conditional-access-azure-portal" TargetMode="External"/><Relationship Id="rId71" Type="http://schemas.openxmlformats.org/officeDocument/2006/relationships/hyperlink" Target="https://docs.microsoft.com/en-us/azure/active-directory/active-directory-b2b-what-is-azure-ad-b2b" TargetMode="External"/></Relationships>
</file>

<file path=ppt/slides/_rels/slide32.xml.rels><?xml version="1.0" encoding="UTF-8" standalone="yes"?>
<Relationships xmlns="http://schemas.openxmlformats.org/package/2006/relationships"><Relationship Id="rId26" Type="http://schemas.openxmlformats.org/officeDocument/2006/relationships/image" Target="../media/image188.svg"/><Relationship Id="rId21" Type="http://schemas.openxmlformats.org/officeDocument/2006/relationships/image" Target="../media/image184.png"/><Relationship Id="rId42" Type="http://schemas.openxmlformats.org/officeDocument/2006/relationships/image" Target="../media/image202.png"/><Relationship Id="rId47" Type="http://schemas.openxmlformats.org/officeDocument/2006/relationships/image" Target="../media/image207.png"/><Relationship Id="rId63" Type="http://schemas.openxmlformats.org/officeDocument/2006/relationships/image" Target="../media/image223.png"/><Relationship Id="rId68" Type="http://schemas.openxmlformats.org/officeDocument/2006/relationships/image" Target="../media/image228.png"/><Relationship Id="rId84" Type="http://schemas.openxmlformats.org/officeDocument/2006/relationships/image" Target="../media/image81.png"/><Relationship Id="rId89" Type="http://schemas.openxmlformats.org/officeDocument/2006/relationships/image" Target="../media/image127.jpeg"/><Relationship Id="rId16" Type="http://schemas.openxmlformats.org/officeDocument/2006/relationships/image" Target="../media/image179.png"/><Relationship Id="rId107" Type="http://schemas.openxmlformats.org/officeDocument/2006/relationships/hyperlink" Target="https://docs.microsoft.com/en-us/azure-advanced-threat-protection/" TargetMode="External"/><Relationship Id="rId11" Type="http://schemas.openxmlformats.org/officeDocument/2006/relationships/image" Target="../media/image174.png"/><Relationship Id="rId32" Type="http://schemas.openxmlformats.org/officeDocument/2006/relationships/image" Target="../media/image142.png"/><Relationship Id="rId37" Type="http://schemas.openxmlformats.org/officeDocument/2006/relationships/image" Target="../media/image197.emf"/><Relationship Id="rId53" Type="http://schemas.openxmlformats.org/officeDocument/2006/relationships/image" Target="../media/image213.png"/><Relationship Id="rId58" Type="http://schemas.openxmlformats.org/officeDocument/2006/relationships/image" Target="../media/image218.png"/><Relationship Id="rId74" Type="http://schemas.openxmlformats.org/officeDocument/2006/relationships/image" Target="../media/image116.png"/><Relationship Id="rId79" Type="http://schemas.openxmlformats.org/officeDocument/2006/relationships/image" Target="../media/image234.jpeg"/><Relationship Id="rId102" Type="http://schemas.openxmlformats.org/officeDocument/2006/relationships/hyperlink" Target="https://docs.microsoft.com/en-us/windows/security/threat-protection/windows-defender-atp/windows-defender-advanced-threat-protection" TargetMode="External"/><Relationship Id="rId5" Type="http://schemas.openxmlformats.org/officeDocument/2006/relationships/image" Target="../media/image169.png"/><Relationship Id="rId90" Type="http://schemas.openxmlformats.org/officeDocument/2006/relationships/image" Target="../media/image128.png"/><Relationship Id="rId95" Type="http://schemas.openxmlformats.org/officeDocument/2006/relationships/image" Target="../media/image132.png"/><Relationship Id="rId22" Type="http://schemas.openxmlformats.org/officeDocument/2006/relationships/image" Target="../media/image185.jpeg"/><Relationship Id="rId27" Type="http://schemas.openxmlformats.org/officeDocument/2006/relationships/image" Target="../media/image189.png"/><Relationship Id="rId43" Type="http://schemas.openxmlformats.org/officeDocument/2006/relationships/image" Target="../media/image203.png"/><Relationship Id="rId48" Type="http://schemas.openxmlformats.org/officeDocument/2006/relationships/image" Target="../media/image208.png"/><Relationship Id="rId64" Type="http://schemas.openxmlformats.org/officeDocument/2006/relationships/image" Target="../media/image224.png"/><Relationship Id="rId69" Type="http://schemas.openxmlformats.org/officeDocument/2006/relationships/image" Target="../media/image229.png"/><Relationship Id="rId80" Type="http://schemas.openxmlformats.org/officeDocument/2006/relationships/image" Target="../media/image76.png"/><Relationship Id="rId85" Type="http://schemas.openxmlformats.org/officeDocument/2006/relationships/image" Target="../media/image82.png"/><Relationship Id="rId12" Type="http://schemas.openxmlformats.org/officeDocument/2006/relationships/image" Target="../media/image175.png"/><Relationship Id="rId17" Type="http://schemas.openxmlformats.org/officeDocument/2006/relationships/image" Target="../media/image180.png"/><Relationship Id="rId33" Type="http://schemas.openxmlformats.org/officeDocument/2006/relationships/image" Target="../media/image194.png"/><Relationship Id="rId38" Type="http://schemas.openxmlformats.org/officeDocument/2006/relationships/image" Target="../media/image198.png"/><Relationship Id="rId59" Type="http://schemas.openxmlformats.org/officeDocument/2006/relationships/image" Target="../media/image219.png"/><Relationship Id="rId103" Type="http://schemas.openxmlformats.org/officeDocument/2006/relationships/image" Target="../media/image243.jpeg"/><Relationship Id="rId108" Type="http://schemas.openxmlformats.org/officeDocument/2006/relationships/hyperlink" Target="https://aka.ms/MCRA" TargetMode="External"/><Relationship Id="rId54" Type="http://schemas.openxmlformats.org/officeDocument/2006/relationships/image" Target="../media/image214.png"/><Relationship Id="rId70" Type="http://schemas.openxmlformats.org/officeDocument/2006/relationships/image" Target="../media/image230.png"/><Relationship Id="rId75" Type="http://schemas.openxmlformats.org/officeDocument/2006/relationships/image" Target="../media/image117.svg"/><Relationship Id="rId91" Type="http://schemas.openxmlformats.org/officeDocument/2006/relationships/image" Target="../media/image129.png"/><Relationship Id="rId96" Type="http://schemas.openxmlformats.org/officeDocument/2006/relationships/image" Target="../media/image238.png"/><Relationship Id="rId1" Type="http://schemas.openxmlformats.org/officeDocument/2006/relationships/slideLayout" Target="../slideLayouts/slideLayout19.xml"/><Relationship Id="rId6" Type="http://schemas.openxmlformats.org/officeDocument/2006/relationships/hyperlink" Target="https://aka.ms/AzureSentinel" TargetMode="External"/><Relationship Id="rId15" Type="http://schemas.openxmlformats.org/officeDocument/2006/relationships/image" Target="../media/image178.png"/><Relationship Id="rId23" Type="http://schemas.openxmlformats.org/officeDocument/2006/relationships/image" Target="../media/image186.png"/><Relationship Id="rId28" Type="http://schemas.openxmlformats.org/officeDocument/2006/relationships/image" Target="../media/image190.jpeg"/><Relationship Id="rId36" Type="http://schemas.openxmlformats.org/officeDocument/2006/relationships/image" Target="../media/image120.png"/><Relationship Id="rId49" Type="http://schemas.openxmlformats.org/officeDocument/2006/relationships/image" Target="../media/image209.png"/><Relationship Id="rId57" Type="http://schemas.openxmlformats.org/officeDocument/2006/relationships/image" Target="../media/image217.jpeg"/><Relationship Id="rId106" Type="http://schemas.openxmlformats.org/officeDocument/2006/relationships/hyperlink" Target="https://support.office.com/en-us/article/Office-365-ATP-for-SharePoint-OneDrive-and-Microsoft-Teams-26261670-db33-4c53-b125-af0662c34607" TargetMode="External"/><Relationship Id="rId10" Type="http://schemas.openxmlformats.org/officeDocument/2006/relationships/image" Target="../media/image173.png"/><Relationship Id="rId31" Type="http://schemas.openxmlformats.org/officeDocument/2006/relationships/image" Target="../media/image193.png"/><Relationship Id="rId44" Type="http://schemas.openxmlformats.org/officeDocument/2006/relationships/image" Target="../media/image204.png"/><Relationship Id="rId52" Type="http://schemas.openxmlformats.org/officeDocument/2006/relationships/image" Target="../media/image212.png"/><Relationship Id="rId60" Type="http://schemas.openxmlformats.org/officeDocument/2006/relationships/image" Target="../media/image220.png"/><Relationship Id="rId65" Type="http://schemas.openxmlformats.org/officeDocument/2006/relationships/image" Target="../media/image225.jpeg"/><Relationship Id="rId73" Type="http://schemas.openxmlformats.org/officeDocument/2006/relationships/image" Target="../media/image143.emf"/><Relationship Id="rId78" Type="http://schemas.openxmlformats.org/officeDocument/2006/relationships/image" Target="../media/image233.png"/><Relationship Id="rId81" Type="http://schemas.openxmlformats.org/officeDocument/2006/relationships/image" Target="../media/image235.png"/><Relationship Id="rId86" Type="http://schemas.openxmlformats.org/officeDocument/2006/relationships/image" Target="../media/image236.png"/><Relationship Id="rId94" Type="http://schemas.openxmlformats.org/officeDocument/2006/relationships/hyperlink" Target="https://blogs.technet.microsoft.com/enterprisemobility/2015/09/08/sealpath-brings-rms-protection-to-autocad/" TargetMode="External"/><Relationship Id="rId99" Type="http://schemas.openxmlformats.org/officeDocument/2006/relationships/image" Target="../media/image241.png"/><Relationship Id="rId101" Type="http://schemas.openxmlformats.org/officeDocument/2006/relationships/hyperlink" Target="https://www.microsoft.com/en-us/WindowsForBusiness/windows-atp" TargetMode="External"/><Relationship Id="rId4" Type="http://schemas.openxmlformats.org/officeDocument/2006/relationships/image" Target="../media/image168.jpeg"/><Relationship Id="rId9" Type="http://schemas.openxmlformats.org/officeDocument/2006/relationships/image" Target="../media/image172.png"/><Relationship Id="rId13" Type="http://schemas.openxmlformats.org/officeDocument/2006/relationships/image" Target="../media/image176.png"/><Relationship Id="rId18" Type="http://schemas.openxmlformats.org/officeDocument/2006/relationships/image" Target="../media/image181.png"/><Relationship Id="rId39" Type="http://schemas.openxmlformats.org/officeDocument/2006/relationships/image" Target="../media/image199.svg"/><Relationship Id="rId109" Type="http://schemas.openxmlformats.org/officeDocument/2006/relationships/slide" Target="slide29.xml"/><Relationship Id="rId34" Type="http://schemas.openxmlformats.org/officeDocument/2006/relationships/image" Target="../media/image195.png"/><Relationship Id="rId50" Type="http://schemas.openxmlformats.org/officeDocument/2006/relationships/image" Target="../media/image210.png"/><Relationship Id="rId55" Type="http://schemas.openxmlformats.org/officeDocument/2006/relationships/image" Target="../media/image215.png"/><Relationship Id="rId76" Type="http://schemas.openxmlformats.org/officeDocument/2006/relationships/hyperlink" Target="https://docs.microsoft.com/en-us/azure/active-directory/active-directory-conditional-access-azure-portal" TargetMode="External"/><Relationship Id="rId97" Type="http://schemas.openxmlformats.org/officeDocument/2006/relationships/image" Target="../media/image239.png"/><Relationship Id="rId104" Type="http://schemas.openxmlformats.org/officeDocument/2006/relationships/hyperlink" Target="https://www.microsoft.com/en-us/cloud-platform/cloud-app-security" TargetMode="External"/><Relationship Id="rId7" Type="http://schemas.openxmlformats.org/officeDocument/2006/relationships/image" Target="../media/image170.png"/><Relationship Id="rId71" Type="http://schemas.openxmlformats.org/officeDocument/2006/relationships/image" Target="../media/image231.png"/><Relationship Id="rId92" Type="http://schemas.openxmlformats.org/officeDocument/2006/relationships/image" Target="../media/image130.png"/><Relationship Id="rId2" Type="http://schemas.openxmlformats.org/officeDocument/2006/relationships/hyperlink" Target="https://aka.ms/ITSOC" TargetMode="External"/><Relationship Id="rId29" Type="http://schemas.openxmlformats.org/officeDocument/2006/relationships/image" Target="../media/image191.jpeg"/><Relationship Id="rId24" Type="http://schemas.openxmlformats.org/officeDocument/2006/relationships/hyperlink" Target="https://www.microsoft.com/en-us/microsoftservices/campaigns/cybersecurity-protection.aspx#stage-3" TargetMode="External"/><Relationship Id="rId40" Type="http://schemas.openxmlformats.org/officeDocument/2006/relationships/image" Target="../media/image200.png"/><Relationship Id="rId45" Type="http://schemas.openxmlformats.org/officeDocument/2006/relationships/image" Target="../media/image205.png"/><Relationship Id="rId66" Type="http://schemas.openxmlformats.org/officeDocument/2006/relationships/image" Target="../media/image226.png"/><Relationship Id="rId87" Type="http://schemas.openxmlformats.org/officeDocument/2006/relationships/image" Target="../media/image237.jpeg"/><Relationship Id="rId61" Type="http://schemas.openxmlformats.org/officeDocument/2006/relationships/image" Target="../media/image221.png"/><Relationship Id="rId82" Type="http://schemas.openxmlformats.org/officeDocument/2006/relationships/image" Target="../media/image78.png"/><Relationship Id="rId19" Type="http://schemas.openxmlformats.org/officeDocument/2006/relationships/image" Target="../media/image182.png"/><Relationship Id="rId14" Type="http://schemas.openxmlformats.org/officeDocument/2006/relationships/image" Target="../media/image177.png"/><Relationship Id="rId30" Type="http://schemas.openxmlformats.org/officeDocument/2006/relationships/image" Target="../media/image192.jpeg"/><Relationship Id="rId35" Type="http://schemas.openxmlformats.org/officeDocument/2006/relationships/image" Target="../media/image196.jpeg"/><Relationship Id="rId56" Type="http://schemas.openxmlformats.org/officeDocument/2006/relationships/image" Target="../media/image216.png"/><Relationship Id="rId77" Type="http://schemas.openxmlformats.org/officeDocument/2006/relationships/image" Target="../media/image118.png"/><Relationship Id="rId100" Type="http://schemas.openxmlformats.org/officeDocument/2006/relationships/image" Target="../media/image242.png"/><Relationship Id="rId105" Type="http://schemas.openxmlformats.org/officeDocument/2006/relationships/image" Target="../media/image163.png"/><Relationship Id="rId8" Type="http://schemas.openxmlformats.org/officeDocument/2006/relationships/image" Target="../media/image171.svg"/><Relationship Id="rId51" Type="http://schemas.openxmlformats.org/officeDocument/2006/relationships/image" Target="../media/image211.png"/><Relationship Id="rId72" Type="http://schemas.openxmlformats.org/officeDocument/2006/relationships/image" Target="../media/image232.gif"/><Relationship Id="rId93" Type="http://schemas.openxmlformats.org/officeDocument/2006/relationships/image" Target="../media/image131.png"/><Relationship Id="rId98" Type="http://schemas.openxmlformats.org/officeDocument/2006/relationships/image" Target="../media/image240.png"/><Relationship Id="rId3" Type="http://schemas.openxmlformats.org/officeDocument/2006/relationships/image" Target="../media/image167.png"/><Relationship Id="rId25" Type="http://schemas.openxmlformats.org/officeDocument/2006/relationships/image" Target="../media/image187.png"/><Relationship Id="rId46" Type="http://schemas.openxmlformats.org/officeDocument/2006/relationships/image" Target="../media/image206.png"/><Relationship Id="rId67" Type="http://schemas.openxmlformats.org/officeDocument/2006/relationships/image" Target="../media/image227.png"/><Relationship Id="rId20" Type="http://schemas.openxmlformats.org/officeDocument/2006/relationships/image" Target="../media/image183.png"/><Relationship Id="rId41" Type="http://schemas.openxmlformats.org/officeDocument/2006/relationships/image" Target="../media/image201.png"/><Relationship Id="rId62" Type="http://schemas.openxmlformats.org/officeDocument/2006/relationships/image" Target="../media/image222.svg"/><Relationship Id="rId83" Type="http://schemas.openxmlformats.org/officeDocument/2006/relationships/image" Target="../media/image79.png"/><Relationship Id="rId88" Type="http://schemas.openxmlformats.org/officeDocument/2006/relationships/hyperlink" Target="https://docs.microsoft.com/en-us/information-protection/get-started/requirements-applications"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acq.osd.mil/cmmc/draft.html" TargetMode="External"/><Relationship Id="rId13" Type="http://schemas.openxmlformats.org/officeDocument/2006/relationships/image" Target="../media/image253.svg"/><Relationship Id="rId3" Type="http://schemas.openxmlformats.org/officeDocument/2006/relationships/image" Target="../media/image245.svg"/><Relationship Id="rId7" Type="http://schemas.openxmlformats.org/officeDocument/2006/relationships/image" Target="../media/image249.svg"/><Relationship Id="rId12" Type="http://schemas.openxmlformats.org/officeDocument/2006/relationships/image" Target="../media/image252.png"/><Relationship Id="rId2" Type="http://schemas.openxmlformats.org/officeDocument/2006/relationships/image" Target="../media/image244.png"/><Relationship Id="rId1" Type="http://schemas.openxmlformats.org/officeDocument/2006/relationships/slideLayout" Target="../slideLayouts/slideLayout19.xml"/><Relationship Id="rId6" Type="http://schemas.openxmlformats.org/officeDocument/2006/relationships/image" Target="../media/image248.png"/><Relationship Id="rId11" Type="http://schemas.openxmlformats.org/officeDocument/2006/relationships/hyperlink" Target="https://aka.ms/MCRA" TargetMode="External"/><Relationship Id="rId5" Type="http://schemas.openxmlformats.org/officeDocument/2006/relationships/image" Target="../media/image247.svg"/><Relationship Id="rId15" Type="http://schemas.openxmlformats.org/officeDocument/2006/relationships/slide" Target="slide29.xml"/><Relationship Id="rId10" Type="http://schemas.openxmlformats.org/officeDocument/2006/relationships/image" Target="../media/image251.svg"/><Relationship Id="rId4" Type="http://schemas.openxmlformats.org/officeDocument/2006/relationships/image" Target="../media/image246.png"/><Relationship Id="rId9" Type="http://schemas.openxmlformats.org/officeDocument/2006/relationships/image" Target="../media/image250.png"/><Relationship Id="rId14" Type="http://schemas.openxmlformats.org/officeDocument/2006/relationships/hyperlink" Target="https://aka.ms/threatintelligence" TargetMode="External"/></Relationships>
</file>

<file path=ppt/slides/_rels/slide34.xml.rels><?xml version="1.0" encoding="UTF-8" standalone="yes"?>
<Relationships xmlns="http://schemas.openxmlformats.org/package/2006/relationships"><Relationship Id="rId13" Type="http://schemas.openxmlformats.org/officeDocument/2006/relationships/image" Target="../media/image265.png"/><Relationship Id="rId18" Type="http://schemas.openxmlformats.org/officeDocument/2006/relationships/image" Target="../media/image269.png"/><Relationship Id="rId26" Type="http://schemas.openxmlformats.org/officeDocument/2006/relationships/image" Target="../media/image277.png"/><Relationship Id="rId3" Type="http://schemas.openxmlformats.org/officeDocument/2006/relationships/image" Target="../media/image255.svg"/><Relationship Id="rId21" Type="http://schemas.openxmlformats.org/officeDocument/2006/relationships/image" Target="../media/image272.svg"/><Relationship Id="rId7" Type="http://schemas.openxmlformats.org/officeDocument/2006/relationships/image" Target="../media/image259.png"/><Relationship Id="rId12" Type="http://schemas.openxmlformats.org/officeDocument/2006/relationships/image" Target="../media/image264.png"/><Relationship Id="rId17" Type="http://schemas.openxmlformats.org/officeDocument/2006/relationships/hyperlink" Target="https://about.gitlab.com/solutions/aws/" TargetMode="External"/><Relationship Id="rId25" Type="http://schemas.openxmlformats.org/officeDocument/2006/relationships/image" Target="../media/image276.svg"/><Relationship Id="rId33" Type="http://schemas.openxmlformats.org/officeDocument/2006/relationships/slide" Target="slide29.xml"/><Relationship Id="rId2" Type="http://schemas.openxmlformats.org/officeDocument/2006/relationships/image" Target="../media/image254.png"/><Relationship Id="rId16" Type="http://schemas.openxmlformats.org/officeDocument/2006/relationships/image" Target="../media/image268.png"/><Relationship Id="rId20" Type="http://schemas.openxmlformats.org/officeDocument/2006/relationships/image" Target="../media/image271.png"/><Relationship Id="rId29" Type="http://schemas.openxmlformats.org/officeDocument/2006/relationships/image" Target="../media/image280.svg"/><Relationship Id="rId1" Type="http://schemas.openxmlformats.org/officeDocument/2006/relationships/slideLayout" Target="../slideLayouts/slideLayout19.xml"/><Relationship Id="rId6" Type="http://schemas.openxmlformats.org/officeDocument/2006/relationships/image" Target="../media/image258.png"/><Relationship Id="rId11" Type="http://schemas.openxmlformats.org/officeDocument/2006/relationships/image" Target="../media/image263.png"/><Relationship Id="rId24" Type="http://schemas.openxmlformats.org/officeDocument/2006/relationships/image" Target="../media/image275.png"/><Relationship Id="rId32" Type="http://schemas.openxmlformats.org/officeDocument/2006/relationships/image" Target="../media/image283.png"/><Relationship Id="rId5" Type="http://schemas.openxmlformats.org/officeDocument/2006/relationships/image" Target="../media/image257.png"/><Relationship Id="rId15" Type="http://schemas.openxmlformats.org/officeDocument/2006/relationships/image" Target="../media/image267.png"/><Relationship Id="rId23" Type="http://schemas.openxmlformats.org/officeDocument/2006/relationships/image" Target="../media/image274.svg"/><Relationship Id="rId28" Type="http://schemas.openxmlformats.org/officeDocument/2006/relationships/image" Target="../media/image279.png"/><Relationship Id="rId10" Type="http://schemas.openxmlformats.org/officeDocument/2006/relationships/image" Target="../media/image262.jpeg"/><Relationship Id="rId19" Type="http://schemas.openxmlformats.org/officeDocument/2006/relationships/image" Target="../media/image270.svg"/><Relationship Id="rId31" Type="http://schemas.openxmlformats.org/officeDocument/2006/relationships/image" Target="../media/image282.svg"/><Relationship Id="rId4" Type="http://schemas.openxmlformats.org/officeDocument/2006/relationships/image" Target="../media/image256.png"/><Relationship Id="rId9" Type="http://schemas.openxmlformats.org/officeDocument/2006/relationships/image" Target="../media/image261.jpeg"/><Relationship Id="rId14" Type="http://schemas.openxmlformats.org/officeDocument/2006/relationships/image" Target="../media/image266.png"/><Relationship Id="rId22" Type="http://schemas.openxmlformats.org/officeDocument/2006/relationships/image" Target="../media/image273.png"/><Relationship Id="rId27" Type="http://schemas.openxmlformats.org/officeDocument/2006/relationships/image" Target="../media/image278.svg"/><Relationship Id="rId30" Type="http://schemas.openxmlformats.org/officeDocument/2006/relationships/image" Target="../media/image281.png"/><Relationship Id="rId8" Type="http://schemas.openxmlformats.org/officeDocument/2006/relationships/image" Target="../media/image260.png"/></Relationships>
</file>

<file path=ppt/slides/_rels/slide35.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s://www.linkedin.com/in/rhalbheer/" TargetMode="External"/><Relationship Id="rId2" Type="http://schemas.openxmlformats.org/officeDocument/2006/relationships/image" Target="../media/image284.jpeg"/><Relationship Id="rId1" Type="http://schemas.openxmlformats.org/officeDocument/2006/relationships/slideLayout" Target="../slideLayouts/slideLayout65.xml"/><Relationship Id="rId4" Type="http://schemas.openxmlformats.org/officeDocument/2006/relationships/image" Target="../media/image28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39.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287.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19.xml"/><Relationship Id="rId5" Type="http://schemas.openxmlformats.org/officeDocument/2006/relationships/image" Target="../media/image291.svg"/><Relationship Id="rId4" Type="http://schemas.openxmlformats.org/officeDocument/2006/relationships/image" Target="../media/image290.svg"/></Relationships>
</file>

<file path=ppt/slides/_rels/slide51.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image" Target="../media/image292.jpe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295.svg"/><Relationship Id="rId2" Type="http://schemas.openxmlformats.org/officeDocument/2006/relationships/image" Target="../media/image294.png"/><Relationship Id="rId1" Type="http://schemas.openxmlformats.org/officeDocument/2006/relationships/slideLayout" Target="../slideLayouts/slideLayout19.xml"/><Relationship Id="rId5" Type="http://schemas.openxmlformats.org/officeDocument/2006/relationships/image" Target="../media/image297.jpeg"/><Relationship Id="rId4" Type="http://schemas.openxmlformats.org/officeDocument/2006/relationships/image" Target="../media/image29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6" Type="http://schemas.openxmlformats.org/officeDocument/2006/relationships/image" Target="../media/image313.png"/><Relationship Id="rId117" Type="http://schemas.openxmlformats.org/officeDocument/2006/relationships/hyperlink" Target="https://docs.microsoft.com/azure/security-center/azure-defender" TargetMode="External"/><Relationship Id="rId21" Type="http://schemas.openxmlformats.org/officeDocument/2006/relationships/image" Target="../media/image310.png"/><Relationship Id="rId42" Type="http://schemas.openxmlformats.org/officeDocument/2006/relationships/image" Target="../media/image320.png"/><Relationship Id="rId47" Type="http://schemas.openxmlformats.org/officeDocument/2006/relationships/image" Target="../media/image325.png"/><Relationship Id="rId63" Type="http://schemas.openxmlformats.org/officeDocument/2006/relationships/image" Target="../media/image82.png"/><Relationship Id="rId68" Type="http://schemas.openxmlformats.org/officeDocument/2006/relationships/image" Target="../media/image333.png"/><Relationship Id="rId84" Type="http://schemas.openxmlformats.org/officeDocument/2006/relationships/hyperlink" Target="https://docs.microsoft.com/microsoft-365/security/mtp/microsoft-threat-protection" TargetMode="External"/><Relationship Id="rId89" Type="http://schemas.openxmlformats.org/officeDocument/2006/relationships/hyperlink" Target="https://docs.microsoft.com/microsoft-365/security/office-365-security/office-365-atp" TargetMode="External"/><Relationship Id="rId112" Type="http://schemas.openxmlformats.org/officeDocument/2006/relationships/image" Target="../media/image358.png"/><Relationship Id="rId16" Type="http://schemas.openxmlformats.org/officeDocument/2006/relationships/image" Target="../media/image305.png"/><Relationship Id="rId107" Type="http://schemas.openxmlformats.org/officeDocument/2006/relationships/image" Target="../media/image354.png"/><Relationship Id="rId11" Type="http://schemas.openxmlformats.org/officeDocument/2006/relationships/image" Target="../media/image173.png"/><Relationship Id="rId32" Type="http://schemas.openxmlformats.org/officeDocument/2006/relationships/image" Target="../media/image194.png"/><Relationship Id="rId37" Type="http://schemas.openxmlformats.org/officeDocument/2006/relationships/image" Target="../media/image198.png"/><Relationship Id="rId53" Type="http://schemas.openxmlformats.org/officeDocument/2006/relationships/image" Target="../media/image117.svg"/><Relationship Id="rId58" Type="http://schemas.openxmlformats.org/officeDocument/2006/relationships/image" Target="../media/image76.png"/><Relationship Id="rId74" Type="http://schemas.openxmlformats.org/officeDocument/2006/relationships/image" Target="../media/image335.png"/><Relationship Id="rId79" Type="http://schemas.openxmlformats.org/officeDocument/2006/relationships/hyperlink" Target="https://docs.microsoft.com/en-us/windows/security/threat-protection/microsoft-defender-atp/microsoft-threat-experts" TargetMode="External"/><Relationship Id="rId102" Type="http://schemas.openxmlformats.org/officeDocument/2006/relationships/image" Target="../media/image349.png"/><Relationship Id="rId5" Type="http://schemas.openxmlformats.org/officeDocument/2006/relationships/image" Target="../media/image300.png"/><Relationship Id="rId90" Type="http://schemas.openxmlformats.org/officeDocument/2006/relationships/hyperlink" Target="https://go.microsoft.com/fwlink/p/?linkid=2134538" TargetMode="External"/><Relationship Id="rId95" Type="http://schemas.openxmlformats.org/officeDocument/2006/relationships/image" Target="../media/image343.png"/><Relationship Id="rId22" Type="http://schemas.openxmlformats.org/officeDocument/2006/relationships/image" Target="../media/image311.png"/><Relationship Id="rId27" Type="http://schemas.openxmlformats.org/officeDocument/2006/relationships/image" Target="../media/image314.jpeg"/><Relationship Id="rId43" Type="http://schemas.openxmlformats.org/officeDocument/2006/relationships/image" Target="../media/image321.jpeg"/><Relationship Id="rId48" Type="http://schemas.openxmlformats.org/officeDocument/2006/relationships/image" Target="../media/image326.png"/><Relationship Id="rId64" Type="http://schemas.openxmlformats.org/officeDocument/2006/relationships/image" Target="../media/image83.png"/><Relationship Id="rId69" Type="http://schemas.openxmlformats.org/officeDocument/2006/relationships/image" Target="../media/image129.png"/><Relationship Id="rId113" Type="http://schemas.openxmlformats.org/officeDocument/2006/relationships/image" Target="../media/image219.png"/><Relationship Id="rId80" Type="http://schemas.openxmlformats.org/officeDocument/2006/relationships/hyperlink" Target="https://aka.ms/dart" TargetMode="External"/><Relationship Id="rId85" Type="http://schemas.openxmlformats.org/officeDocument/2006/relationships/hyperlink" Target="https://www.microsoft.com/en-us/WindowsForBusiness/windows-atp" TargetMode="External"/><Relationship Id="rId12" Type="http://schemas.openxmlformats.org/officeDocument/2006/relationships/image" Target="../media/image302.png"/><Relationship Id="rId17" Type="http://schemas.openxmlformats.org/officeDocument/2006/relationships/image" Target="../media/image306.png"/><Relationship Id="rId33" Type="http://schemas.openxmlformats.org/officeDocument/2006/relationships/image" Target="../media/image195.png"/><Relationship Id="rId38" Type="http://schemas.openxmlformats.org/officeDocument/2006/relationships/image" Target="../media/image199.svg"/><Relationship Id="rId59" Type="http://schemas.openxmlformats.org/officeDocument/2006/relationships/image" Target="../media/image330.png"/><Relationship Id="rId103" Type="http://schemas.openxmlformats.org/officeDocument/2006/relationships/image" Target="../media/image350.png"/><Relationship Id="rId108" Type="http://schemas.openxmlformats.org/officeDocument/2006/relationships/image" Target="../media/image214.png"/><Relationship Id="rId54" Type="http://schemas.openxmlformats.org/officeDocument/2006/relationships/hyperlink" Target="https://docs.microsoft.com/en-us/azure/active-directory/active-directory-conditional-access-azure-portal" TargetMode="External"/><Relationship Id="rId70" Type="http://schemas.openxmlformats.org/officeDocument/2006/relationships/image" Target="../media/image130.png"/><Relationship Id="rId75" Type="http://schemas.openxmlformats.org/officeDocument/2006/relationships/image" Target="../media/image336.png"/><Relationship Id="rId91" Type="http://schemas.openxmlformats.org/officeDocument/2006/relationships/hyperlink" Target="https://docs.microsoft.com/azure/active-directory/active-directory-identityprotection" TargetMode="External"/><Relationship Id="rId96" Type="http://schemas.openxmlformats.org/officeDocument/2006/relationships/image" Target="../media/image344.png"/><Relationship Id="rId1" Type="http://schemas.openxmlformats.org/officeDocument/2006/relationships/slideLayout" Target="../slideLayouts/slideLayout19.xml"/><Relationship Id="rId6" Type="http://schemas.openxmlformats.org/officeDocument/2006/relationships/hyperlink" Target="https://aka.ms/AzureSentinel" TargetMode="External"/><Relationship Id="rId23" Type="http://schemas.openxmlformats.org/officeDocument/2006/relationships/image" Target="../media/image312.jpeg"/><Relationship Id="rId28" Type="http://schemas.openxmlformats.org/officeDocument/2006/relationships/image" Target="../media/image315.jpeg"/><Relationship Id="rId49" Type="http://schemas.openxmlformats.org/officeDocument/2006/relationships/image" Target="../media/image327.png"/><Relationship Id="rId114" Type="http://schemas.openxmlformats.org/officeDocument/2006/relationships/image" Target="../media/image359.png"/><Relationship Id="rId10" Type="http://schemas.openxmlformats.org/officeDocument/2006/relationships/image" Target="../media/image301.png"/><Relationship Id="rId31" Type="http://schemas.openxmlformats.org/officeDocument/2006/relationships/image" Target="../media/image142.png"/><Relationship Id="rId44" Type="http://schemas.openxmlformats.org/officeDocument/2006/relationships/image" Target="../media/image322.png"/><Relationship Id="rId52" Type="http://schemas.openxmlformats.org/officeDocument/2006/relationships/image" Target="../media/image116.png"/><Relationship Id="rId60" Type="http://schemas.openxmlformats.org/officeDocument/2006/relationships/image" Target="../media/image78.png"/><Relationship Id="rId65" Type="http://schemas.openxmlformats.org/officeDocument/2006/relationships/image" Target="../media/image331.jpeg"/><Relationship Id="rId73" Type="http://schemas.openxmlformats.org/officeDocument/2006/relationships/image" Target="../media/image334.png"/><Relationship Id="rId78" Type="http://schemas.openxmlformats.org/officeDocument/2006/relationships/image" Target="../media/image242.png"/><Relationship Id="rId81" Type="http://schemas.openxmlformats.org/officeDocument/2006/relationships/image" Target="../media/image339.png"/><Relationship Id="rId86" Type="http://schemas.openxmlformats.org/officeDocument/2006/relationships/hyperlink" Target="https://docs.microsoft.com/windows/security/threat-protection/windows-defender-atp/windows-defender-advanced-threat-protection" TargetMode="External"/><Relationship Id="rId94" Type="http://schemas.openxmlformats.org/officeDocument/2006/relationships/image" Target="../media/image342.png"/><Relationship Id="rId99" Type="http://schemas.openxmlformats.org/officeDocument/2006/relationships/image" Target="../media/image347.png"/><Relationship Id="rId101" Type="http://schemas.openxmlformats.org/officeDocument/2006/relationships/image" Target="../media/image348.png"/><Relationship Id="rId4" Type="http://schemas.openxmlformats.org/officeDocument/2006/relationships/image" Target="../media/image299.jpeg"/><Relationship Id="rId9" Type="http://schemas.openxmlformats.org/officeDocument/2006/relationships/image" Target="../media/image171.svg"/><Relationship Id="rId13" Type="http://schemas.openxmlformats.org/officeDocument/2006/relationships/image" Target="../media/image175.png"/><Relationship Id="rId18" Type="http://schemas.openxmlformats.org/officeDocument/2006/relationships/image" Target="../media/image307.png"/><Relationship Id="rId39" Type="http://schemas.openxmlformats.org/officeDocument/2006/relationships/image" Target="../media/image221.png"/><Relationship Id="rId109" Type="http://schemas.openxmlformats.org/officeDocument/2006/relationships/image" Target="../media/image355.png"/><Relationship Id="rId34" Type="http://schemas.openxmlformats.org/officeDocument/2006/relationships/image" Target="../media/image318.jpeg"/><Relationship Id="rId50" Type="http://schemas.openxmlformats.org/officeDocument/2006/relationships/image" Target="../media/image232.gif"/><Relationship Id="rId55" Type="http://schemas.openxmlformats.org/officeDocument/2006/relationships/image" Target="../media/image118.png"/><Relationship Id="rId76" Type="http://schemas.openxmlformats.org/officeDocument/2006/relationships/image" Target="../media/image337.png"/><Relationship Id="rId97" Type="http://schemas.openxmlformats.org/officeDocument/2006/relationships/image" Target="../media/image345.png"/><Relationship Id="rId104" Type="http://schemas.openxmlformats.org/officeDocument/2006/relationships/image" Target="../media/image351.png"/><Relationship Id="rId7" Type="http://schemas.openxmlformats.org/officeDocument/2006/relationships/hyperlink" Target="http://aka.ms/threatintelligence" TargetMode="External"/><Relationship Id="rId71" Type="http://schemas.openxmlformats.org/officeDocument/2006/relationships/image" Target="../media/image131.png"/><Relationship Id="rId92" Type="http://schemas.openxmlformats.org/officeDocument/2006/relationships/image" Target="../media/image341.png"/><Relationship Id="rId2" Type="http://schemas.openxmlformats.org/officeDocument/2006/relationships/hyperlink" Target="https://aka.ms/ITSOC" TargetMode="External"/><Relationship Id="rId29" Type="http://schemas.openxmlformats.org/officeDocument/2006/relationships/image" Target="../media/image316.jpeg"/><Relationship Id="rId24" Type="http://schemas.openxmlformats.org/officeDocument/2006/relationships/hyperlink" Target="https://docs.microsoft.com/azure/sentinel/" TargetMode="External"/><Relationship Id="rId40" Type="http://schemas.openxmlformats.org/officeDocument/2006/relationships/image" Target="../media/image222.svg"/><Relationship Id="rId45" Type="http://schemas.openxmlformats.org/officeDocument/2006/relationships/image" Target="../media/image323.png"/><Relationship Id="rId66" Type="http://schemas.openxmlformats.org/officeDocument/2006/relationships/hyperlink" Target="https://docs.microsoft.com/en-us/information-protection/get-started/requirements-applications" TargetMode="External"/><Relationship Id="rId87" Type="http://schemas.openxmlformats.org/officeDocument/2006/relationships/image" Target="../media/image340.jpeg"/><Relationship Id="rId110" Type="http://schemas.openxmlformats.org/officeDocument/2006/relationships/image" Target="../media/image356.png"/><Relationship Id="rId115" Type="http://schemas.openxmlformats.org/officeDocument/2006/relationships/image" Target="../media/image360.png"/><Relationship Id="rId61" Type="http://schemas.openxmlformats.org/officeDocument/2006/relationships/image" Target="../media/image79.png"/><Relationship Id="rId82" Type="http://schemas.openxmlformats.org/officeDocument/2006/relationships/image" Target="../media/image187.png"/><Relationship Id="rId19" Type="http://schemas.openxmlformats.org/officeDocument/2006/relationships/image" Target="../media/image308.png"/><Relationship Id="rId14" Type="http://schemas.openxmlformats.org/officeDocument/2006/relationships/image" Target="../media/image303.png"/><Relationship Id="rId30" Type="http://schemas.openxmlformats.org/officeDocument/2006/relationships/image" Target="../media/image317.png"/><Relationship Id="rId35" Type="http://schemas.openxmlformats.org/officeDocument/2006/relationships/image" Target="../media/image120.png"/><Relationship Id="rId56" Type="http://schemas.openxmlformats.org/officeDocument/2006/relationships/image" Target="../media/image328.png"/><Relationship Id="rId77" Type="http://schemas.openxmlformats.org/officeDocument/2006/relationships/image" Target="../media/image338.png"/><Relationship Id="rId100" Type="http://schemas.openxmlformats.org/officeDocument/2006/relationships/image" Target="../media/image206.png"/><Relationship Id="rId105" Type="http://schemas.openxmlformats.org/officeDocument/2006/relationships/image" Target="../media/image352.png"/><Relationship Id="rId8" Type="http://schemas.openxmlformats.org/officeDocument/2006/relationships/image" Target="../media/image170.png"/><Relationship Id="rId51" Type="http://schemas.openxmlformats.org/officeDocument/2006/relationships/image" Target="../media/image143.emf"/><Relationship Id="rId72" Type="http://schemas.openxmlformats.org/officeDocument/2006/relationships/hyperlink" Target="https://blogs.technet.microsoft.com/enterprisemobility/2015/09/08/sealpath-brings-rms-protection-to-autocad/" TargetMode="External"/><Relationship Id="rId93" Type="http://schemas.openxmlformats.org/officeDocument/2006/relationships/hyperlink" Target="https://www.microsoft.com/misapartnercatalog?PartnerTypes=MSSP" TargetMode="External"/><Relationship Id="rId98" Type="http://schemas.openxmlformats.org/officeDocument/2006/relationships/image" Target="../media/image346.png"/><Relationship Id="rId3" Type="http://schemas.openxmlformats.org/officeDocument/2006/relationships/image" Target="../media/image298.png"/><Relationship Id="rId25" Type="http://schemas.openxmlformats.org/officeDocument/2006/relationships/image" Target="../media/image288.png"/><Relationship Id="rId46" Type="http://schemas.openxmlformats.org/officeDocument/2006/relationships/image" Target="../media/image324.png"/><Relationship Id="rId67" Type="http://schemas.openxmlformats.org/officeDocument/2006/relationships/image" Target="../media/image332.jpeg"/><Relationship Id="rId116" Type="http://schemas.openxmlformats.org/officeDocument/2006/relationships/hyperlink" Target="https://aka.ms/MCRA" TargetMode="External"/><Relationship Id="rId20" Type="http://schemas.openxmlformats.org/officeDocument/2006/relationships/image" Target="../media/image309.png"/><Relationship Id="rId41" Type="http://schemas.openxmlformats.org/officeDocument/2006/relationships/image" Target="../media/image319.png"/><Relationship Id="rId62" Type="http://schemas.openxmlformats.org/officeDocument/2006/relationships/image" Target="../media/image81.png"/><Relationship Id="rId83" Type="http://schemas.openxmlformats.org/officeDocument/2006/relationships/image" Target="../media/image188.svg"/><Relationship Id="rId88" Type="http://schemas.openxmlformats.org/officeDocument/2006/relationships/hyperlink" Target="https://docs.microsoft.com/cloud-app-security/what-is-cloud-app-security" TargetMode="External"/><Relationship Id="rId111" Type="http://schemas.openxmlformats.org/officeDocument/2006/relationships/image" Target="../media/image357.jpeg"/><Relationship Id="rId15" Type="http://schemas.openxmlformats.org/officeDocument/2006/relationships/image" Target="../media/image304.png"/><Relationship Id="rId36" Type="http://schemas.openxmlformats.org/officeDocument/2006/relationships/image" Target="../media/image197.emf"/><Relationship Id="rId57" Type="http://schemas.openxmlformats.org/officeDocument/2006/relationships/image" Target="../media/image329.jpeg"/><Relationship Id="rId106" Type="http://schemas.openxmlformats.org/officeDocument/2006/relationships/image" Target="../media/image35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hyperlink" Target="https://www.linkedin.com/in/rhalbheer/" TargetMode="External"/><Relationship Id="rId2" Type="http://schemas.openxmlformats.org/officeDocument/2006/relationships/image" Target="../media/image284.jpeg"/><Relationship Id="rId1" Type="http://schemas.openxmlformats.org/officeDocument/2006/relationships/slideLayout" Target="../slideLayouts/slideLayout65.xml"/><Relationship Id="rId4" Type="http://schemas.openxmlformats.org/officeDocument/2006/relationships/image" Target="../media/image28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362.tif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jpe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slide" Target="slide9.xml"/><Relationship Id="rId5" Type="http://schemas.openxmlformats.org/officeDocument/2006/relationships/slide" Target="slide62.xml"/><Relationship Id="rId4" Type="http://schemas.openxmlformats.org/officeDocument/2006/relationships/slide" Target="slide3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365.png"/><Relationship Id="rId1" Type="http://schemas.openxmlformats.org/officeDocument/2006/relationships/slideLayout" Target="../slideLayouts/slideLayout19.xml"/><Relationship Id="rId6" Type="http://schemas.openxmlformats.org/officeDocument/2006/relationships/image" Target="../media/image3680.png"/><Relationship Id="rId5" Type="http://schemas.openxmlformats.org/officeDocument/2006/relationships/image" Target="../media/image368.png"/><Relationship Id="rId4" Type="http://schemas.openxmlformats.org/officeDocument/2006/relationships/image" Target="../media/image3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370.emf"/><Relationship Id="rId2" Type="http://schemas.openxmlformats.org/officeDocument/2006/relationships/image" Target="../media/image369.emf"/><Relationship Id="rId1" Type="http://schemas.openxmlformats.org/officeDocument/2006/relationships/slideLayout" Target="../slideLayouts/slideLayout19.xml"/><Relationship Id="rId6" Type="http://schemas.openxmlformats.org/officeDocument/2006/relationships/image" Target="../media/image373.emf"/><Relationship Id="rId5" Type="http://schemas.openxmlformats.org/officeDocument/2006/relationships/image" Target="../media/image372.emf"/><Relationship Id="rId4" Type="http://schemas.openxmlformats.org/officeDocument/2006/relationships/image" Target="../media/image371.emf"/></Relationships>
</file>

<file path=ppt/slides/_rels/slide79.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370.emf"/><Relationship Id="rId7" Type="http://schemas.openxmlformats.org/officeDocument/2006/relationships/image" Target="../media/image374.png"/><Relationship Id="rId2" Type="http://schemas.openxmlformats.org/officeDocument/2006/relationships/image" Target="../media/image369.emf"/><Relationship Id="rId1" Type="http://schemas.openxmlformats.org/officeDocument/2006/relationships/slideLayout" Target="../slideLayouts/slideLayout19.xml"/><Relationship Id="rId6" Type="http://schemas.openxmlformats.org/officeDocument/2006/relationships/image" Target="../media/image373.emf"/><Relationship Id="rId5" Type="http://schemas.openxmlformats.org/officeDocument/2006/relationships/image" Target="../media/image372.emf"/><Relationship Id="rId10" Type="http://schemas.openxmlformats.org/officeDocument/2006/relationships/image" Target="../media/image376.svg"/><Relationship Id="rId4" Type="http://schemas.openxmlformats.org/officeDocument/2006/relationships/image" Target="../media/image371.emf"/><Relationship Id="rId9" Type="http://schemas.openxmlformats.org/officeDocument/2006/relationships/image" Target="../media/image37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80.xml.rels><?xml version="1.0" encoding="UTF-8" standalone="yes"?>
<Relationships xmlns="http://schemas.openxmlformats.org/package/2006/relationships"><Relationship Id="rId3" Type="http://schemas.openxmlformats.org/officeDocument/2006/relationships/image" Target="../media/image370.emf"/><Relationship Id="rId7" Type="http://schemas.openxmlformats.org/officeDocument/2006/relationships/hyperlink" Target="https://www.microsoft.com/en-us/securityengineering/sdl/threatmodeling#:~:text=Threat%20Modeling.%20Threat%20modeling%20is%20a%20core%20element,vulnerabilities%2C%20and%20countermeasures%20that%20could%20affect%20your%20application." TargetMode="External"/><Relationship Id="rId2" Type="http://schemas.openxmlformats.org/officeDocument/2006/relationships/image" Target="../media/image369.emf"/><Relationship Id="rId1" Type="http://schemas.openxmlformats.org/officeDocument/2006/relationships/slideLayout" Target="../slideLayouts/slideLayout19.xml"/><Relationship Id="rId6" Type="http://schemas.openxmlformats.org/officeDocument/2006/relationships/image" Target="../media/image373.emf"/><Relationship Id="rId5" Type="http://schemas.openxmlformats.org/officeDocument/2006/relationships/image" Target="../media/image372.emf"/><Relationship Id="rId4" Type="http://schemas.openxmlformats.org/officeDocument/2006/relationships/image" Target="../media/image371.emf"/></Relationships>
</file>

<file path=ppt/slides/_rels/slide81.xml.rels><?xml version="1.0" encoding="UTF-8" standalone="yes"?>
<Relationships xmlns="http://schemas.openxmlformats.org/package/2006/relationships"><Relationship Id="rId8" Type="http://schemas.openxmlformats.org/officeDocument/2006/relationships/image" Target="../media/image377.png"/><Relationship Id="rId3" Type="http://schemas.openxmlformats.org/officeDocument/2006/relationships/image" Target="../media/image370.emf"/><Relationship Id="rId7" Type="http://schemas.openxmlformats.org/officeDocument/2006/relationships/hyperlink" Target="https://docs.microsoft.com/en-us/azure/security/develop/threat-modeling-tool" TargetMode="External"/><Relationship Id="rId2" Type="http://schemas.openxmlformats.org/officeDocument/2006/relationships/image" Target="../media/image369.emf"/><Relationship Id="rId1" Type="http://schemas.openxmlformats.org/officeDocument/2006/relationships/slideLayout" Target="../slideLayouts/slideLayout19.xml"/><Relationship Id="rId6" Type="http://schemas.openxmlformats.org/officeDocument/2006/relationships/image" Target="../media/image373.emf"/><Relationship Id="rId5" Type="http://schemas.openxmlformats.org/officeDocument/2006/relationships/image" Target="../media/image372.emf"/><Relationship Id="rId4" Type="http://schemas.openxmlformats.org/officeDocument/2006/relationships/image" Target="../media/image371.emf"/><Relationship Id="rId9" Type="http://schemas.openxmlformats.org/officeDocument/2006/relationships/image" Target="../media/image378.png"/></Relationships>
</file>

<file path=ppt/slides/_rels/slide82.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0.emf"/><Relationship Id="rId7" Type="http://schemas.openxmlformats.org/officeDocument/2006/relationships/hyperlink" Target="https://threatsmanager.com/" TargetMode="External"/><Relationship Id="rId2" Type="http://schemas.openxmlformats.org/officeDocument/2006/relationships/image" Target="../media/image369.emf"/><Relationship Id="rId1" Type="http://schemas.openxmlformats.org/officeDocument/2006/relationships/slideLayout" Target="../slideLayouts/slideLayout19.xml"/><Relationship Id="rId6" Type="http://schemas.openxmlformats.org/officeDocument/2006/relationships/image" Target="../media/image373.emf"/><Relationship Id="rId5" Type="http://schemas.openxmlformats.org/officeDocument/2006/relationships/image" Target="../media/image372.emf"/><Relationship Id="rId4" Type="http://schemas.openxmlformats.org/officeDocument/2006/relationships/image" Target="../media/image371.emf"/></Relationships>
</file>

<file path=ppt/slides/_rels/slide83.xml.rels><?xml version="1.0" encoding="UTF-8" standalone="yes"?>
<Relationships xmlns="http://schemas.openxmlformats.org/package/2006/relationships"><Relationship Id="rId3" Type="http://schemas.openxmlformats.org/officeDocument/2006/relationships/image" Target="../media/image370.emf"/><Relationship Id="rId7" Type="http://schemas.openxmlformats.org/officeDocument/2006/relationships/image" Target="../media/image380.png"/><Relationship Id="rId2" Type="http://schemas.openxmlformats.org/officeDocument/2006/relationships/image" Target="../media/image369.emf"/><Relationship Id="rId1" Type="http://schemas.openxmlformats.org/officeDocument/2006/relationships/slideLayout" Target="../slideLayouts/slideLayout19.xml"/><Relationship Id="rId6" Type="http://schemas.openxmlformats.org/officeDocument/2006/relationships/image" Target="../media/image373.emf"/><Relationship Id="rId5" Type="http://schemas.openxmlformats.org/officeDocument/2006/relationships/image" Target="../media/image372.emf"/><Relationship Id="rId4" Type="http://schemas.openxmlformats.org/officeDocument/2006/relationships/image" Target="../media/image371.emf"/></Relationships>
</file>

<file path=ppt/slides/_rels/slide84.xml.rels><?xml version="1.0" encoding="UTF-8" standalone="yes"?>
<Relationships xmlns="http://schemas.openxmlformats.org/package/2006/relationships"><Relationship Id="rId8" Type="http://schemas.openxmlformats.org/officeDocument/2006/relationships/image" Target="../media/image382.png"/><Relationship Id="rId3" Type="http://schemas.openxmlformats.org/officeDocument/2006/relationships/image" Target="../media/image370.emf"/><Relationship Id="rId7" Type="http://schemas.openxmlformats.org/officeDocument/2006/relationships/image" Target="../media/image381.png"/><Relationship Id="rId2" Type="http://schemas.openxmlformats.org/officeDocument/2006/relationships/image" Target="../media/image369.emf"/><Relationship Id="rId1" Type="http://schemas.openxmlformats.org/officeDocument/2006/relationships/slideLayout" Target="../slideLayouts/slideLayout19.xml"/><Relationship Id="rId6" Type="http://schemas.openxmlformats.org/officeDocument/2006/relationships/image" Target="../media/image373.emf"/><Relationship Id="rId5" Type="http://schemas.openxmlformats.org/officeDocument/2006/relationships/image" Target="../media/image372.emf"/><Relationship Id="rId4" Type="http://schemas.openxmlformats.org/officeDocument/2006/relationships/image" Target="../media/image371.emf"/><Relationship Id="rId9" Type="http://schemas.openxmlformats.org/officeDocument/2006/relationships/image" Target="../media/image383.png"/></Relationships>
</file>

<file path=ppt/slides/_rels/slide85.xml.rels><?xml version="1.0" encoding="UTF-8" standalone="yes"?>
<Relationships xmlns="http://schemas.openxmlformats.org/package/2006/relationships"><Relationship Id="rId3" Type="http://schemas.openxmlformats.org/officeDocument/2006/relationships/image" Target="../media/image370.emf"/><Relationship Id="rId7" Type="http://schemas.openxmlformats.org/officeDocument/2006/relationships/image" Target="../media/image384.png"/><Relationship Id="rId2" Type="http://schemas.openxmlformats.org/officeDocument/2006/relationships/image" Target="../media/image369.emf"/><Relationship Id="rId1" Type="http://schemas.openxmlformats.org/officeDocument/2006/relationships/slideLayout" Target="../slideLayouts/slideLayout19.xml"/><Relationship Id="rId6" Type="http://schemas.openxmlformats.org/officeDocument/2006/relationships/image" Target="../media/image373.emf"/><Relationship Id="rId5" Type="http://schemas.openxmlformats.org/officeDocument/2006/relationships/image" Target="../media/image372.emf"/><Relationship Id="rId4" Type="http://schemas.openxmlformats.org/officeDocument/2006/relationships/image" Target="../media/image371.emf"/></Relationships>
</file>

<file path=ppt/slides/_rels/slide86.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1.png"/><Relationship Id="rId3" Type="http://schemas.openxmlformats.org/officeDocument/2006/relationships/image" Target="../media/image370.emf"/><Relationship Id="rId7" Type="http://schemas.openxmlformats.org/officeDocument/2006/relationships/image" Target="../media/image385.png"/><Relationship Id="rId12" Type="http://schemas.openxmlformats.org/officeDocument/2006/relationships/image" Target="../media/image390.png"/><Relationship Id="rId2" Type="http://schemas.openxmlformats.org/officeDocument/2006/relationships/image" Target="../media/image369.emf"/><Relationship Id="rId1" Type="http://schemas.openxmlformats.org/officeDocument/2006/relationships/slideLayout" Target="../slideLayouts/slideLayout19.xml"/><Relationship Id="rId6" Type="http://schemas.openxmlformats.org/officeDocument/2006/relationships/image" Target="../media/image373.emf"/><Relationship Id="rId11" Type="http://schemas.openxmlformats.org/officeDocument/2006/relationships/image" Target="../media/image389.png"/><Relationship Id="rId5" Type="http://schemas.openxmlformats.org/officeDocument/2006/relationships/image" Target="../media/image372.emf"/><Relationship Id="rId10" Type="http://schemas.openxmlformats.org/officeDocument/2006/relationships/image" Target="../media/image388.png"/><Relationship Id="rId4" Type="http://schemas.openxmlformats.org/officeDocument/2006/relationships/image" Target="../media/image371.emf"/><Relationship Id="rId9" Type="http://schemas.openxmlformats.org/officeDocument/2006/relationships/image" Target="../media/image387.png"/><Relationship Id="rId14" Type="http://schemas.openxmlformats.org/officeDocument/2006/relationships/image" Target="../media/image97.png"/></Relationships>
</file>

<file path=ppt/slides/_rels/slide87.xml.rels><?xml version="1.0" encoding="UTF-8" standalone="yes"?>
<Relationships xmlns="http://schemas.openxmlformats.org/package/2006/relationships"><Relationship Id="rId26" Type="http://schemas.openxmlformats.org/officeDocument/2006/relationships/hyperlink" Target="https://docs.microsoft.com/azure/governance/blueprints/" TargetMode="External"/><Relationship Id="rId21" Type="http://schemas.openxmlformats.org/officeDocument/2006/relationships/hyperlink" Target="https://go.microsoft.com/fwlink/p/?linkid=2134538" TargetMode="External"/><Relationship Id="rId42" Type="http://schemas.openxmlformats.org/officeDocument/2006/relationships/hyperlink" Target="https://aka.ms/GHSecurity" TargetMode="External"/><Relationship Id="rId47" Type="http://schemas.openxmlformats.org/officeDocument/2006/relationships/image" Target="../media/image116.png"/><Relationship Id="rId63" Type="http://schemas.openxmlformats.org/officeDocument/2006/relationships/image" Target="../media/image400.png"/><Relationship Id="rId68" Type="http://schemas.openxmlformats.org/officeDocument/2006/relationships/hyperlink" Target="https://aka.ms/azuresecuritytop10" TargetMode="External"/><Relationship Id="rId2" Type="http://schemas.openxmlformats.org/officeDocument/2006/relationships/image" Target="../media/image369.emf"/><Relationship Id="rId16" Type="http://schemas.openxmlformats.org/officeDocument/2006/relationships/hyperlink" Target="https://docs.microsoft.com/azure/active-directory/authentication/multi-factor-authentication" TargetMode="External"/><Relationship Id="rId29" Type="http://schemas.openxmlformats.org/officeDocument/2006/relationships/hyperlink" Target="https://azure.microsoft.com/services/site-recovery/" TargetMode="External"/><Relationship Id="rId11" Type="http://schemas.openxmlformats.org/officeDocument/2006/relationships/image" Target="../media/image253.svg"/><Relationship Id="rId24" Type="http://schemas.openxmlformats.org/officeDocument/2006/relationships/hyperlink" Target="https://docs.microsoft.com/en-us/azure/azure-policy/azure-policy-introduction" TargetMode="External"/><Relationship Id="rId32" Type="http://schemas.openxmlformats.org/officeDocument/2006/relationships/hyperlink" Target="https://docs.microsoft.com/cloud-app-security/what-is-cloud-app-security" TargetMode="External"/><Relationship Id="rId37" Type="http://schemas.openxmlformats.org/officeDocument/2006/relationships/hyperlink" Target="https://docs.microsoft.com/azure/virtual-network/ddos-protection-overview" TargetMode="External"/><Relationship Id="rId40" Type="http://schemas.openxmlformats.org/officeDocument/2006/relationships/hyperlink" Target="https://docs.microsoft.com/azure/firewall/overview" TargetMode="External"/><Relationship Id="rId45" Type="http://schemas.openxmlformats.org/officeDocument/2006/relationships/hyperlink" Target="https://docs.microsoft.com/azure/bastion/" TargetMode="External"/><Relationship Id="rId53" Type="http://schemas.openxmlformats.org/officeDocument/2006/relationships/hyperlink" Target="https://docs.microsoft.com/azure/iot-hub/" TargetMode="External"/><Relationship Id="rId58" Type="http://schemas.openxmlformats.org/officeDocument/2006/relationships/image" Target="../media/image73.png"/><Relationship Id="rId66" Type="http://schemas.openxmlformats.org/officeDocument/2006/relationships/image" Target="../media/image403.svg"/><Relationship Id="rId5" Type="http://schemas.openxmlformats.org/officeDocument/2006/relationships/image" Target="../media/image372.emf"/><Relationship Id="rId61" Type="http://schemas.openxmlformats.org/officeDocument/2006/relationships/image" Target="../media/image398.png"/><Relationship Id="rId19" Type="http://schemas.openxmlformats.org/officeDocument/2006/relationships/hyperlink" Target="https://docs.microsoft.com/azure/azure-resource-manager/management/overview" TargetMode="External"/><Relationship Id="rId14" Type="http://schemas.openxmlformats.org/officeDocument/2006/relationships/hyperlink" Target="https://docs.microsoft.com/en-us/azure/active-directory/governance/identity-governance-overview" TargetMode="External"/><Relationship Id="rId22" Type="http://schemas.openxmlformats.org/officeDocument/2006/relationships/hyperlink" Target="https://www.microsoft.com/" TargetMode="External"/><Relationship Id="rId27" Type="http://schemas.openxmlformats.org/officeDocument/2006/relationships/hyperlink" Target="https://docs.microsoft.com/azure/governance/management-groups/" TargetMode="External"/><Relationship Id="rId30" Type="http://schemas.openxmlformats.org/officeDocument/2006/relationships/hyperlink" Target="https://docs.microsoft.com/azure/azure-resource-manager/management/lock-resources" TargetMode="External"/><Relationship Id="rId35" Type="http://schemas.openxmlformats.org/officeDocument/2006/relationships/hyperlink" Target="https://docs.microsoft.com/azure/virtual-network/application-security-groups" TargetMode="External"/><Relationship Id="rId43" Type="http://schemas.openxmlformats.org/officeDocument/2006/relationships/hyperlink" Target="https://docs.microsoft.com/mem/intune/" TargetMode="External"/><Relationship Id="rId48" Type="http://schemas.openxmlformats.org/officeDocument/2006/relationships/image" Target="../media/image117.svg"/><Relationship Id="rId56" Type="http://schemas.microsoft.com/office/2007/relationships/hdphoto" Target="../media/hdphoto2.wdp"/><Relationship Id="rId64" Type="http://schemas.openxmlformats.org/officeDocument/2006/relationships/image" Target="../media/image401.svg"/><Relationship Id="rId69" Type="http://schemas.openxmlformats.org/officeDocument/2006/relationships/hyperlink" Target="https://docs.microsoft.com/azure/application-gateway/application-gateway-web-application-firewall-overview" TargetMode="External"/><Relationship Id="rId8" Type="http://schemas.openxmlformats.org/officeDocument/2006/relationships/hyperlink" Target="https://aka.ms/CAF" TargetMode="External"/><Relationship Id="rId51" Type="http://schemas.openxmlformats.org/officeDocument/2006/relationships/image" Target="../media/image392.png"/><Relationship Id="rId72" Type="http://schemas.openxmlformats.org/officeDocument/2006/relationships/hyperlink" Target="https://aka.ms/PAW" TargetMode="External"/><Relationship Id="rId3" Type="http://schemas.openxmlformats.org/officeDocument/2006/relationships/image" Target="../media/image370.emf"/><Relationship Id="rId12" Type="http://schemas.openxmlformats.org/officeDocument/2006/relationships/hyperlink" Target="https://aka.ms/zerotrust" TargetMode="External"/><Relationship Id="rId17" Type="http://schemas.openxmlformats.org/officeDocument/2006/relationships/hyperlink" Target="https://docs.microsoft.com/windows/security/identity-protection/hello-for-business/" TargetMode="External"/><Relationship Id="rId25" Type="http://schemas.openxmlformats.org/officeDocument/2006/relationships/hyperlink" Target="https://docs.microsoft.com/azure/role-based-access-control/" TargetMode="External"/><Relationship Id="rId33" Type="http://schemas.openxmlformats.org/officeDocument/2006/relationships/hyperlink" Target="https://aka.ms/waf" TargetMode="External"/><Relationship Id="rId38" Type="http://schemas.openxmlformats.org/officeDocument/2006/relationships/hyperlink" Target="https://docs.microsoft.com/azure/private-link/" TargetMode="External"/><Relationship Id="rId46" Type="http://schemas.openxmlformats.org/officeDocument/2006/relationships/hyperlink" Target="M365%20Defender%20(formerly%20Microsoft%20Threat%20Protection%20-%20MTP)%20provides%20XDR%20capability%20to%20simplify%20detection,%20automated%20investigation%20and%20response%20for%20productivity%20resources%20including%20Endpoints,%20identities,%20Office%20365%20services,%20and%20SaaS%20applications" TargetMode="External"/><Relationship Id="rId59" Type="http://schemas.openxmlformats.org/officeDocument/2006/relationships/image" Target="../media/image396.png"/><Relationship Id="rId67" Type="http://schemas.openxmlformats.org/officeDocument/2006/relationships/hyperlink" Target="https://docs.microsoft.com/windows/security/threat-protection/microsoft-defender-atp/microsoft-defender-advanced-threat-protection" TargetMode="External"/><Relationship Id="rId20" Type="http://schemas.openxmlformats.org/officeDocument/2006/relationships/hyperlink" Target="https://docs.microsoft.com/microsoft-365/security/mtp/microsoft-threat-protection" TargetMode="External"/><Relationship Id="rId41" Type="http://schemas.openxmlformats.org/officeDocument/2006/relationships/hyperlink" Target="https://docs.microsoft.com/azure/devops/organizations/security/about-security-identity?view=azure-devops" TargetMode="External"/><Relationship Id="rId54" Type="http://schemas.openxmlformats.org/officeDocument/2006/relationships/image" Target="../media/image77.png"/><Relationship Id="rId62" Type="http://schemas.openxmlformats.org/officeDocument/2006/relationships/image" Target="../media/image399.svg"/><Relationship Id="rId70" Type="http://schemas.openxmlformats.org/officeDocument/2006/relationships/hyperlink" Target="https://docs.microsoft.com/azure/active-directory/manage-apps/application-proxy" TargetMode="External"/><Relationship Id="rId1" Type="http://schemas.openxmlformats.org/officeDocument/2006/relationships/slideLayout" Target="../slideLayouts/slideLayout19.xml"/><Relationship Id="rId6" Type="http://schemas.openxmlformats.org/officeDocument/2006/relationships/image" Target="../media/image373.emf"/><Relationship Id="rId15" Type="http://schemas.openxmlformats.org/officeDocument/2006/relationships/hyperlink" Target="https://docs.microsoft.com/azure/active-directory/active-directory-identityprotection" TargetMode="External"/><Relationship Id="rId23" Type="http://schemas.openxmlformats.org/officeDocument/2006/relationships/hyperlink" Target="https://docs.microsoft.com/azure/security-center/security-center-intro" TargetMode="External"/><Relationship Id="rId28" Type="http://schemas.openxmlformats.org/officeDocument/2006/relationships/hyperlink" Target="https://docs.microsoft.com/azure/lighthouse/overview" TargetMode="External"/><Relationship Id="rId36" Type="http://schemas.openxmlformats.org/officeDocument/2006/relationships/hyperlink" Target="https://docs.microsoft.com/security/benchmark/azure/baselines/api-management-security-baseline" TargetMode="External"/><Relationship Id="rId49" Type="http://schemas.openxmlformats.org/officeDocument/2006/relationships/image" Target="../media/image143.emf"/><Relationship Id="rId57" Type="http://schemas.openxmlformats.org/officeDocument/2006/relationships/image" Target="../media/image395.png"/><Relationship Id="rId10" Type="http://schemas.openxmlformats.org/officeDocument/2006/relationships/image" Target="../media/image252.png"/><Relationship Id="rId31" Type="http://schemas.openxmlformats.org/officeDocument/2006/relationships/hyperlink" Target="https://docs.microsoft.com/azure/security-center/azure-defender" TargetMode="External"/><Relationship Id="rId44" Type="http://schemas.openxmlformats.org/officeDocument/2006/relationships/hyperlink" Target="https://docs.microsoft.com/mem/configmgr/" TargetMode="External"/><Relationship Id="rId52" Type="http://schemas.openxmlformats.org/officeDocument/2006/relationships/image" Target="../media/image393.svg"/><Relationship Id="rId60" Type="http://schemas.openxmlformats.org/officeDocument/2006/relationships/image" Target="../media/image397.svg"/><Relationship Id="rId65" Type="http://schemas.openxmlformats.org/officeDocument/2006/relationships/image" Target="../media/image402.png"/><Relationship Id="rId73" Type="http://schemas.openxmlformats.org/officeDocument/2006/relationships/hyperlink" Target="https://docs.microsoft.com/azure/virtual-network/network-security-groups-overview" TargetMode="External"/><Relationship Id="rId4" Type="http://schemas.openxmlformats.org/officeDocument/2006/relationships/image" Target="../media/image371.emf"/><Relationship Id="rId9" Type="http://schemas.openxmlformats.org/officeDocument/2006/relationships/hyperlink" Target="https://docs.microsoft.com/azure/sentinel/" TargetMode="External"/><Relationship Id="rId13" Type="http://schemas.openxmlformats.org/officeDocument/2006/relationships/hyperlink" Target="https://docs.microsoft.com/microsoft-365/security/mtp/microsoft-secure-score" TargetMode="External"/><Relationship Id="rId18" Type="http://schemas.openxmlformats.org/officeDocument/2006/relationships/hyperlink" Target="https://docs.microsoft.com/azure/active-directory/active-directory-conditional-access-azure-portal" TargetMode="External"/><Relationship Id="rId39" Type="http://schemas.openxmlformats.org/officeDocument/2006/relationships/hyperlink" Target="https://docs.microsoft.com/azure/key-vault/key-vault-overview" TargetMode="External"/><Relationship Id="rId34" Type="http://schemas.openxmlformats.org/officeDocument/2006/relationships/hyperlink" Target="https://aka.ms/BenchmarkDocs" TargetMode="External"/><Relationship Id="rId50" Type="http://schemas.openxmlformats.org/officeDocument/2006/relationships/hyperlink" Target="https://docs.microsoft.com/azure-sphere/product-overview/what-is-azure-sphere" TargetMode="External"/><Relationship Id="rId55" Type="http://schemas.openxmlformats.org/officeDocument/2006/relationships/image" Target="../media/image394.png"/><Relationship Id="rId7" Type="http://schemas.openxmlformats.org/officeDocument/2006/relationships/hyperlink" Target="https://aka.ms/caf" TargetMode="External"/><Relationship Id="rId71" Type="http://schemas.openxmlformats.org/officeDocument/2006/relationships/hyperlink" Target="https://aka.ms/spa"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image" Target="../media/image284.jpeg"/><Relationship Id="rId2" Type="http://schemas.openxmlformats.org/officeDocument/2006/relationships/notesSlide" Target="../notesSlides/notesSlide19.xml"/><Relationship Id="rId1" Type="http://schemas.openxmlformats.org/officeDocument/2006/relationships/slideLayout" Target="../slideLayouts/slideLayout56.xml"/><Relationship Id="rId5" Type="http://schemas.openxmlformats.org/officeDocument/2006/relationships/image" Target="../media/image285.png"/><Relationship Id="rId4" Type="http://schemas.openxmlformats.org/officeDocument/2006/relationships/hyperlink" Target="https://www.linkedin.com/in/rhalbhe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405.svg"/><Relationship Id="rId7" Type="http://schemas.openxmlformats.org/officeDocument/2006/relationships/image" Target="../media/image409.svg"/><Relationship Id="rId2" Type="http://schemas.openxmlformats.org/officeDocument/2006/relationships/image" Target="../media/image404.png"/><Relationship Id="rId1" Type="http://schemas.openxmlformats.org/officeDocument/2006/relationships/slideLayout" Target="../slideLayouts/slideLayout19.xml"/><Relationship Id="rId6" Type="http://schemas.openxmlformats.org/officeDocument/2006/relationships/image" Target="../media/image408.png"/><Relationship Id="rId5" Type="http://schemas.openxmlformats.org/officeDocument/2006/relationships/image" Target="../media/image407.svg"/><Relationship Id="rId4" Type="http://schemas.openxmlformats.org/officeDocument/2006/relationships/image" Target="../media/image40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3" Type="http://schemas.openxmlformats.org/officeDocument/2006/relationships/image" Target="../media/image411.svg"/><Relationship Id="rId2" Type="http://schemas.openxmlformats.org/officeDocument/2006/relationships/image" Target="../media/image410.png"/><Relationship Id="rId1" Type="http://schemas.openxmlformats.org/officeDocument/2006/relationships/slideLayout" Target="../slideLayouts/slideLayout19.xml"/><Relationship Id="rId5" Type="http://schemas.openxmlformats.org/officeDocument/2006/relationships/image" Target="../media/image413.svg"/><Relationship Id="rId4" Type="http://schemas.openxmlformats.org/officeDocument/2006/relationships/image" Target="../media/image41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a:t>Innovation Through Security</a:t>
            </a:r>
          </a:p>
        </p:txBody>
      </p:sp>
      <p:sp>
        <p:nvSpPr>
          <p:cNvPr id="5" name="Text Placeholder 4"/>
          <p:cNvSpPr>
            <a:spLocks noGrp="1"/>
          </p:cNvSpPr>
          <p:nvPr>
            <p:ph type="body" sz="quarter" idx="12"/>
          </p:nvPr>
        </p:nvSpPr>
        <p:spPr>
          <a:xfrm>
            <a:off x="582042" y="3962400"/>
            <a:ext cx="4164583" cy="677108"/>
          </a:xfrm>
        </p:spPr>
        <p:txBody>
          <a:bodyPr/>
          <a:lstStyle/>
          <a:p>
            <a:r>
              <a:rPr lang="en-US"/>
              <a:t>Roger Halbheer</a:t>
            </a:r>
          </a:p>
          <a:p>
            <a:r>
              <a:rPr lang="en-US"/>
              <a:t>Chief Security Advisor</a:t>
            </a:r>
          </a:p>
        </p:txBody>
      </p:sp>
    </p:spTree>
    <p:extLst>
      <p:ext uri="{BB962C8B-B14F-4D97-AF65-F5344CB8AC3E}">
        <p14:creationId xmlns:p14="http://schemas.microsoft.com/office/powerpoint/2010/main" val="2669305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AAC83A9-2772-4BA0-9328-2846533BEECA}"/>
              </a:ext>
            </a:extLst>
          </p:cNvPr>
          <p:cNvGrpSpPr/>
          <p:nvPr/>
        </p:nvGrpSpPr>
        <p:grpSpPr>
          <a:xfrm>
            <a:off x="308934" y="1606434"/>
            <a:ext cx="11426911" cy="3200576"/>
            <a:chOff x="308934" y="1606434"/>
            <a:chExt cx="11426911" cy="3200576"/>
          </a:xfrm>
        </p:grpSpPr>
        <p:sp>
          <p:nvSpPr>
            <p:cNvPr id="10" name="Rectangle 9">
              <a:extLst>
                <a:ext uri="{FF2B5EF4-FFF2-40B4-BE49-F238E27FC236}">
                  <a16:creationId xmlns:a16="http://schemas.microsoft.com/office/drawing/2014/main" id="{BF2DA727-48DC-436E-A2D6-5E41AE52EBD1}"/>
                </a:ext>
              </a:extLst>
            </p:cNvPr>
            <p:cNvSpPr/>
            <p:nvPr/>
          </p:nvSpPr>
          <p:spPr bwMode="auto">
            <a:xfrm>
              <a:off x="308934" y="1606434"/>
              <a:ext cx="5992767" cy="3200576"/>
            </a:xfrm>
            <a:prstGeom prst="rect">
              <a:avLst/>
            </a:prstGeom>
            <a:solidFill>
              <a:srgbClr val="107C10">
                <a:alpha val="36000"/>
              </a:srgbClr>
            </a:solidFill>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Ins="182880"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C5D0C"/>
                </a:solidFill>
                <a:effectLst/>
                <a:uLnTx/>
                <a:uFillTx/>
                <a:latin typeface="Segoe UI"/>
                <a:ea typeface="+mn-ea"/>
                <a:cs typeface="+mn-cs"/>
              </a:endParaRPr>
            </a:p>
          </p:txBody>
        </p:sp>
        <p:sp>
          <p:nvSpPr>
            <p:cNvPr id="13" name="TextBox 12">
              <a:hlinkClick r:id="rId2" action="ppaction://hlinksldjump"/>
              <a:extLst>
                <a:ext uri="{FF2B5EF4-FFF2-40B4-BE49-F238E27FC236}">
                  <a16:creationId xmlns:a16="http://schemas.microsoft.com/office/drawing/2014/main" id="{580C7E32-EE84-4D48-BD7F-A6EC89464C3E}"/>
                </a:ext>
              </a:extLst>
            </p:cNvPr>
            <p:cNvSpPr txBox="1"/>
            <p:nvPr/>
          </p:nvSpPr>
          <p:spPr>
            <a:xfrm>
              <a:off x="8272396" y="1893408"/>
              <a:ext cx="3463449" cy="5693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107C10"/>
                  </a:solidFill>
                  <a:effectLst/>
                  <a:uLnTx/>
                  <a:uFillTx/>
                  <a:latin typeface="Segoe UI"/>
                  <a:ea typeface="+mn-ea"/>
                  <a:cs typeface="+mn-cs"/>
                </a:rPr>
                <a:t>Digital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Drivers and Benefits </a:t>
              </a:r>
            </a:p>
          </p:txBody>
        </p:sp>
        <p:cxnSp>
          <p:nvCxnSpPr>
            <p:cNvPr id="69" name="Straight Connector 68">
              <a:extLst>
                <a:ext uri="{FF2B5EF4-FFF2-40B4-BE49-F238E27FC236}">
                  <a16:creationId xmlns:a16="http://schemas.microsoft.com/office/drawing/2014/main" id="{972C47A2-D28B-49A5-8D8C-A2DA7111379B}"/>
                </a:ext>
              </a:extLst>
            </p:cNvPr>
            <p:cNvCxnSpPr>
              <a:cxnSpLocks/>
              <a:endCxn id="71" idx="9"/>
            </p:cNvCxnSpPr>
            <p:nvPr/>
          </p:nvCxnSpPr>
          <p:spPr>
            <a:xfrm>
              <a:off x="6348894" y="2066526"/>
              <a:ext cx="1729201"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Graphic 4">
              <a:extLst>
                <a:ext uri="{FF2B5EF4-FFF2-40B4-BE49-F238E27FC236}">
                  <a16:creationId xmlns:a16="http://schemas.microsoft.com/office/drawing/2014/main" id="{F2C024AE-2F9F-4304-B0D4-B9726C7DBD28}"/>
                </a:ext>
              </a:extLst>
            </p:cNvPr>
            <p:cNvSpPr/>
            <p:nvPr/>
          </p:nvSpPr>
          <p:spPr>
            <a:xfrm rot="10800000" flipH="1">
              <a:off x="7957235" y="189837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grpSp>
        <p:nvGrpSpPr>
          <p:cNvPr id="89" name="Group 88">
            <a:extLst>
              <a:ext uri="{FF2B5EF4-FFF2-40B4-BE49-F238E27FC236}">
                <a16:creationId xmlns:a16="http://schemas.microsoft.com/office/drawing/2014/main" id="{0F257C52-77D3-4028-AC57-9D9D1CEEF2DF}"/>
              </a:ext>
            </a:extLst>
          </p:cNvPr>
          <p:cNvGrpSpPr/>
          <p:nvPr/>
        </p:nvGrpSpPr>
        <p:grpSpPr>
          <a:xfrm>
            <a:off x="2213660" y="3711182"/>
            <a:ext cx="9428847" cy="2122299"/>
            <a:chOff x="2213660" y="3711182"/>
            <a:chExt cx="9428847" cy="2122299"/>
          </a:xfrm>
        </p:grpSpPr>
        <p:sp>
          <p:nvSpPr>
            <p:cNvPr id="8" name="Rectangle 7">
              <a:extLst>
                <a:ext uri="{FF2B5EF4-FFF2-40B4-BE49-F238E27FC236}">
                  <a16:creationId xmlns:a16="http://schemas.microsoft.com/office/drawing/2014/main" id="{C91CAD7B-E516-4942-8797-A591AE012400}"/>
                </a:ext>
              </a:extLst>
            </p:cNvPr>
            <p:cNvSpPr/>
            <p:nvPr/>
          </p:nvSpPr>
          <p:spPr bwMode="auto">
            <a:xfrm>
              <a:off x="2213660" y="3711182"/>
              <a:ext cx="4692031" cy="2122299"/>
            </a:xfrm>
            <a:prstGeom prst="rect">
              <a:avLst/>
            </a:prstGeom>
            <a:solidFill>
              <a:srgbClr val="FFB900">
                <a:alpha val="36000"/>
              </a:srgbClr>
            </a:solidFill>
            <a:ln w="19050">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lIns="91440" rIns="182880"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hlinkClick r:id="rId3" action="ppaction://hlinksldjump"/>
              <a:extLst>
                <a:ext uri="{FF2B5EF4-FFF2-40B4-BE49-F238E27FC236}">
                  <a16:creationId xmlns:a16="http://schemas.microsoft.com/office/drawing/2014/main" id="{27099FBD-C06B-4CC4-A932-DC302ECF1DFA}"/>
                </a:ext>
              </a:extLst>
            </p:cNvPr>
            <p:cNvSpPr txBox="1"/>
            <p:nvPr/>
          </p:nvSpPr>
          <p:spPr>
            <a:xfrm>
              <a:off x="8272396" y="4004387"/>
              <a:ext cx="3370111" cy="6001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FFB900"/>
                  </a:solidFill>
                  <a:effectLst/>
                  <a:uLnTx/>
                  <a:uFillTx/>
                  <a:latin typeface="Segoe UI"/>
                  <a:ea typeface="+mn-ea"/>
                  <a:cs typeface="+mn-cs"/>
                </a:rPr>
                <a:t>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Enterprise Strategy and Priorities</a:t>
              </a:r>
            </a:p>
          </p:txBody>
        </p:sp>
        <p:cxnSp>
          <p:nvCxnSpPr>
            <p:cNvPr id="72" name="Straight Connector 71">
              <a:extLst>
                <a:ext uri="{FF2B5EF4-FFF2-40B4-BE49-F238E27FC236}">
                  <a16:creationId xmlns:a16="http://schemas.microsoft.com/office/drawing/2014/main" id="{B52DF245-DB4B-49F7-A389-8057F4B42A0F}"/>
                </a:ext>
              </a:extLst>
            </p:cNvPr>
            <p:cNvCxnSpPr>
              <a:cxnSpLocks/>
              <a:endCxn id="73" idx="9"/>
            </p:cNvCxnSpPr>
            <p:nvPr/>
          </p:nvCxnSpPr>
          <p:spPr>
            <a:xfrm>
              <a:off x="6967138" y="4172534"/>
              <a:ext cx="1110958"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Graphic 4">
              <a:extLst>
                <a:ext uri="{FF2B5EF4-FFF2-40B4-BE49-F238E27FC236}">
                  <a16:creationId xmlns:a16="http://schemas.microsoft.com/office/drawing/2014/main" id="{365ED0DB-AD79-4752-8ABD-A6EF6C79E7DB}"/>
                </a:ext>
              </a:extLst>
            </p:cNvPr>
            <p:cNvSpPr/>
            <p:nvPr/>
          </p:nvSpPr>
          <p:spPr>
            <a:xfrm rot="10800000" flipH="1">
              <a:off x="7957236" y="400438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grpSp>
        <p:nvGrpSpPr>
          <p:cNvPr id="90" name="Group 89">
            <a:extLst>
              <a:ext uri="{FF2B5EF4-FFF2-40B4-BE49-F238E27FC236}">
                <a16:creationId xmlns:a16="http://schemas.microsoft.com/office/drawing/2014/main" id="{80EA9857-2282-4859-9095-137777BDFF98}"/>
              </a:ext>
            </a:extLst>
          </p:cNvPr>
          <p:cNvGrpSpPr/>
          <p:nvPr/>
        </p:nvGrpSpPr>
        <p:grpSpPr>
          <a:xfrm>
            <a:off x="1446372" y="4944088"/>
            <a:ext cx="10564714" cy="1365401"/>
            <a:chOff x="1446372" y="4944088"/>
            <a:chExt cx="10564714" cy="1365401"/>
          </a:xfrm>
        </p:grpSpPr>
        <p:sp>
          <p:nvSpPr>
            <p:cNvPr id="5" name="Rectangle 4">
              <a:extLst>
                <a:ext uri="{FF2B5EF4-FFF2-40B4-BE49-F238E27FC236}">
                  <a16:creationId xmlns:a16="http://schemas.microsoft.com/office/drawing/2014/main" id="{5E09D6ED-6F9E-4531-98B6-B5E83A9A6092}"/>
                </a:ext>
              </a:extLst>
            </p:cNvPr>
            <p:cNvSpPr/>
            <p:nvPr/>
          </p:nvSpPr>
          <p:spPr bwMode="auto">
            <a:xfrm>
              <a:off x="1446372" y="4944088"/>
              <a:ext cx="5977506" cy="1365401"/>
            </a:xfrm>
            <a:prstGeom prst="rect">
              <a:avLst/>
            </a:prstGeom>
            <a:solidFill>
              <a:srgbClr val="0078D4">
                <a:alpha val="23000"/>
              </a:srgbClr>
            </a:solidFill>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16" name="TextBox 15">
              <a:hlinkClick r:id="rId4" action="ppaction://hlinksldjump"/>
              <a:extLst>
                <a:ext uri="{FF2B5EF4-FFF2-40B4-BE49-F238E27FC236}">
                  <a16:creationId xmlns:a16="http://schemas.microsoft.com/office/drawing/2014/main" id="{8299EDFE-7928-4AA5-83D1-8E39261668AC}"/>
                </a:ext>
              </a:extLst>
            </p:cNvPr>
            <p:cNvSpPr txBox="1"/>
            <p:nvPr/>
          </p:nvSpPr>
          <p:spPr>
            <a:xfrm>
              <a:off x="8266589" y="5199117"/>
              <a:ext cx="3744497" cy="5693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0078D4"/>
                  </a:solidFill>
                  <a:effectLst/>
                  <a:uLnTx/>
                  <a:uFillTx/>
                  <a:latin typeface="Segoe UI"/>
                  <a:ea typeface="+mn-ea"/>
                  <a:cs typeface="+mn-cs"/>
                </a:rPr>
                <a:t>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Implementation and Technical Architecture</a:t>
              </a:r>
            </a:p>
          </p:txBody>
        </p:sp>
        <p:cxnSp>
          <p:nvCxnSpPr>
            <p:cNvPr id="75" name="Straight Connector 74">
              <a:extLst>
                <a:ext uri="{FF2B5EF4-FFF2-40B4-BE49-F238E27FC236}">
                  <a16:creationId xmlns:a16="http://schemas.microsoft.com/office/drawing/2014/main" id="{75B0CF94-5165-40DC-AA9C-A3DA9B87A91C}"/>
                </a:ext>
              </a:extLst>
            </p:cNvPr>
            <p:cNvCxnSpPr>
              <a:cxnSpLocks/>
              <a:endCxn id="76" idx="9"/>
            </p:cNvCxnSpPr>
            <p:nvPr/>
          </p:nvCxnSpPr>
          <p:spPr>
            <a:xfrm>
              <a:off x="7471609" y="5382044"/>
              <a:ext cx="606487"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Graphic 4">
              <a:extLst>
                <a:ext uri="{FF2B5EF4-FFF2-40B4-BE49-F238E27FC236}">
                  <a16:creationId xmlns:a16="http://schemas.microsoft.com/office/drawing/2014/main" id="{7BC1E4B2-B2D9-4C47-8D0F-1D22B0303566}"/>
                </a:ext>
              </a:extLst>
            </p:cNvPr>
            <p:cNvSpPr/>
            <p:nvPr/>
          </p:nvSpPr>
          <p:spPr>
            <a:xfrm rot="10800000" flipH="1">
              <a:off x="7957236" y="521389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sp>
        <p:nvSpPr>
          <p:cNvPr id="2" name="Title 1">
            <a:extLst>
              <a:ext uri="{FF2B5EF4-FFF2-40B4-BE49-F238E27FC236}">
                <a16:creationId xmlns:a16="http://schemas.microsoft.com/office/drawing/2014/main" id="{3951BB45-5993-4C8C-B0DA-1213BF2C167C}"/>
              </a:ext>
            </a:extLst>
          </p:cNvPr>
          <p:cNvSpPr>
            <a:spLocks noGrp="1"/>
          </p:cNvSpPr>
          <p:nvPr>
            <p:ph type="title"/>
          </p:nvPr>
        </p:nvSpPr>
        <p:spPr/>
        <p:txBody>
          <a:bodyPr/>
          <a:lstStyle/>
          <a:p>
            <a:r>
              <a:rPr lang="en-US"/>
              <a:t>A Discussion on Different Levels</a:t>
            </a:r>
            <a:endParaRPr lang="gsw-CH"/>
          </a:p>
        </p:txBody>
      </p:sp>
      <p:grpSp>
        <p:nvGrpSpPr>
          <p:cNvPr id="18" name="Group 17">
            <a:extLst>
              <a:ext uri="{FF2B5EF4-FFF2-40B4-BE49-F238E27FC236}">
                <a16:creationId xmlns:a16="http://schemas.microsoft.com/office/drawing/2014/main" id="{0BA6E19A-80E6-4467-9B2D-8D5FE81FBADB}"/>
              </a:ext>
            </a:extLst>
          </p:cNvPr>
          <p:cNvGrpSpPr/>
          <p:nvPr/>
        </p:nvGrpSpPr>
        <p:grpSpPr>
          <a:xfrm>
            <a:off x="4632991" y="4598779"/>
            <a:ext cx="1473249" cy="460175"/>
            <a:chOff x="4632991" y="4598779"/>
            <a:chExt cx="1473249" cy="460175"/>
          </a:xfrm>
        </p:grpSpPr>
        <p:grpSp>
          <p:nvGrpSpPr>
            <p:cNvPr id="19" name="Group 18">
              <a:extLst>
                <a:ext uri="{FF2B5EF4-FFF2-40B4-BE49-F238E27FC236}">
                  <a16:creationId xmlns:a16="http://schemas.microsoft.com/office/drawing/2014/main" id="{EBD2D8D8-9D93-496C-AB40-DB3F510580FD}"/>
                </a:ext>
              </a:extLst>
            </p:cNvPr>
            <p:cNvGrpSpPr/>
            <p:nvPr/>
          </p:nvGrpSpPr>
          <p:grpSpPr>
            <a:xfrm>
              <a:off x="4632991" y="4601754"/>
              <a:ext cx="772729" cy="457200"/>
              <a:chOff x="4632991" y="4601754"/>
              <a:chExt cx="772729" cy="457200"/>
            </a:xfrm>
          </p:grpSpPr>
          <p:sp>
            <p:nvSpPr>
              <p:cNvPr id="22" name="Rectangle 21">
                <a:extLst>
                  <a:ext uri="{FF2B5EF4-FFF2-40B4-BE49-F238E27FC236}">
                    <a16:creationId xmlns:a16="http://schemas.microsoft.com/office/drawing/2014/main" id="{A6228EA9-A193-452D-8B7C-746C03B3EFEF}"/>
                  </a:ext>
                </a:extLst>
              </p:cNvPr>
              <p:cNvSpPr/>
              <p:nvPr/>
            </p:nvSpPr>
            <p:spPr bwMode="auto">
              <a:xfrm>
                <a:off x="4632991" y="4601754"/>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23" name="Graphic 22" descr="Lock">
                <a:extLst>
                  <a:ext uri="{FF2B5EF4-FFF2-40B4-BE49-F238E27FC236}">
                    <a16:creationId xmlns:a16="http://schemas.microsoft.com/office/drawing/2014/main" id="{76014D64-33BE-413A-BFC9-CF4933FEE06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59969" y="4674017"/>
                <a:ext cx="316588" cy="316588"/>
              </a:xfrm>
              <a:prstGeom prst="rect">
                <a:avLst/>
              </a:prstGeom>
            </p:spPr>
          </p:pic>
        </p:grpSp>
        <p:sp>
          <p:nvSpPr>
            <p:cNvPr id="20" name="Rectangle 19">
              <a:extLst>
                <a:ext uri="{FF2B5EF4-FFF2-40B4-BE49-F238E27FC236}">
                  <a16:creationId xmlns:a16="http://schemas.microsoft.com/office/drawing/2014/main" id="{F9AD137A-09FA-4EE8-9216-F5D787742506}"/>
                </a:ext>
              </a:extLst>
            </p:cNvPr>
            <p:cNvSpPr/>
            <p:nvPr/>
          </p:nvSpPr>
          <p:spPr bwMode="auto">
            <a:xfrm>
              <a:off x="5467249" y="459877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1" name="Rectangle 20">
              <a:extLst>
                <a:ext uri="{FF2B5EF4-FFF2-40B4-BE49-F238E27FC236}">
                  <a16:creationId xmlns:a16="http://schemas.microsoft.com/office/drawing/2014/main" id="{5B2CD1A4-067A-4FB5-923B-F0F93A3AEE46}"/>
                </a:ext>
              </a:extLst>
            </p:cNvPr>
            <p:cNvSpPr/>
            <p:nvPr/>
          </p:nvSpPr>
          <p:spPr bwMode="auto">
            <a:xfrm>
              <a:off x="5817639" y="459877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24" name="Group 23">
            <a:extLst>
              <a:ext uri="{FF2B5EF4-FFF2-40B4-BE49-F238E27FC236}">
                <a16:creationId xmlns:a16="http://schemas.microsoft.com/office/drawing/2014/main" id="{F3A8D2D3-BF9A-435A-A507-DAA44153D266}"/>
              </a:ext>
            </a:extLst>
          </p:cNvPr>
          <p:cNvGrpSpPr/>
          <p:nvPr/>
        </p:nvGrpSpPr>
        <p:grpSpPr>
          <a:xfrm>
            <a:off x="2614131" y="4601754"/>
            <a:ext cx="1473249" cy="460175"/>
            <a:chOff x="2614131" y="4601754"/>
            <a:chExt cx="1473249" cy="460175"/>
          </a:xfrm>
        </p:grpSpPr>
        <p:sp>
          <p:nvSpPr>
            <p:cNvPr id="25" name="Rectangle 24">
              <a:extLst>
                <a:ext uri="{FF2B5EF4-FFF2-40B4-BE49-F238E27FC236}">
                  <a16:creationId xmlns:a16="http://schemas.microsoft.com/office/drawing/2014/main" id="{A431CCC0-9FB0-4747-959D-474A22E49527}"/>
                </a:ext>
              </a:extLst>
            </p:cNvPr>
            <p:cNvSpPr/>
            <p:nvPr/>
          </p:nvSpPr>
          <p:spPr bwMode="auto">
            <a:xfrm>
              <a:off x="2614131" y="4604729"/>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6" name="Rectangle 25">
              <a:extLst>
                <a:ext uri="{FF2B5EF4-FFF2-40B4-BE49-F238E27FC236}">
                  <a16:creationId xmlns:a16="http://schemas.microsoft.com/office/drawing/2014/main" id="{1B04F2D9-5DFB-4A87-8129-3843E09B57AD}"/>
                </a:ext>
              </a:extLst>
            </p:cNvPr>
            <p:cNvSpPr/>
            <p:nvPr/>
          </p:nvSpPr>
          <p:spPr bwMode="auto">
            <a:xfrm>
              <a:off x="3448389" y="4601754"/>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7" name="Rectangle 26">
              <a:extLst>
                <a:ext uri="{FF2B5EF4-FFF2-40B4-BE49-F238E27FC236}">
                  <a16:creationId xmlns:a16="http://schemas.microsoft.com/office/drawing/2014/main" id="{BC30A2A6-7671-4CC3-8F1A-A4A424EFBB8F}"/>
                </a:ext>
              </a:extLst>
            </p:cNvPr>
            <p:cNvSpPr/>
            <p:nvPr/>
          </p:nvSpPr>
          <p:spPr bwMode="auto">
            <a:xfrm>
              <a:off x="3798779" y="4601754"/>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28" name="Graphic 27" descr="Gears">
              <a:extLst>
                <a:ext uri="{FF2B5EF4-FFF2-40B4-BE49-F238E27FC236}">
                  <a16:creationId xmlns:a16="http://schemas.microsoft.com/office/drawing/2014/main" id="{A6C0026E-AD4B-45E1-81DF-760BD93AEFC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659155" y="4739308"/>
              <a:ext cx="217096" cy="217096"/>
            </a:xfrm>
            <a:prstGeom prst="rect">
              <a:avLst/>
            </a:prstGeom>
          </p:spPr>
        </p:pic>
      </p:grpSp>
      <p:grpSp>
        <p:nvGrpSpPr>
          <p:cNvPr id="29" name="Group 28">
            <a:extLst>
              <a:ext uri="{FF2B5EF4-FFF2-40B4-BE49-F238E27FC236}">
                <a16:creationId xmlns:a16="http://schemas.microsoft.com/office/drawing/2014/main" id="{128AFAF9-282C-4132-8EF0-6BA799EDE8A3}"/>
              </a:ext>
            </a:extLst>
          </p:cNvPr>
          <p:cNvGrpSpPr/>
          <p:nvPr/>
        </p:nvGrpSpPr>
        <p:grpSpPr>
          <a:xfrm>
            <a:off x="2280488" y="5552909"/>
            <a:ext cx="2159971" cy="460175"/>
            <a:chOff x="2280488" y="5552909"/>
            <a:chExt cx="2159971" cy="460175"/>
          </a:xfrm>
        </p:grpSpPr>
        <p:sp>
          <p:nvSpPr>
            <p:cNvPr id="30" name="Rectangle 29">
              <a:extLst>
                <a:ext uri="{FF2B5EF4-FFF2-40B4-BE49-F238E27FC236}">
                  <a16:creationId xmlns:a16="http://schemas.microsoft.com/office/drawing/2014/main" id="{FAD30012-797D-47DC-80B6-40A90399D993}"/>
                </a:ext>
              </a:extLst>
            </p:cNvPr>
            <p:cNvSpPr/>
            <p:nvPr/>
          </p:nvSpPr>
          <p:spPr bwMode="auto">
            <a:xfrm>
              <a:off x="2280488" y="5555884"/>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31" name="Graphic 30" descr="Gears">
              <a:extLst>
                <a:ext uri="{FF2B5EF4-FFF2-40B4-BE49-F238E27FC236}">
                  <a16:creationId xmlns:a16="http://schemas.microsoft.com/office/drawing/2014/main" id="{C176EB2E-14F0-4E0C-AED4-118F969EF56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359697" y="5670055"/>
              <a:ext cx="217096" cy="217096"/>
            </a:xfrm>
            <a:prstGeom prst="rect">
              <a:avLst/>
            </a:prstGeom>
          </p:spPr>
        </p:pic>
        <p:sp>
          <p:nvSpPr>
            <p:cNvPr id="32" name="Rectangle 31">
              <a:extLst>
                <a:ext uri="{FF2B5EF4-FFF2-40B4-BE49-F238E27FC236}">
                  <a16:creationId xmlns:a16="http://schemas.microsoft.com/office/drawing/2014/main" id="{099C3DC5-D269-448C-8322-636667C59A08}"/>
                </a:ext>
              </a:extLst>
            </p:cNvPr>
            <p:cNvSpPr/>
            <p:nvPr/>
          </p:nvSpPr>
          <p:spPr bwMode="auto">
            <a:xfrm>
              <a:off x="3114746"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3" name="Rectangle 32">
              <a:extLst>
                <a:ext uri="{FF2B5EF4-FFF2-40B4-BE49-F238E27FC236}">
                  <a16:creationId xmlns:a16="http://schemas.microsoft.com/office/drawing/2014/main" id="{548ADA9E-A4BA-4B72-A2AE-54C30784DECE}"/>
                </a:ext>
              </a:extLst>
            </p:cNvPr>
            <p:cNvSpPr/>
            <p:nvPr/>
          </p:nvSpPr>
          <p:spPr bwMode="auto">
            <a:xfrm>
              <a:off x="3465136"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4" name="Rectangle 33">
              <a:extLst>
                <a:ext uri="{FF2B5EF4-FFF2-40B4-BE49-F238E27FC236}">
                  <a16:creationId xmlns:a16="http://schemas.microsoft.com/office/drawing/2014/main" id="{B85967D1-11F0-4F33-B86F-204ABE37EAC9}"/>
                </a:ext>
              </a:extLst>
            </p:cNvPr>
            <p:cNvSpPr/>
            <p:nvPr/>
          </p:nvSpPr>
          <p:spPr bwMode="auto">
            <a:xfrm>
              <a:off x="3801468"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5" name="Rectangle 34">
              <a:extLst>
                <a:ext uri="{FF2B5EF4-FFF2-40B4-BE49-F238E27FC236}">
                  <a16:creationId xmlns:a16="http://schemas.microsoft.com/office/drawing/2014/main" id="{9259B5D2-87A8-438C-888E-6D2F62C16BE9}"/>
                </a:ext>
              </a:extLst>
            </p:cNvPr>
            <p:cNvSpPr/>
            <p:nvPr/>
          </p:nvSpPr>
          <p:spPr bwMode="auto">
            <a:xfrm>
              <a:off x="4151858"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36" name="Group 35">
            <a:extLst>
              <a:ext uri="{FF2B5EF4-FFF2-40B4-BE49-F238E27FC236}">
                <a16:creationId xmlns:a16="http://schemas.microsoft.com/office/drawing/2014/main" id="{BEE5D332-DDF0-444F-A978-C56CEB130896}"/>
              </a:ext>
            </a:extLst>
          </p:cNvPr>
          <p:cNvGrpSpPr/>
          <p:nvPr/>
        </p:nvGrpSpPr>
        <p:grpSpPr>
          <a:xfrm>
            <a:off x="4828775" y="3486933"/>
            <a:ext cx="772729" cy="457200"/>
            <a:chOff x="4828775" y="3486933"/>
            <a:chExt cx="772729" cy="457200"/>
          </a:xfrm>
        </p:grpSpPr>
        <p:sp>
          <p:nvSpPr>
            <p:cNvPr id="37" name="Rectangle 36">
              <a:extLst>
                <a:ext uri="{FF2B5EF4-FFF2-40B4-BE49-F238E27FC236}">
                  <a16:creationId xmlns:a16="http://schemas.microsoft.com/office/drawing/2014/main" id="{3E761A51-77EC-46A3-8FC6-C4839A90F49B}"/>
                </a:ext>
              </a:extLst>
            </p:cNvPr>
            <p:cNvSpPr/>
            <p:nvPr/>
          </p:nvSpPr>
          <p:spPr bwMode="auto">
            <a:xfrm>
              <a:off x="4828775" y="3486933"/>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71450" marR="0" lvl="0" indent="-5715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mn-cs"/>
                </a:rPr>
                <a:t>CISO</a:t>
              </a:r>
            </a:p>
          </p:txBody>
        </p:sp>
        <p:pic>
          <p:nvPicPr>
            <p:cNvPr id="38" name="Graphic 37" descr="Lock">
              <a:extLst>
                <a:ext uri="{FF2B5EF4-FFF2-40B4-BE49-F238E27FC236}">
                  <a16:creationId xmlns:a16="http://schemas.microsoft.com/office/drawing/2014/main" id="{F98EEEA3-3D9D-4C4D-B955-97C14FEE433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48733" y="3610749"/>
              <a:ext cx="187312" cy="187310"/>
            </a:xfrm>
            <a:prstGeom prst="rect">
              <a:avLst/>
            </a:prstGeom>
          </p:spPr>
        </p:pic>
      </p:grpSp>
      <p:grpSp>
        <p:nvGrpSpPr>
          <p:cNvPr id="39" name="Group 38">
            <a:extLst>
              <a:ext uri="{FF2B5EF4-FFF2-40B4-BE49-F238E27FC236}">
                <a16:creationId xmlns:a16="http://schemas.microsoft.com/office/drawing/2014/main" id="{F61FF34A-7910-4AE1-8E03-7B0D5AA862DC}"/>
              </a:ext>
            </a:extLst>
          </p:cNvPr>
          <p:cNvGrpSpPr/>
          <p:nvPr/>
        </p:nvGrpSpPr>
        <p:grpSpPr>
          <a:xfrm>
            <a:off x="3167173" y="3486933"/>
            <a:ext cx="772729" cy="457200"/>
            <a:chOff x="3167173" y="3486933"/>
            <a:chExt cx="772729" cy="457200"/>
          </a:xfrm>
        </p:grpSpPr>
        <p:sp>
          <p:nvSpPr>
            <p:cNvPr id="40" name="Rectangle 39">
              <a:extLst>
                <a:ext uri="{FF2B5EF4-FFF2-40B4-BE49-F238E27FC236}">
                  <a16:creationId xmlns:a16="http://schemas.microsoft.com/office/drawing/2014/main" id="{41532523-E808-4818-9C83-800666E4D19F}"/>
                </a:ext>
              </a:extLst>
            </p:cNvPr>
            <p:cNvSpPr/>
            <p:nvPr/>
          </p:nvSpPr>
          <p:spPr bwMode="auto">
            <a:xfrm>
              <a:off x="3167173" y="3486933"/>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1430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mn-cs"/>
                </a:rPr>
                <a:t>CIO</a:t>
              </a:r>
            </a:p>
          </p:txBody>
        </p:sp>
        <p:pic>
          <p:nvPicPr>
            <p:cNvPr id="41" name="Graphic 40" descr="Gears">
              <a:extLst>
                <a:ext uri="{FF2B5EF4-FFF2-40B4-BE49-F238E27FC236}">
                  <a16:creationId xmlns:a16="http://schemas.microsoft.com/office/drawing/2014/main" id="{0E354BCD-F188-42E8-AF3A-FF5BE83D4CE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93425" y="3602634"/>
              <a:ext cx="217096" cy="217096"/>
            </a:xfrm>
            <a:prstGeom prst="rect">
              <a:avLst/>
            </a:prstGeom>
          </p:spPr>
        </p:pic>
      </p:grpSp>
      <p:sp>
        <p:nvSpPr>
          <p:cNvPr id="42" name="Rectangle 41">
            <a:extLst>
              <a:ext uri="{FF2B5EF4-FFF2-40B4-BE49-F238E27FC236}">
                <a16:creationId xmlns:a16="http://schemas.microsoft.com/office/drawing/2014/main" id="{A0466E50-E317-4133-B720-628ADCD2D5F6}"/>
              </a:ext>
            </a:extLst>
          </p:cNvPr>
          <p:cNvSpPr/>
          <p:nvPr/>
        </p:nvSpPr>
        <p:spPr bwMode="auto">
          <a:xfrm>
            <a:off x="2624588" y="183792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mn-cs"/>
              </a:rPr>
              <a:t>CEO</a:t>
            </a:r>
          </a:p>
        </p:txBody>
      </p:sp>
      <p:sp>
        <p:nvSpPr>
          <p:cNvPr id="43" name="Rectangle 42">
            <a:extLst>
              <a:ext uri="{FF2B5EF4-FFF2-40B4-BE49-F238E27FC236}">
                <a16:creationId xmlns:a16="http://schemas.microsoft.com/office/drawing/2014/main" id="{437F7B56-62AE-4652-804A-9B7EEECA4861}"/>
              </a:ext>
            </a:extLst>
          </p:cNvPr>
          <p:cNvSpPr/>
          <p:nvPr/>
        </p:nvSpPr>
        <p:spPr bwMode="auto">
          <a:xfrm>
            <a:off x="2177773" y="248121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mn-cs"/>
              </a:rPr>
              <a:t>CFO</a:t>
            </a:r>
          </a:p>
        </p:txBody>
      </p:sp>
      <p:sp>
        <p:nvSpPr>
          <p:cNvPr id="44" name="Rectangle 43">
            <a:extLst>
              <a:ext uri="{FF2B5EF4-FFF2-40B4-BE49-F238E27FC236}">
                <a16:creationId xmlns:a16="http://schemas.microsoft.com/office/drawing/2014/main" id="{8A5CDDAD-7496-47D7-9580-87391B6949B4}"/>
              </a:ext>
            </a:extLst>
          </p:cNvPr>
          <p:cNvSpPr/>
          <p:nvPr/>
        </p:nvSpPr>
        <p:spPr bwMode="auto">
          <a:xfrm>
            <a:off x="3094801" y="248121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mn-cs"/>
              </a:rPr>
              <a:t>COO</a:t>
            </a:r>
          </a:p>
        </p:txBody>
      </p:sp>
      <p:sp>
        <p:nvSpPr>
          <p:cNvPr id="45" name="Rectangle 44">
            <a:extLst>
              <a:ext uri="{FF2B5EF4-FFF2-40B4-BE49-F238E27FC236}">
                <a16:creationId xmlns:a16="http://schemas.microsoft.com/office/drawing/2014/main" id="{ADFF34C2-98C2-49B7-8C21-45BB3E453C04}"/>
              </a:ext>
            </a:extLst>
          </p:cNvPr>
          <p:cNvSpPr/>
          <p:nvPr/>
        </p:nvSpPr>
        <p:spPr bwMode="auto">
          <a:xfrm>
            <a:off x="541525" y="3485643"/>
            <a:ext cx="288601"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46" name="Rectangle 45">
            <a:extLst>
              <a:ext uri="{FF2B5EF4-FFF2-40B4-BE49-F238E27FC236}">
                <a16:creationId xmlns:a16="http://schemas.microsoft.com/office/drawing/2014/main" id="{12AF1B4B-9DFF-43EC-88B3-869284C6639D}"/>
              </a:ext>
            </a:extLst>
          </p:cNvPr>
          <p:cNvSpPr/>
          <p:nvPr/>
        </p:nvSpPr>
        <p:spPr bwMode="auto">
          <a:xfrm>
            <a:off x="891915" y="3485643"/>
            <a:ext cx="288601"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47" name="Rectangle 46">
            <a:extLst>
              <a:ext uri="{FF2B5EF4-FFF2-40B4-BE49-F238E27FC236}">
                <a16:creationId xmlns:a16="http://schemas.microsoft.com/office/drawing/2014/main" id="{E8773FC5-C0BA-4FF9-9201-ACD456854F8F}"/>
              </a:ext>
            </a:extLst>
          </p:cNvPr>
          <p:cNvSpPr/>
          <p:nvPr/>
        </p:nvSpPr>
        <p:spPr bwMode="auto">
          <a:xfrm>
            <a:off x="1248559" y="3486933"/>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48" name="Graphic 47" descr="Money">
            <a:extLst>
              <a:ext uri="{FF2B5EF4-FFF2-40B4-BE49-F238E27FC236}">
                <a16:creationId xmlns:a16="http://schemas.microsoft.com/office/drawing/2014/main" id="{79E5DCA8-1A94-4450-9D3F-80FE683BA347}"/>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465663" y="3546273"/>
            <a:ext cx="338520" cy="338520"/>
          </a:xfrm>
          <a:prstGeom prst="rect">
            <a:avLst/>
          </a:prstGeom>
        </p:spPr>
      </p:pic>
      <p:grpSp>
        <p:nvGrpSpPr>
          <p:cNvPr id="49" name="Group 48">
            <a:extLst>
              <a:ext uri="{FF2B5EF4-FFF2-40B4-BE49-F238E27FC236}">
                <a16:creationId xmlns:a16="http://schemas.microsoft.com/office/drawing/2014/main" id="{86A6D955-C875-457A-9817-CCB4EAD9A58E}"/>
              </a:ext>
            </a:extLst>
          </p:cNvPr>
          <p:cNvGrpSpPr/>
          <p:nvPr/>
        </p:nvGrpSpPr>
        <p:grpSpPr>
          <a:xfrm>
            <a:off x="4602885" y="5552909"/>
            <a:ext cx="2159971" cy="460175"/>
            <a:chOff x="4602885" y="5552909"/>
            <a:chExt cx="2159971" cy="460175"/>
          </a:xfrm>
        </p:grpSpPr>
        <p:grpSp>
          <p:nvGrpSpPr>
            <p:cNvPr id="50" name="Group 49">
              <a:extLst>
                <a:ext uri="{FF2B5EF4-FFF2-40B4-BE49-F238E27FC236}">
                  <a16:creationId xmlns:a16="http://schemas.microsoft.com/office/drawing/2014/main" id="{E5FE0A11-5717-41AC-8BDF-15FED4E4D4F0}"/>
                </a:ext>
              </a:extLst>
            </p:cNvPr>
            <p:cNvGrpSpPr/>
            <p:nvPr/>
          </p:nvGrpSpPr>
          <p:grpSpPr>
            <a:xfrm>
              <a:off x="4602885" y="5555884"/>
              <a:ext cx="772729" cy="457200"/>
              <a:chOff x="4602885" y="5555884"/>
              <a:chExt cx="772729" cy="457200"/>
            </a:xfrm>
          </p:grpSpPr>
          <p:sp>
            <p:nvSpPr>
              <p:cNvPr id="55" name="Rectangle 54">
                <a:extLst>
                  <a:ext uri="{FF2B5EF4-FFF2-40B4-BE49-F238E27FC236}">
                    <a16:creationId xmlns:a16="http://schemas.microsoft.com/office/drawing/2014/main" id="{5EE87CA7-7694-4339-AABC-2BAC67AB9502}"/>
                  </a:ext>
                </a:extLst>
              </p:cNvPr>
              <p:cNvSpPr/>
              <p:nvPr/>
            </p:nvSpPr>
            <p:spPr bwMode="auto">
              <a:xfrm>
                <a:off x="4602885" y="5555884"/>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56" name="Graphic 55" descr="Lock">
                <a:extLst>
                  <a:ext uri="{FF2B5EF4-FFF2-40B4-BE49-F238E27FC236}">
                    <a16:creationId xmlns:a16="http://schemas.microsoft.com/office/drawing/2014/main" id="{FF0E4D67-FF7B-4B31-94E4-71AD95358D6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03131" y="5624233"/>
                <a:ext cx="316588" cy="316588"/>
              </a:xfrm>
              <a:prstGeom prst="rect">
                <a:avLst/>
              </a:prstGeom>
            </p:spPr>
          </p:pic>
        </p:grpSp>
        <p:sp>
          <p:nvSpPr>
            <p:cNvPr id="51" name="Rectangle 50">
              <a:extLst>
                <a:ext uri="{FF2B5EF4-FFF2-40B4-BE49-F238E27FC236}">
                  <a16:creationId xmlns:a16="http://schemas.microsoft.com/office/drawing/2014/main" id="{DD5DE566-974D-4628-AEB9-DF7A6CE718A6}"/>
                </a:ext>
              </a:extLst>
            </p:cNvPr>
            <p:cNvSpPr/>
            <p:nvPr/>
          </p:nvSpPr>
          <p:spPr bwMode="auto">
            <a:xfrm>
              <a:off x="5437143"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2" name="Rectangle 51">
              <a:extLst>
                <a:ext uri="{FF2B5EF4-FFF2-40B4-BE49-F238E27FC236}">
                  <a16:creationId xmlns:a16="http://schemas.microsoft.com/office/drawing/2014/main" id="{DB6C1774-6AA2-4842-9859-9450A4FF7F09}"/>
                </a:ext>
              </a:extLst>
            </p:cNvPr>
            <p:cNvSpPr/>
            <p:nvPr/>
          </p:nvSpPr>
          <p:spPr bwMode="auto">
            <a:xfrm>
              <a:off x="5787533"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3" name="Rectangle 52">
              <a:extLst>
                <a:ext uri="{FF2B5EF4-FFF2-40B4-BE49-F238E27FC236}">
                  <a16:creationId xmlns:a16="http://schemas.microsoft.com/office/drawing/2014/main" id="{E5510BCA-AAC0-44F9-BAF9-A1F1BC70C301}"/>
                </a:ext>
              </a:extLst>
            </p:cNvPr>
            <p:cNvSpPr/>
            <p:nvPr/>
          </p:nvSpPr>
          <p:spPr bwMode="auto">
            <a:xfrm>
              <a:off x="6123865"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4" name="Rectangle 53">
              <a:extLst>
                <a:ext uri="{FF2B5EF4-FFF2-40B4-BE49-F238E27FC236}">
                  <a16:creationId xmlns:a16="http://schemas.microsoft.com/office/drawing/2014/main" id="{2C58A8D7-4B48-4679-891E-3EE8684710E3}"/>
                </a:ext>
              </a:extLst>
            </p:cNvPr>
            <p:cNvSpPr/>
            <p:nvPr/>
          </p:nvSpPr>
          <p:spPr bwMode="auto">
            <a:xfrm>
              <a:off x="6474255"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spTree>
    <p:extLst>
      <p:ext uri="{BB962C8B-B14F-4D97-AF65-F5344CB8AC3E}">
        <p14:creationId xmlns:p14="http://schemas.microsoft.com/office/powerpoint/2010/main" val="2383618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wipe(left)">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left)">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chemeClr val="tx1"/>
                </a:solidFill>
                <a:latin typeface="+mj-lt"/>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chemeClr val="accent1"/>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endParaRPr lang="en-US"/>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3303597" cy="569387"/>
          </a:xfrm>
          <a:prstGeom prst="rect">
            <a:avLst/>
          </a:prstGeom>
          <a:noFill/>
        </p:spPr>
        <p:txBody>
          <a:bodyPr wrap="none" lIns="0" tIns="0" rIns="0" bIns="0" rtlCol="0">
            <a:spAutoFit/>
          </a:bodyPr>
          <a:lstStyle/>
          <a:p>
            <a:r>
              <a:rPr lang="en-US" sz="2300">
                <a:latin typeface="+mj-lt"/>
              </a:rPr>
              <a:t>Assign Accountability</a:t>
            </a:r>
          </a:p>
          <a:p>
            <a:r>
              <a:rPr lang="en-US" sz="1400">
                <a:latin typeface="+mj-lt"/>
              </a:rPr>
              <a:t>Clear ownership of decisions and actions</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rgbClr val="FFFFFF"/>
                    </a:solidFill>
                    <a:latin typeface="+mj-lt"/>
                    <a:ea typeface="Segoe UI" pitchFamily="34" charset="0"/>
                    <a:cs typeface="Segoe UI" pitchFamily="34" charset="0"/>
                  </a:rPr>
                  <a:t>4</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3211457" cy="569387"/>
          </a:xfrm>
          <a:prstGeom prst="rect">
            <a:avLst/>
          </a:prstGeom>
          <a:noFill/>
        </p:spPr>
        <p:txBody>
          <a:bodyPr wrap="none" lIns="0" tIns="0" rIns="0" bIns="0" rtlCol="0">
            <a:spAutoFit/>
          </a:bodyPr>
          <a:lstStyle/>
          <a:p>
            <a:r>
              <a:rPr lang="en-US" sz="2300">
                <a:latin typeface="+mj-lt"/>
              </a:rPr>
              <a:t>Rapid incident response</a:t>
            </a:r>
          </a:p>
          <a:p>
            <a:r>
              <a:rPr lang="en-US" sz="1400">
                <a:latin typeface="+mj-lt"/>
              </a:rPr>
              <a:t>Update processes to cloud platform</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rgbClr val="FFFFFF"/>
                    </a:solidFill>
                    <a:latin typeface="+mj-lt"/>
                    <a:ea typeface="Segoe UI" pitchFamily="34" charset="0"/>
                    <a:cs typeface="Segoe UI" pitchFamily="34" charset="0"/>
                  </a:rPr>
                  <a:t>3</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5798953"/>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rgbClr val="FFFFFF"/>
                    </a:solidFill>
                    <a:latin typeface="+mj-lt"/>
                    <a:ea typeface="Segoe UI" pitchFamily="34" charset="0"/>
                    <a:cs typeface="Segoe UI" pitchFamily="34" charset="0"/>
                  </a:rPr>
                  <a:t>5</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5933007"/>
            <a:ext cx="3535968" cy="569387"/>
          </a:xfrm>
          <a:prstGeom prst="rect">
            <a:avLst/>
          </a:prstGeom>
          <a:noFill/>
        </p:spPr>
        <p:txBody>
          <a:bodyPr wrap="none" lIns="0" tIns="0" rIns="0" bIns="0" rtlCol="0">
            <a:spAutoFit/>
          </a:bodyPr>
          <a:lstStyle/>
          <a:p>
            <a:r>
              <a:rPr lang="en-US" sz="2300">
                <a:latin typeface="+mj-lt"/>
              </a:rPr>
              <a:t>Posture Management</a:t>
            </a:r>
          </a:p>
          <a:p>
            <a:r>
              <a:rPr lang="en-US" sz="1400">
                <a:latin typeface="+mj-lt"/>
              </a:rPr>
              <a:t>Assign Ownership, Automate, and Simplify </a:t>
            </a:r>
          </a:p>
        </p:txBody>
      </p:sp>
    </p:spTree>
    <p:extLst>
      <p:ext uri="{BB962C8B-B14F-4D97-AF65-F5344CB8AC3E}">
        <p14:creationId xmlns:p14="http://schemas.microsoft.com/office/powerpoint/2010/main" val="1671678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P spid="5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chemeClr val="tx1"/>
                </a:solidFill>
                <a:latin typeface="+mj-lt"/>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chemeClr val="accent1"/>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endParaRPr lang="en-US"/>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6612451" cy="569387"/>
          </a:xfrm>
          <a:prstGeom prst="rect">
            <a:avLst/>
          </a:prstGeom>
          <a:noFill/>
        </p:spPr>
        <p:txBody>
          <a:bodyPr wrap="none" lIns="0" tIns="0" rIns="0" bIns="0" rtlCol="0">
            <a:spAutoFit/>
          </a:bodyPr>
          <a:lstStyle/>
          <a:p>
            <a:r>
              <a:rPr lang="en-US" sz="2300" err="1">
                <a:latin typeface="+mj-lt"/>
              </a:rPr>
              <a:t>Passwordless</a:t>
            </a:r>
            <a:r>
              <a:rPr lang="en-US" sz="2300">
                <a:latin typeface="+mj-lt"/>
              </a:rPr>
              <a:t> / Multi-Factor Authentication (MFA)</a:t>
            </a:r>
          </a:p>
          <a:p>
            <a:r>
              <a:rPr lang="en-US" sz="1400">
                <a:latin typeface="+mj-lt"/>
              </a:rPr>
              <a:t>Strong authentication assurances</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chemeClr val="tx1"/>
                    </a:solidFill>
                    <a:latin typeface="+mj-lt"/>
                    <a:ea typeface="Segoe UI" pitchFamily="34" charset="0"/>
                    <a:cs typeface="Segoe UI" pitchFamily="34" charset="0"/>
                  </a:rPr>
                  <a:t>7</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4645887" cy="569387"/>
          </a:xfrm>
          <a:prstGeom prst="rect">
            <a:avLst/>
          </a:prstGeom>
          <a:noFill/>
        </p:spPr>
        <p:txBody>
          <a:bodyPr wrap="none" lIns="0" tIns="0" rIns="0" bIns="0" rtlCol="0">
            <a:spAutoFit/>
          </a:bodyPr>
          <a:lstStyle/>
          <a:p>
            <a:r>
              <a:rPr lang="en-US" sz="2300">
                <a:latin typeface="+mj-lt"/>
              </a:rPr>
              <a:t>Native Network Security &amp; Firewall</a:t>
            </a:r>
          </a:p>
          <a:p>
            <a:r>
              <a:rPr lang="en-US" sz="1400">
                <a:latin typeface="+mj-lt"/>
              </a:rPr>
              <a:t>Simplify protection of systems and data</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chemeClr val="tx1"/>
                    </a:solidFill>
                    <a:latin typeface="+mj-lt"/>
                    <a:ea typeface="Segoe UI" pitchFamily="34" charset="0"/>
                    <a:cs typeface="Segoe UI" pitchFamily="34" charset="0"/>
                  </a:rPr>
                  <a:t>6</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5798953"/>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chemeClr val="tx1"/>
                    </a:solidFill>
                    <a:latin typeface="+mj-lt"/>
                    <a:ea typeface="Segoe UI" pitchFamily="34" charset="0"/>
                    <a:cs typeface="Segoe UI" pitchFamily="34" charset="0"/>
                  </a:rPr>
                  <a:t>8</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5933007"/>
            <a:ext cx="3248390" cy="569387"/>
          </a:xfrm>
          <a:prstGeom prst="rect">
            <a:avLst/>
          </a:prstGeom>
          <a:noFill/>
        </p:spPr>
        <p:txBody>
          <a:bodyPr wrap="none" lIns="0" tIns="0" rIns="0" bIns="0" rtlCol="0">
            <a:spAutoFit/>
          </a:bodyPr>
          <a:lstStyle/>
          <a:p>
            <a:r>
              <a:rPr lang="en-US" sz="2300">
                <a:latin typeface="+mj-lt"/>
              </a:rPr>
              <a:t>Native Threat Detection</a:t>
            </a:r>
          </a:p>
          <a:p>
            <a:r>
              <a:rPr lang="en-US" sz="1400">
                <a:latin typeface="+mj-lt"/>
              </a:rPr>
              <a:t>Simplify Threat Detection and Response</a:t>
            </a:r>
          </a:p>
        </p:txBody>
      </p:sp>
    </p:spTree>
    <p:extLst>
      <p:ext uri="{BB962C8B-B14F-4D97-AF65-F5344CB8AC3E}">
        <p14:creationId xmlns:p14="http://schemas.microsoft.com/office/powerpoint/2010/main" val="4113646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P spid="5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chemeClr val="tx1"/>
                </a:solidFill>
                <a:latin typeface="+mj-lt"/>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chemeClr val="accent1"/>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endParaRPr lang="en-US"/>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2161176"/>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chemeClr val="bg1"/>
                    </a:solidFill>
                    <a:latin typeface="+mj-lt"/>
                    <a:ea typeface="Segoe UI" pitchFamily="34" charset="0"/>
                    <a:cs typeface="Segoe UI" pitchFamily="34" charset="0"/>
                  </a:rPr>
                  <a:t>10</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2295230"/>
            <a:ext cx="4223336" cy="569387"/>
          </a:xfrm>
          <a:prstGeom prst="rect">
            <a:avLst/>
          </a:prstGeom>
          <a:noFill/>
        </p:spPr>
        <p:txBody>
          <a:bodyPr wrap="none" lIns="0" tIns="0" rIns="0" bIns="0" rtlCol="0">
            <a:spAutoFit/>
          </a:bodyPr>
          <a:lstStyle/>
          <a:p>
            <a:r>
              <a:rPr lang="en-US" sz="2300">
                <a:latin typeface="+mj-lt"/>
              </a:rPr>
              <a:t>Identity access (instead of keys)</a:t>
            </a:r>
          </a:p>
          <a:p>
            <a:r>
              <a:rPr lang="en-US" sz="1400">
                <a:latin typeface="+mj-lt"/>
              </a:rPr>
              <a:t>Avoid using key based access control</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1208060"/>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chemeClr val="bg1"/>
                    </a:solidFill>
                    <a:latin typeface="+mj-lt"/>
                    <a:ea typeface="Segoe UI" pitchFamily="34" charset="0"/>
                    <a:cs typeface="Segoe UI" pitchFamily="34" charset="0"/>
                  </a:rPr>
                  <a:t>9</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3112037"/>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chemeClr val="bg1"/>
                    </a:solidFill>
                    <a:latin typeface="+mj-lt"/>
                    <a:ea typeface="Segoe UI" pitchFamily="34" charset="0"/>
                    <a:cs typeface="Segoe UI" pitchFamily="34" charset="0"/>
                  </a:rPr>
                  <a:t>11</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3246091"/>
            <a:ext cx="2981714" cy="569387"/>
          </a:xfrm>
          <a:prstGeom prst="rect">
            <a:avLst/>
          </a:prstGeom>
          <a:noFill/>
        </p:spPr>
        <p:txBody>
          <a:bodyPr wrap="none" lIns="0" tIns="0" rIns="0" bIns="0" rtlCol="0">
            <a:spAutoFit/>
          </a:bodyPr>
          <a:lstStyle/>
          <a:p>
            <a:r>
              <a:rPr lang="en-US" sz="2300">
                <a:latin typeface="+mj-lt"/>
              </a:rPr>
              <a:t>Single strategy</a:t>
            </a:r>
          </a:p>
          <a:p>
            <a:r>
              <a:rPr lang="en-US" sz="1400">
                <a:latin typeface="+mj-lt"/>
              </a:rPr>
              <a:t>Align and integrate teams, processes</a:t>
            </a:r>
          </a:p>
        </p:txBody>
      </p:sp>
      <p:sp>
        <p:nvSpPr>
          <p:cNvPr id="32" name="Rectangle 31">
            <a:extLst>
              <a:ext uri="{FF2B5EF4-FFF2-40B4-BE49-F238E27FC236}">
                <a16:creationId xmlns:a16="http://schemas.microsoft.com/office/drawing/2014/main" id="{16684409-62BC-4B84-8899-D8EA7CEBB637}"/>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1342114"/>
            <a:ext cx="6370975" cy="784830"/>
          </a:xfrm>
          <a:prstGeom prst="rect">
            <a:avLst/>
          </a:prstGeom>
          <a:noFill/>
        </p:spPr>
        <p:txBody>
          <a:bodyPr wrap="none" lIns="0" tIns="0" rIns="0" bIns="0" rtlCol="0">
            <a:spAutoFit/>
          </a:bodyPr>
          <a:lstStyle/>
          <a:p>
            <a:r>
              <a:rPr lang="en-US" sz="2300">
                <a:latin typeface="+mj-lt"/>
              </a:rPr>
              <a:t>Single directory / identity</a:t>
            </a:r>
          </a:p>
          <a:p>
            <a:r>
              <a:rPr lang="en-US" sz="1400">
                <a:latin typeface="+mj-lt"/>
              </a:rPr>
              <a:t>Simplifies monitoring &amp; user experience - ….but separate accounts for admins!</a:t>
            </a:r>
          </a:p>
          <a:p>
            <a:endParaRPr lang="en-US" sz="1400">
              <a:latin typeface="+mj-lt"/>
            </a:endParaRPr>
          </a:p>
        </p:txBody>
      </p:sp>
    </p:spTree>
    <p:extLst>
      <p:ext uri="{BB962C8B-B14F-4D97-AF65-F5344CB8AC3E}">
        <p14:creationId xmlns:p14="http://schemas.microsoft.com/office/powerpoint/2010/main" val="30209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7" grpId="0"/>
      <p:bldP spid="40"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B9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solidFill>
                  <a:schemeClr val="bg1"/>
                </a:solidFill>
              </a:rPr>
              <a:t>Thank you</a:t>
            </a:r>
          </a:p>
        </p:txBody>
      </p:sp>
      <p:sp>
        <p:nvSpPr>
          <p:cNvPr id="2" name="TextBox 1">
            <a:extLst>
              <a:ext uri="{FF2B5EF4-FFF2-40B4-BE49-F238E27FC236}">
                <a16:creationId xmlns:a16="http://schemas.microsoft.com/office/drawing/2014/main" id="{93B8EF57-1FE8-4B37-9A1F-0D9FF14DFF25}"/>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Roger Halbheer</a:t>
            </a:r>
          </a:p>
        </p:txBody>
      </p:sp>
      <p:sp>
        <p:nvSpPr>
          <p:cNvPr id="4" name="mail" title="Icon of an envelope">
            <a:extLst>
              <a:ext uri="{FF2B5EF4-FFF2-40B4-BE49-F238E27FC236}">
                <a16:creationId xmlns:a16="http://schemas.microsoft.com/office/drawing/2014/main" id="{90DAAF81-E33B-4CDA-B3D8-2054AFB482B8}"/>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953775C9-4AA1-469B-90CE-8E2B08316DCD}"/>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7EBD93E5-14D0-4481-93C7-F1D36A3F726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0E22F1FD-514A-4DBD-9364-7D3EDD592E59}"/>
              </a:ext>
            </a:extLst>
          </p:cNvPr>
          <p:cNvPicPr>
            <a:picLocks noChangeAspect="1"/>
          </p:cNvPicPr>
          <p:nvPr/>
        </p:nvPicPr>
        <p:blipFill rotWithShape="1">
          <a:blip r:embed="rId2"/>
          <a:srcRect l="21062" t="43158" r="21001" b="12421"/>
          <a:stretch/>
        </p:blipFill>
        <p:spPr>
          <a:xfrm>
            <a:off x="8519962" y="5331542"/>
            <a:ext cx="863292" cy="856527"/>
          </a:xfrm>
          <a:prstGeom prst="rect">
            <a:avLst/>
          </a:prstGeom>
        </p:spPr>
      </p:pic>
      <p:pic>
        <p:nvPicPr>
          <p:cNvPr id="14" name="Picture 13" descr="Linkedin">
            <a:hlinkClick r:id="rId3" tgtFrame="&quot;_blank&quot;"/>
            <a:extLst>
              <a:ext uri="{FF2B5EF4-FFF2-40B4-BE49-F238E27FC236}">
                <a16:creationId xmlns:a16="http://schemas.microsoft.com/office/drawing/2014/main" id="{7609BE8F-DBB8-4704-A5C7-3E04CB532A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280077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20427"/>
            <a:ext cx="9144000" cy="817147"/>
          </a:xfrm>
        </p:spPr>
        <p:txBody>
          <a:bodyPr/>
          <a:lstStyle/>
          <a:p>
            <a:r>
              <a:rPr lang="en-US"/>
              <a:t>Digital Transformation</a:t>
            </a:r>
            <a:br>
              <a:rPr lang="en-US"/>
            </a:br>
            <a:r>
              <a:rPr lang="en-US" sz="2300"/>
              <a:t>Business Drivers and Benefits </a:t>
            </a:r>
          </a:p>
        </p:txBody>
      </p:sp>
    </p:spTree>
    <p:extLst>
      <p:ext uri="{BB962C8B-B14F-4D97-AF65-F5344CB8AC3E}">
        <p14:creationId xmlns:p14="http://schemas.microsoft.com/office/powerpoint/2010/main" val="253872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defTabSz="725536" fontAlgn="base">
                <a:lnSpc>
                  <a:spcPct val="80000"/>
                </a:lnSpc>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0">
                        <a:srgbClr val="1A1A1A"/>
                      </a:gs>
                      <a:gs pos="100000">
                        <a:srgbClr val="1A1A1A"/>
                      </a:gs>
                    </a:gsLst>
                    <a:lin ang="5400000" scaled="1"/>
                  </a:gradFill>
                  <a:latin typeface="Segoe Pro Display"/>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algn="ctr" defTabSz="914367">
                <a:spcBef>
                  <a:spcPct val="0"/>
                </a:spcBef>
                <a:spcAft>
                  <a:spcPts val="588"/>
                </a:spcAft>
                <a:defRPr/>
              </a:pPr>
              <a:endParaRPr lang="en-US" sz="1078" b="1">
                <a:ln w="3175">
                  <a:noFill/>
                </a:ln>
                <a:gradFill>
                  <a:gsLst>
                    <a:gs pos="0">
                      <a:srgbClr val="6C6E6C"/>
                    </a:gs>
                    <a:gs pos="100000">
                      <a:srgbClr val="6C6E6C"/>
                    </a:gs>
                  </a:gsLst>
                  <a:lin ang="5400000" scaled="0"/>
                </a:gradFill>
                <a:latin typeface="Segoe Pro Display"/>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gradFill>
                  <a:gsLst>
                    <a:gs pos="83000">
                      <a:srgbClr val="1A1A1A"/>
                    </a:gs>
                    <a:gs pos="100000">
                      <a:srgbClr val="1A1A1A"/>
                    </a:gs>
                  </a:gsLst>
                  <a:lin ang="5400000" scaled="1"/>
                </a:gradFill>
                <a:latin typeface="Segoe UI"/>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765">
                <a:gradFill>
                  <a:gsLst>
                    <a:gs pos="83000">
                      <a:srgbClr val="1A1A1A"/>
                    </a:gs>
                    <a:gs pos="100000">
                      <a:srgbClr val="1A1A1A"/>
                    </a:gs>
                  </a:gsLst>
                  <a:lin ang="5400000" scaled="1"/>
                </a:gradFill>
                <a:latin typeface="Segoe UI"/>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0">
                      <a:srgbClr val="FFFFFF"/>
                    </a:gs>
                    <a:gs pos="100000">
                      <a:srgbClr val="FFFFFF"/>
                    </a:gs>
                  </a:gsLst>
                  <a:lin ang="5400000" scaled="0"/>
                </a:gradFill>
                <a:latin typeface="Segoe Pro Display"/>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078" b="1" kern="0" err="1">
                <a:gradFill>
                  <a:gsLst>
                    <a:gs pos="83000">
                      <a:srgbClr val="1A1A1A"/>
                    </a:gs>
                    <a:gs pos="100000">
                      <a:srgbClr val="1A1A1A"/>
                    </a:gs>
                  </a:gsLst>
                  <a:lin ang="5400000" scaled="1"/>
                </a:gradFill>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algn="ctr" defTabSz="914367">
                <a:spcBef>
                  <a:spcPct val="0"/>
                </a:spcBef>
                <a:spcAft>
                  <a:spcPts val="588"/>
                </a:spcAft>
                <a:defRPr/>
              </a:pPr>
              <a:endParaRPr lang="en-US" sz="1078" b="1" err="1">
                <a:ln w="3175">
                  <a:noFill/>
                </a:ln>
                <a:gradFill>
                  <a:gsLst>
                    <a:gs pos="0">
                      <a:srgbClr val="6C6E6C"/>
                    </a:gs>
                    <a:gs pos="100000">
                      <a:srgbClr val="6C6E6C"/>
                    </a:gs>
                  </a:gsLst>
                  <a:lin ang="5400000" scaled="0"/>
                </a:gradFill>
                <a:latin typeface="Segoe Pro Display"/>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defTabSz="878696">
                  <a:defRPr/>
                </a:pPr>
                <a:endParaRPr lang="en-US" sz="1078" b="1">
                  <a:solidFill>
                    <a:srgbClr val="3C3C41"/>
                  </a:solidFill>
                  <a:latin typeface="Segoe Pro Display"/>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defTabSz="878696">
                  <a:defRPr/>
                </a:pPr>
                <a:endParaRPr lang="en-US" sz="1078" b="1">
                  <a:solidFill>
                    <a:srgbClr val="3C3C41"/>
                  </a:solidFill>
                  <a:latin typeface="Segoe Pro Display"/>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OT and </a:t>
              </a:r>
              <a:r>
                <a:rPr lang="en-US" sz="1078" b="1" err="1">
                  <a:gradFill>
                    <a:gsLst>
                      <a:gs pos="83000">
                        <a:srgbClr val="1A1A1A"/>
                      </a:gs>
                      <a:gs pos="100000">
                        <a:srgbClr val="1A1A1A"/>
                      </a:gs>
                    </a:gsLst>
                    <a:lin ang="5400000" scaled="1"/>
                  </a:gradFill>
                  <a:latin typeface="Segoe Pro Display"/>
                  <a:cs typeface="Segoe UI Semibold" panose="020B0702040204020203" pitchFamily="34" charset="0"/>
                </a:rPr>
                <a:t>IIoT</a:t>
              </a:r>
              <a:endParaRPr lang="en-US" sz="1078" b="1">
                <a:gradFill>
                  <a:gsLst>
                    <a:gs pos="83000">
                      <a:srgbClr val="1A1A1A"/>
                    </a:gs>
                    <a:gs pos="100000">
                      <a:srgbClr val="1A1A1A"/>
                    </a:gs>
                  </a:gsLst>
                  <a:lin ang="5400000" scaled="1"/>
                </a:gradFill>
                <a:latin typeface="Segoe Pro Display"/>
                <a:cs typeface="Segoe UI Semibold" panose="020B0702040204020203" pitchFamily="34" charset="0"/>
              </a:endParaRPr>
            </a:p>
          </p:txBody>
        </p:sp>
      </p:grpSp>
      <p:sp>
        <p:nvSpPr>
          <p:cNvPr id="235" name="Rectangle 234">
            <a:extLst>
              <a:ext uri="{FF2B5EF4-FFF2-40B4-BE49-F238E27FC236}">
                <a16:creationId xmlns:a16="http://schemas.microsoft.com/office/drawing/2014/main" id="{E52EA4E4-997A-49B5-8661-9E2E8565072C}"/>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647160" y="1934121"/>
            <a:ext cx="1319272" cy="353943"/>
          </a:xfrm>
          <a:prstGeom prst="rect">
            <a:avLst/>
          </a:prstGeom>
          <a:noFill/>
        </p:spPr>
        <p:txBody>
          <a:bodyPr wrap="none" lIns="0" tIns="0" rIns="0" bIns="0" rtlCol="0">
            <a:spAutoFit/>
          </a:bodyPr>
          <a:lstStyle/>
          <a:p>
            <a:pPr algn="l"/>
            <a:r>
              <a:rPr lang="en-US" sz="2300">
                <a:latin typeface="+mj-lt"/>
              </a:rPr>
              <a:t>Use Cases</a:t>
            </a:r>
            <a:endParaRPr lang="gsw-CH" sz="2300" err="1">
              <a:latin typeface="+mj-lt"/>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637601" y="2726240"/>
            <a:ext cx="5157852" cy="17697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a:t>
            </a:r>
          </a:p>
        </p:txBody>
      </p:sp>
      <p:pic>
        <p:nvPicPr>
          <p:cNvPr id="234" name="Graphic 233"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73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6790960" y="1934121"/>
            <a:ext cx="3857723" cy="353943"/>
          </a:xfrm>
          <a:prstGeom prst="rect">
            <a:avLst/>
          </a:prstGeom>
          <a:noFill/>
        </p:spPr>
        <p:txBody>
          <a:bodyPr wrap="none" lIns="0" tIns="0" rIns="0" bIns="0" rtlCol="0">
            <a:spAutoFit/>
          </a:bodyPr>
          <a:lstStyle/>
          <a:p>
            <a:pPr algn="l"/>
            <a:r>
              <a:rPr lang="en-US" sz="2300">
                <a:latin typeface="+mj-lt"/>
              </a:rPr>
              <a:t>Modern Security Imperatives</a:t>
            </a:r>
            <a:endParaRPr lang="gsw-CH" sz="2300" err="1">
              <a:latin typeface="+mj-lt"/>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6790960" y="2549268"/>
            <a:ext cx="5157852"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Risk-Based</a:t>
            </a:r>
            <a:endPar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Asset-Centric Approaches</a:t>
            </a:r>
            <a:endPar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2989953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500"/>
                                        <p:tgtEl>
                                          <p:spTgt spid="2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fade">
                                      <p:cBhvr>
                                        <p:cTn id="15" dur="500"/>
                                        <p:tgtEl>
                                          <p:spTgt spid="2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5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wipe(left)">
                                      <p:cBhvr>
                                        <p:cTn id="23" dur="500"/>
                                        <p:tgtEl>
                                          <p:spTgt spid="2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8"/>
                                        </p:tgtEl>
                                        <p:attrNameLst>
                                          <p:attrName>style.visibility</p:attrName>
                                        </p:attrNameLst>
                                      </p:cBhvr>
                                      <p:to>
                                        <p:strVal val="visible"/>
                                      </p:to>
                                    </p:set>
                                    <p:animEffect transition="in" filter="fade">
                                      <p:cBhvr>
                                        <p:cTn id="26" dur="500"/>
                                        <p:tgtEl>
                                          <p:spTgt spid="2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fade">
                                      <p:cBhvr>
                                        <p:cTn id="29"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0" grpId="0"/>
      <p:bldP spid="232" grpId="0"/>
      <p:bldP spid="236" grpId="0"/>
      <p:bldP spid="2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73C9-CB40-4632-905C-08791619BD5F}"/>
              </a:ext>
            </a:extLst>
          </p:cNvPr>
          <p:cNvSpPr>
            <a:spLocks noGrp="1"/>
          </p:cNvSpPr>
          <p:nvPr>
            <p:ph type="title"/>
          </p:nvPr>
        </p:nvSpPr>
        <p:spPr/>
        <p:txBody>
          <a:bodyPr/>
          <a:lstStyle/>
          <a:p>
            <a:r>
              <a:rPr lang="en-US"/>
              <a:t>Protecting your assets</a:t>
            </a:r>
            <a:endParaRPr lang="gsw-CH"/>
          </a:p>
        </p:txBody>
      </p:sp>
      <p:sp>
        <p:nvSpPr>
          <p:cNvPr id="3" name="TextBox 2">
            <a:extLst>
              <a:ext uri="{FF2B5EF4-FFF2-40B4-BE49-F238E27FC236}">
                <a16:creationId xmlns:a16="http://schemas.microsoft.com/office/drawing/2014/main" id="{16B88C70-046B-4578-8D20-CD0EE58E69B7}"/>
              </a:ext>
            </a:extLst>
          </p:cNvPr>
          <p:cNvSpPr txBox="1"/>
          <p:nvPr/>
        </p:nvSpPr>
        <p:spPr>
          <a:xfrm>
            <a:off x="306375" y="2410102"/>
            <a:ext cx="2616434" cy="426685"/>
          </a:xfrm>
          <a:prstGeom prst="rect">
            <a:avLst/>
          </a:prstGeom>
          <a:noFill/>
        </p:spPr>
        <p:txBody>
          <a:bodyPr wrap="square" lIns="0" tIns="0" rIns="0" bIns="0" rtlCol="0" anchor="t">
            <a:noAutofit/>
          </a:bodyPr>
          <a:lstStyle/>
          <a:p>
            <a:pPr marL="0" marR="0" lvl="0" indent="0" algn="l" defTabSz="932295" rtl="0" eaLnBrk="1" fontAlgn="auto" latinLnBrk="0" hangingPunct="1">
              <a:lnSpc>
                <a:spcPct val="100000"/>
              </a:lnSpc>
              <a:spcBef>
                <a:spcPts val="0"/>
              </a:spcBef>
              <a:spcAft>
                <a:spcPts val="2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w="3175">
                  <a:noFill/>
                </a:ln>
                <a:effectLst/>
                <a:uLnTx/>
                <a:uFillTx/>
                <a:latin typeface="Segoe UI Semibold"/>
                <a:ea typeface="+mn-ea"/>
                <a:cs typeface="Segoe UI Semibold" panose="020B0702040204020203" pitchFamily="34" charset="0"/>
              </a:rPr>
              <a:t>Understand your data landscape and identify important data across your hybrid environment</a:t>
            </a:r>
            <a:endParaRPr kumimoji="0" lang="en-US" sz="1400" b="0" i="0" u="none" strike="noStrike" kern="0" cap="none" spc="0" normalizeH="0" baseline="0" noProof="0">
              <a:ln>
                <a:noFill/>
              </a:ln>
              <a:effectLst/>
              <a:uLnTx/>
              <a:uFillTx/>
              <a:latin typeface="Segoe UI"/>
              <a:ea typeface="+mn-ea"/>
              <a:cs typeface="+mn-cs"/>
            </a:endParaRPr>
          </a:p>
        </p:txBody>
      </p:sp>
      <p:sp>
        <p:nvSpPr>
          <p:cNvPr id="4" name="TextBox 3">
            <a:extLst>
              <a:ext uri="{FF2B5EF4-FFF2-40B4-BE49-F238E27FC236}">
                <a16:creationId xmlns:a16="http://schemas.microsoft.com/office/drawing/2014/main" id="{622BA233-72A4-4E00-91DB-136AC5141C02}"/>
              </a:ext>
            </a:extLst>
          </p:cNvPr>
          <p:cNvSpPr txBox="1"/>
          <p:nvPr/>
        </p:nvSpPr>
        <p:spPr>
          <a:xfrm>
            <a:off x="1136650" y="4257663"/>
            <a:ext cx="3173625" cy="563723"/>
          </a:xfrm>
          <a:prstGeom prst="rect">
            <a:avLst/>
          </a:prstGeom>
          <a:noFill/>
        </p:spPr>
        <p:txBody>
          <a:bodyPr wrap="square" lIns="0" tIns="0" rIns="0" bIns="0" rtlCol="0" anchor="t">
            <a:noAutofit/>
          </a:bodyPr>
          <a:lstStyle/>
          <a:p>
            <a:pPr marL="0" marR="0" lvl="0" indent="0" algn="l" defTabSz="932295" rtl="0" eaLnBrk="1" fontAlgn="auto" latinLnBrk="0" hangingPunct="1">
              <a:lnSpc>
                <a:spcPct val="100000"/>
              </a:lnSpc>
              <a:spcBef>
                <a:spcPts val="0"/>
              </a:spcBef>
              <a:spcAft>
                <a:spcPts val="2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w="3175">
                  <a:noFill/>
                </a:ln>
                <a:effectLst/>
                <a:uLnTx/>
                <a:uFillTx/>
                <a:latin typeface="Segoe UI Semibold"/>
                <a:ea typeface="+mn-ea"/>
                <a:cs typeface="Segoe UI Semibold" panose="020B0702040204020203" pitchFamily="34" charset="0"/>
              </a:rPr>
              <a:t>Apply flexible protection actions including encryption, access restrictions and visual markings</a:t>
            </a:r>
          </a:p>
        </p:txBody>
      </p:sp>
      <p:sp>
        <p:nvSpPr>
          <p:cNvPr id="5" name="TextBox 4">
            <a:extLst>
              <a:ext uri="{FF2B5EF4-FFF2-40B4-BE49-F238E27FC236}">
                <a16:creationId xmlns:a16="http://schemas.microsoft.com/office/drawing/2014/main" id="{D5F30988-67D0-4384-9233-47D6E0F444E2}"/>
              </a:ext>
            </a:extLst>
          </p:cNvPr>
          <p:cNvSpPr txBox="1"/>
          <p:nvPr/>
        </p:nvSpPr>
        <p:spPr>
          <a:xfrm>
            <a:off x="9661370" y="4248910"/>
            <a:ext cx="2190020" cy="804257"/>
          </a:xfrm>
          <a:prstGeom prst="rect">
            <a:avLst/>
          </a:prstGeom>
          <a:noFill/>
        </p:spPr>
        <p:txBody>
          <a:bodyPr wrap="square" lIns="0" tIns="0" rIns="0" bIns="0" rtlCol="0" anchor="t">
            <a:noAutofit/>
          </a:bodyPr>
          <a:lstStyle/>
          <a:p>
            <a:pPr marL="0" marR="0" lvl="0" indent="0" algn="l" defTabSz="932295" rtl="0" eaLnBrk="1" fontAlgn="auto" latinLnBrk="0" hangingPunct="1">
              <a:lnSpc>
                <a:spcPct val="100000"/>
              </a:lnSpc>
              <a:spcBef>
                <a:spcPts val="0"/>
              </a:spcBef>
              <a:spcAft>
                <a:spcPts val="2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w="3175">
                  <a:noFill/>
                </a:ln>
                <a:effectLst/>
                <a:uLnTx/>
                <a:uFillTx/>
                <a:latin typeface="Segoe UI Semibold"/>
                <a:ea typeface="+mn-ea"/>
                <a:cs typeface="Segoe UI Semibold" panose="020B0702040204020203" pitchFamily="34" charset="0"/>
              </a:rPr>
              <a:t>Automatically retain, delete, and store data and records in a compliant manner</a:t>
            </a:r>
          </a:p>
        </p:txBody>
      </p:sp>
      <p:sp>
        <p:nvSpPr>
          <p:cNvPr id="6" name="TextBox 5">
            <a:extLst>
              <a:ext uri="{FF2B5EF4-FFF2-40B4-BE49-F238E27FC236}">
                <a16:creationId xmlns:a16="http://schemas.microsoft.com/office/drawing/2014/main" id="{BD468238-0421-4A27-9736-8843242263FF}"/>
              </a:ext>
            </a:extLst>
          </p:cNvPr>
          <p:cNvSpPr txBox="1"/>
          <p:nvPr/>
        </p:nvSpPr>
        <p:spPr>
          <a:xfrm>
            <a:off x="2958550" y="5965079"/>
            <a:ext cx="6328557" cy="153863"/>
          </a:xfrm>
          <a:prstGeom prst="rect">
            <a:avLst/>
          </a:prstGeom>
          <a:solidFill>
            <a:schemeClr val="bg1"/>
          </a:solidFill>
        </p:spPr>
        <p:txBody>
          <a:bodyPr wrap="square" lIns="0" tIns="0" rIns="0" bIns="0" rtlCol="0" anchor="t">
            <a:noAutofit/>
          </a:bodyPr>
          <a:lstStyle/>
          <a:p>
            <a:pPr marL="0" marR="0" lvl="0" indent="0" algn="ctr" defTabSz="932295" rtl="0" eaLnBrk="1" fontAlgn="auto" latinLnBrk="0" hangingPunct="1">
              <a:lnSpc>
                <a:spcPct val="100000"/>
              </a:lnSpc>
              <a:spcBef>
                <a:spcPts val="0"/>
              </a:spcBef>
              <a:spcAft>
                <a:spcPts val="2400"/>
              </a:spcAft>
              <a:buClrTx/>
              <a:buSzTx/>
              <a:buFontTx/>
              <a:buNone/>
              <a:tabLst/>
              <a:defRPr sz="1800" b="0" i="0" u="none" strike="noStrike" kern="0" cap="none" spc="0" baseline="0">
                <a:solidFill>
                  <a:srgbClr val="000000"/>
                </a:solidFill>
                <a:uFillTx/>
              </a:defRPr>
            </a:pPr>
            <a:r>
              <a:rPr kumimoji="0" lang="en-US" sz="2400" b="0" i="0" u="none" strike="noStrike" kern="0" cap="none" spc="0" normalizeH="0" baseline="0" noProof="0">
                <a:ln w="3175">
                  <a:noFill/>
                </a:ln>
                <a:effectLst/>
                <a:uLnTx/>
                <a:uFillTx/>
                <a:latin typeface="Segoe UI Semibold"/>
                <a:ea typeface="+mn-ea"/>
                <a:cs typeface="Segoe UI Semibold" panose="020B0702040204020203" pitchFamily="34" charset="0"/>
              </a:rPr>
              <a:t>Powered by automation and integration</a:t>
            </a:r>
            <a:endParaRPr kumimoji="0" lang="en-US" sz="2400" b="0" i="0" u="none" strike="noStrike" kern="0" cap="none" spc="0" normalizeH="0" baseline="0" noProof="0">
              <a:ln>
                <a:noFill/>
              </a:ln>
              <a:effectLst/>
              <a:uLnTx/>
              <a:uFillTx/>
              <a:latin typeface="Segoe UI"/>
              <a:ea typeface="+mn-ea"/>
              <a:cs typeface="+mn-cs"/>
            </a:endParaRPr>
          </a:p>
        </p:txBody>
      </p:sp>
      <p:sp>
        <p:nvSpPr>
          <p:cNvPr id="7" name="Right Brace 6">
            <a:extLst>
              <a:ext uri="{FF2B5EF4-FFF2-40B4-BE49-F238E27FC236}">
                <a16:creationId xmlns:a16="http://schemas.microsoft.com/office/drawing/2014/main" id="{13E0D03B-A3AC-4CF7-BCD2-48AAE4DD6DB3}"/>
              </a:ext>
              <a:ext uri="{C183D7F6-B498-43B3-948B-1728B52AA6E4}">
                <adec:decorative xmlns:adec="http://schemas.microsoft.com/office/drawing/2017/decorative" val="1"/>
              </a:ext>
            </a:extLst>
          </p:cNvPr>
          <p:cNvSpPr/>
          <p:nvPr/>
        </p:nvSpPr>
        <p:spPr>
          <a:xfrm rot="5400000">
            <a:off x="5954636" y="2580967"/>
            <a:ext cx="336387" cy="6328556"/>
          </a:xfrm>
          <a:prstGeom prst="rightBrace">
            <a:avLst>
              <a:gd name="adj1" fmla="val 8333"/>
              <a:gd name="adj2" fmla="val 497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 name="TextBox 7">
            <a:extLst>
              <a:ext uri="{FF2B5EF4-FFF2-40B4-BE49-F238E27FC236}">
                <a16:creationId xmlns:a16="http://schemas.microsoft.com/office/drawing/2014/main" id="{2D2A12A2-297C-47AA-AB4E-AF5355CC0D2A}"/>
              </a:ext>
            </a:extLst>
          </p:cNvPr>
          <p:cNvSpPr txBox="1"/>
          <p:nvPr/>
        </p:nvSpPr>
        <p:spPr>
          <a:xfrm>
            <a:off x="8220189" y="2716776"/>
            <a:ext cx="2752611" cy="426685"/>
          </a:xfrm>
          <a:prstGeom prst="rect">
            <a:avLst/>
          </a:prstGeom>
          <a:noFill/>
        </p:spPr>
        <p:txBody>
          <a:bodyPr wrap="square" lIns="0" tIns="0" rIns="0" bIns="0" rtlCol="0" anchor="t">
            <a:noAutofit/>
          </a:bodyPr>
          <a:lstStyle/>
          <a:p>
            <a:pPr marL="0" marR="0" lvl="0" indent="0" algn="l" defTabSz="932295" rtl="0" eaLnBrk="1" fontAlgn="auto" latinLnBrk="0" hangingPunct="1">
              <a:lnSpc>
                <a:spcPct val="100000"/>
              </a:lnSpc>
              <a:spcBef>
                <a:spcPts val="0"/>
              </a:spcBef>
              <a:spcAft>
                <a:spcPts val="2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w="3175">
                  <a:noFill/>
                </a:ln>
                <a:effectLst/>
                <a:uLnTx/>
                <a:uFillTx/>
                <a:latin typeface="Segoe UI Semibold"/>
                <a:ea typeface="+mn-ea"/>
                <a:cs typeface="Segoe UI Semibold" panose="020B0702040204020203" pitchFamily="34" charset="0"/>
              </a:rPr>
              <a:t>Prevent accidental oversharing of sensitive information</a:t>
            </a:r>
            <a:endParaRPr kumimoji="0" lang="en-US" sz="1400" b="0" i="0" u="none" strike="noStrike" kern="0" cap="none" spc="0" normalizeH="0" baseline="0" noProof="0">
              <a:ln>
                <a:noFill/>
              </a:ln>
              <a:effectLst/>
              <a:uLnTx/>
              <a:uFillTx/>
              <a:latin typeface="Segoe UI"/>
              <a:ea typeface="+mn-ea"/>
              <a:cs typeface="+mn-cs"/>
            </a:endParaRPr>
          </a:p>
        </p:txBody>
      </p:sp>
      <p:grpSp>
        <p:nvGrpSpPr>
          <p:cNvPr id="16" name="Group 15">
            <a:extLst>
              <a:ext uri="{FF2B5EF4-FFF2-40B4-BE49-F238E27FC236}">
                <a16:creationId xmlns:a16="http://schemas.microsoft.com/office/drawing/2014/main" id="{95E96883-8884-4A2E-842D-D297FFD48E8A}"/>
              </a:ext>
              <a:ext uri="{C183D7F6-B498-43B3-948B-1728B52AA6E4}">
                <adec:decorative xmlns:adec="http://schemas.microsoft.com/office/drawing/2017/decorative" val="1"/>
              </a:ext>
            </a:extLst>
          </p:cNvPr>
          <p:cNvGrpSpPr/>
          <p:nvPr/>
        </p:nvGrpSpPr>
        <p:grpSpPr>
          <a:xfrm>
            <a:off x="7334679" y="3389503"/>
            <a:ext cx="2190021" cy="2263337"/>
            <a:chOff x="5166664" y="3588734"/>
            <a:chExt cx="1937722" cy="2002592"/>
          </a:xfrm>
        </p:grpSpPr>
        <p:sp>
          <p:nvSpPr>
            <p:cNvPr id="17" name="Oval 16">
              <a:extLst>
                <a:ext uri="{FF2B5EF4-FFF2-40B4-BE49-F238E27FC236}">
                  <a16:creationId xmlns:a16="http://schemas.microsoft.com/office/drawing/2014/main" id="{527A4F25-35B2-436B-91F0-DF537BE094B5}"/>
                </a:ext>
              </a:extLst>
            </p:cNvPr>
            <p:cNvSpPr/>
            <p:nvPr/>
          </p:nvSpPr>
          <p:spPr bwMode="auto">
            <a:xfrm>
              <a:off x="5325047" y="3810019"/>
              <a:ext cx="1608230" cy="1608230"/>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r>
                <a:rPr lang="en-US" sz="2300" kern="0">
                  <a:ln w="3175">
                    <a:noFill/>
                  </a:ln>
                  <a:solidFill>
                    <a:srgbClr val="FFFFFF"/>
                  </a:solidFill>
                  <a:latin typeface="Segoe UI Semibold"/>
                  <a:ea typeface="Segoe UI Black" panose="020B0A02040204020203" pitchFamily="34" charset="0"/>
                  <a:cs typeface="Segoe UI" panose="020B0502040204020203" pitchFamily="34" charset="0"/>
                </a:rPr>
                <a:t>Govern</a:t>
              </a:r>
              <a:br>
                <a:rPr kumimoji="0" lang="en-US" sz="2300" u="none" strike="noStrike" kern="0" spc="0" normalizeH="0" noProof="0">
                  <a:ln w="3175">
                    <a:noFill/>
                  </a:ln>
                  <a:solidFill>
                    <a:srgbClr val="FFFFFF"/>
                  </a:solidFill>
                  <a:effectLst/>
                  <a:uLnTx/>
                  <a:uFillTx/>
                  <a:latin typeface="Segoe UI Semibold"/>
                  <a:ea typeface="Segoe UI Black" panose="020B0A02040204020203" pitchFamily="34" charset="0"/>
                  <a:cs typeface="Segoe UI" panose="020B0502040204020203" pitchFamily="34" charset="0"/>
                </a:rPr>
              </a:br>
              <a:r>
                <a:rPr kumimoji="0" lang="en-US" sz="2300" u="none" strike="noStrike" kern="0" spc="0" normalizeH="0" noProof="0">
                  <a:ln w="3175">
                    <a:noFill/>
                  </a:ln>
                  <a:solidFill>
                    <a:srgbClr val="FFFFFF"/>
                  </a:solidFill>
                  <a:effectLst/>
                  <a:uLnTx/>
                  <a:uFillTx/>
                  <a:latin typeface="Segoe UI Semibold"/>
                  <a:ea typeface="Segoe UI Black" panose="020B0A02040204020203" pitchFamily="34" charset="0"/>
                  <a:cs typeface="Segoe UI" panose="020B0502040204020203" pitchFamily="34" charset="0"/>
                </a:rPr>
                <a:t>your data</a:t>
              </a:r>
              <a:endParaRPr kumimoji="0" lang="en-US" sz="2300" u="none" strike="noStrike" kern="0" spc="0" normalizeH="0" noProof="0">
                <a:ln w="3175">
                  <a:noFill/>
                </a:ln>
                <a:solidFill>
                  <a:srgbClr val="FFFFFF"/>
                </a:solidFill>
                <a:effectLst/>
                <a:uLnTx/>
                <a:uFillTx/>
                <a:latin typeface="Segoe UI Semibold"/>
                <a:ea typeface="Segoe UI Black" panose="020B0A02040204020203" pitchFamily="34" charset="0"/>
                <a:cs typeface="+mn-cs"/>
              </a:endParaRPr>
            </a:p>
          </p:txBody>
        </p:sp>
        <p:sp>
          <p:nvSpPr>
            <p:cNvPr id="18" name="Arc 17">
              <a:extLst>
                <a:ext uri="{FF2B5EF4-FFF2-40B4-BE49-F238E27FC236}">
                  <a16:creationId xmlns:a16="http://schemas.microsoft.com/office/drawing/2014/main" id="{198F4727-00CA-4824-BAB0-199916BD2BAD}"/>
                </a:ext>
              </a:extLst>
            </p:cNvPr>
            <p:cNvSpPr/>
            <p:nvPr/>
          </p:nvSpPr>
          <p:spPr bwMode="auto">
            <a:xfrm>
              <a:off x="5166664" y="3653604"/>
              <a:ext cx="1937722" cy="1937722"/>
            </a:xfrm>
            <a:prstGeom prst="arc">
              <a:avLst>
                <a:gd name="adj1" fmla="val 16381621"/>
                <a:gd name="adj2" fmla="val 13562065"/>
              </a:avLst>
            </a:prstGeom>
            <a:noFill/>
            <a:ln w="44450" cap="rnd" cmpd="sng" algn="ctr">
              <a:solidFill>
                <a:srgbClr val="666666"/>
              </a:solidFill>
              <a:prstDash val="sysDot"/>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endParaRPr kumimoji="0" lang="en-US" sz="4800" b="0" i="0" u="none" strike="noStrike" kern="0" cap="all" spc="0" normalizeH="0" baseline="0" noProof="0">
                <a:ln w="3175">
                  <a:noFill/>
                </a:ln>
                <a:solidFill>
                  <a:srgbClr val="FFFFFF"/>
                </a:solidFill>
                <a:effectLst/>
                <a:uLnTx/>
                <a:uFillTx/>
                <a:latin typeface="Segoe UI Semibold"/>
                <a:ea typeface="+mn-ea"/>
                <a:cs typeface="Segoe UI" panose="020B0502040204020203" pitchFamily="34" charset="0"/>
              </a:endParaRPr>
            </a:p>
          </p:txBody>
        </p:sp>
        <p:sp>
          <p:nvSpPr>
            <p:cNvPr id="19" name="Oval 18">
              <a:extLst>
                <a:ext uri="{FF2B5EF4-FFF2-40B4-BE49-F238E27FC236}">
                  <a16:creationId xmlns:a16="http://schemas.microsoft.com/office/drawing/2014/main" id="{0699BBA0-B2FA-41BE-B494-58A0BBB9FF16}"/>
                </a:ext>
              </a:extLst>
            </p:cNvPr>
            <p:cNvSpPr/>
            <p:nvPr/>
          </p:nvSpPr>
          <p:spPr bwMode="auto">
            <a:xfrm>
              <a:off x="6136662" y="3588734"/>
              <a:ext cx="165530" cy="163354"/>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9BE9A5B9-3D44-4FEE-B774-9AC32006DFDA}"/>
              </a:ext>
            </a:extLst>
          </p:cNvPr>
          <p:cNvGrpSpPr/>
          <p:nvPr/>
        </p:nvGrpSpPr>
        <p:grpSpPr>
          <a:xfrm>
            <a:off x="4417658" y="3426161"/>
            <a:ext cx="2268892" cy="2190021"/>
            <a:chOff x="4417658" y="3216611"/>
            <a:chExt cx="2268892" cy="2190021"/>
          </a:xfrm>
        </p:grpSpPr>
        <p:grpSp>
          <p:nvGrpSpPr>
            <p:cNvPr id="13" name="Group 12">
              <a:extLst>
                <a:ext uri="{FF2B5EF4-FFF2-40B4-BE49-F238E27FC236}">
                  <a16:creationId xmlns:a16="http://schemas.microsoft.com/office/drawing/2014/main" id="{431D496B-DBB6-4340-8EA7-7B949A69D8EF}"/>
                </a:ext>
                <a:ext uri="{C183D7F6-B498-43B3-948B-1728B52AA6E4}">
                  <adec:decorative xmlns:adec="http://schemas.microsoft.com/office/drawing/2017/decorative" val="1"/>
                </a:ext>
              </a:extLst>
            </p:cNvPr>
            <p:cNvGrpSpPr/>
            <p:nvPr/>
          </p:nvGrpSpPr>
          <p:grpSpPr>
            <a:xfrm>
              <a:off x="4417658" y="3216611"/>
              <a:ext cx="2268892" cy="2190021"/>
              <a:chOff x="3221555" y="3653604"/>
              <a:chExt cx="1937722" cy="1937722"/>
            </a:xfrm>
          </p:grpSpPr>
          <p:sp>
            <p:nvSpPr>
              <p:cNvPr id="14" name="Oval 13">
                <a:extLst>
                  <a:ext uri="{FF2B5EF4-FFF2-40B4-BE49-F238E27FC236}">
                    <a16:creationId xmlns:a16="http://schemas.microsoft.com/office/drawing/2014/main" id="{62138CB7-0FCA-4C0B-AFF2-ADBDD1F6224B}"/>
                  </a:ext>
                </a:extLst>
              </p:cNvPr>
              <p:cNvSpPr/>
              <p:nvPr/>
            </p:nvSpPr>
            <p:spPr bwMode="auto">
              <a:xfrm>
                <a:off x="3395595" y="3810019"/>
                <a:ext cx="1592633" cy="1592633"/>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r>
                  <a:rPr kumimoji="0" lang="en-US" sz="2300" u="none" strike="noStrike" kern="0" spc="0" normalizeH="0" noProof="0">
                    <a:ln w="3175">
                      <a:noFill/>
                    </a:ln>
                    <a:effectLst/>
                    <a:uLnTx/>
                    <a:uFillTx/>
                    <a:latin typeface="Segoe UI Semibold"/>
                    <a:ea typeface="Segoe UI Black" panose="020B0A02040204020203" pitchFamily="34" charset="0"/>
                    <a:cs typeface="Segoe UI Black" panose="020B0A02040204020203" pitchFamily="34" charset="0"/>
                  </a:rPr>
                  <a:t>Protect</a:t>
                </a:r>
                <a:br>
                  <a:rPr kumimoji="0" lang="en-US" sz="2300" u="none" strike="noStrike" kern="0" spc="0" normalizeH="0" noProof="0">
                    <a:ln w="3175">
                      <a:noFill/>
                    </a:ln>
                    <a:effectLst/>
                    <a:uLnTx/>
                    <a:uFillTx/>
                    <a:latin typeface="Segoe UI Semibold"/>
                    <a:ea typeface="Segoe UI Black" panose="020B0A02040204020203" pitchFamily="34" charset="0"/>
                    <a:cs typeface="Segoe UI Black" panose="020B0A02040204020203" pitchFamily="34" charset="0"/>
                  </a:rPr>
                </a:br>
                <a:r>
                  <a:rPr kumimoji="0" lang="en-US" sz="2300" u="none" strike="noStrike" kern="0" spc="0" normalizeH="0" noProof="0">
                    <a:ln w="3175">
                      <a:noFill/>
                    </a:ln>
                    <a:effectLst/>
                    <a:uLnTx/>
                    <a:uFillTx/>
                    <a:latin typeface="Segoe UI Semibold"/>
                    <a:ea typeface="Segoe UI Black" panose="020B0A02040204020203" pitchFamily="34" charset="0"/>
                    <a:cs typeface="Segoe UI Black" panose="020B0A02040204020203" pitchFamily="34" charset="0"/>
                  </a:rPr>
                  <a:t>your data</a:t>
                </a:r>
              </a:p>
            </p:txBody>
          </p:sp>
          <p:sp>
            <p:nvSpPr>
              <p:cNvPr id="15" name="Arc 14">
                <a:extLst>
                  <a:ext uri="{FF2B5EF4-FFF2-40B4-BE49-F238E27FC236}">
                    <a16:creationId xmlns:a16="http://schemas.microsoft.com/office/drawing/2014/main" id="{1AA25325-F6FD-4415-A4AA-BDB8FE31D524}"/>
                  </a:ext>
                </a:extLst>
              </p:cNvPr>
              <p:cNvSpPr/>
              <p:nvPr/>
            </p:nvSpPr>
            <p:spPr bwMode="auto">
              <a:xfrm>
                <a:off x="3221555" y="3653604"/>
                <a:ext cx="1937722" cy="1937722"/>
              </a:xfrm>
              <a:prstGeom prst="arc">
                <a:avLst>
                  <a:gd name="adj1" fmla="val 18563594"/>
                  <a:gd name="adj2" fmla="val 13844535"/>
                </a:avLst>
              </a:prstGeom>
              <a:noFill/>
              <a:ln w="44450" cap="rnd" cmpd="sng" algn="ctr">
                <a:solidFill>
                  <a:srgbClr val="666666"/>
                </a:solidFill>
                <a:prstDash val="sysDot"/>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endParaRPr kumimoji="0" lang="en-US" sz="4800" b="0" i="0" u="none" strike="noStrike" kern="0" cap="all" spc="0" normalizeH="0" baseline="0" noProof="0">
                  <a:ln w="3175">
                    <a:noFill/>
                  </a:ln>
                  <a:solidFill>
                    <a:srgbClr val="FFFFFF"/>
                  </a:solidFill>
                  <a:effectLst/>
                  <a:uLnTx/>
                  <a:uFillTx/>
                  <a:latin typeface="Segoe UI Semibold"/>
                  <a:ea typeface="+mn-ea"/>
                  <a:cs typeface="Segoe UI" panose="020B0502040204020203" pitchFamily="34" charset="0"/>
                </a:endParaRPr>
              </a:p>
            </p:txBody>
          </p:sp>
        </p:grpSp>
        <p:sp>
          <p:nvSpPr>
            <p:cNvPr id="26" name="Graphic 4">
              <a:extLst>
                <a:ext uri="{FF2B5EF4-FFF2-40B4-BE49-F238E27FC236}">
                  <a16:creationId xmlns:a16="http://schemas.microsoft.com/office/drawing/2014/main" id="{F20DF748-A308-4E1A-8898-D097AD9F4C83}"/>
                </a:ext>
              </a:extLst>
            </p:cNvPr>
            <p:cNvSpPr/>
            <p:nvPr/>
          </p:nvSpPr>
          <p:spPr>
            <a:xfrm rot="2525996" flipH="1">
              <a:off x="6122198" y="325659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grpSp>
        <p:nvGrpSpPr>
          <p:cNvPr id="33" name="Group 32">
            <a:extLst>
              <a:ext uri="{FF2B5EF4-FFF2-40B4-BE49-F238E27FC236}">
                <a16:creationId xmlns:a16="http://schemas.microsoft.com/office/drawing/2014/main" id="{E046B20E-1B4B-4A93-A6B1-2685CEAD9C3E}"/>
              </a:ext>
            </a:extLst>
          </p:cNvPr>
          <p:cNvGrpSpPr/>
          <p:nvPr/>
        </p:nvGrpSpPr>
        <p:grpSpPr>
          <a:xfrm>
            <a:off x="5920861" y="1768201"/>
            <a:ext cx="2190021" cy="2190021"/>
            <a:chOff x="5920861" y="1558651"/>
            <a:chExt cx="2190021" cy="2190021"/>
          </a:xfrm>
        </p:grpSpPr>
        <p:grpSp>
          <p:nvGrpSpPr>
            <p:cNvPr id="20" name="Group 19">
              <a:extLst>
                <a:ext uri="{FF2B5EF4-FFF2-40B4-BE49-F238E27FC236}">
                  <a16:creationId xmlns:a16="http://schemas.microsoft.com/office/drawing/2014/main" id="{FE620531-B1FA-4BD7-9856-9690266196A3}"/>
                </a:ext>
                <a:ext uri="{C183D7F6-B498-43B3-948B-1728B52AA6E4}">
                  <adec:decorative xmlns:adec="http://schemas.microsoft.com/office/drawing/2017/decorative" val="1"/>
                </a:ext>
              </a:extLst>
            </p:cNvPr>
            <p:cNvGrpSpPr/>
            <p:nvPr/>
          </p:nvGrpSpPr>
          <p:grpSpPr>
            <a:xfrm>
              <a:off x="5920861" y="1558651"/>
              <a:ext cx="2190021" cy="2190021"/>
              <a:chOff x="5347655" y="1567801"/>
              <a:chExt cx="2190021" cy="2190021"/>
            </a:xfrm>
          </p:grpSpPr>
          <p:sp>
            <p:nvSpPr>
              <p:cNvPr id="21" name="Oval 20">
                <a:extLst>
                  <a:ext uri="{FF2B5EF4-FFF2-40B4-BE49-F238E27FC236}">
                    <a16:creationId xmlns:a16="http://schemas.microsoft.com/office/drawing/2014/main" id="{79463DB1-F1EA-43E9-87A1-C49B258100E0}"/>
                  </a:ext>
                </a:extLst>
              </p:cNvPr>
              <p:cNvSpPr/>
              <p:nvPr/>
            </p:nvSpPr>
            <p:spPr bwMode="auto">
              <a:xfrm>
                <a:off x="5538917" y="1724242"/>
                <a:ext cx="1817628" cy="1817628"/>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r>
                  <a:rPr kumimoji="0" lang="en-US" sz="2300" u="none" strike="noStrike" kern="0" spc="0" normalizeH="0" noProof="0">
                    <a:ln w="3175">
                      <a:noFill/>
                    </a:ln>
                    <a:solidFill>
                      <a:schemeClr val="bg1"/>
                    </a:solidFill>
                    <a:effectLst/>
                    <a:uLnTx/>
                    <a:uFillTx/>
                    <a:latin typeface="Segoe UI Semibold"/>
                    <a:ea typeface="Segoe UI Black" panose="020B0A02040204020203" pitchFamily="34" charset="0"/>
                    <a:cs typeface="Segoe UI" panose="020B0502040204020203" pitchFamily="34" charset="0"/>
                  </a:rPr>
                  <a:t>Prevent </a:t>
                </a:r>
              </a:p>
              <a:p>
                <a:pPr marL="0" marR="0" lvl="0" indent="0" algn="ctr" defTabSz="913698" rtl="0" eaLnBrk="1" fontAlgn="auto" latinLnBrk="0" hangingPunct="1">
                  <a:lnSpc>
                    <a:spcPct val="100000"/>
                  </a:lnSpc>
                  <a:spcBef>
                    <a:spcPts val="0"/>
                  </a:spcBef>
                  <a:spcAft>
                    <a:spcPts val="588"/>
                  </a:spcAft>
                  <a:buClrTx/>
                  <a:buSzTx/>
                  <a:buFontTx/>
                  <a:buNone/>
                  <a:tabLst/>
                  <a:defRPr/>
                </a:pPr>
                <a:r>
                  <a:rPr kumimoji="0" lang="en-US" sz="2300" u="none" strike="noStrike" kern="0" spc="0" normalizeH="0" noProof="0">
                    <a:ln w="3175">
                      <a:noFill/>
                    </a:ln>
                    <a:solidFill>
                      <a:schemeClr val="bg1"/>
                    </a:solidFill>
                    <a:effectLst/>
                    <a:uLnTx/>
                    <a:uFillTx/>
                    <a:latin typeface="Segoe UI Semibold"/>
                    <a:ea typeface="Segoe UI Black" panose="020B0A02040204020203" pitchFamily="34" charset="0"/>
                    <a:cs typeface="Segoe UI" panose="020B0502040204020203" pitchFamily="34" charset="0"/>
                  </a:rPr>
                  <a:t>Data loss</a:t>
                </a:r>
                <a:endParaRPr kumimoji="0" lang="en-US" sz="2300" u="none" strike="noStrike" kern="0" spc="0" normalizeH="0" noProof="0">
                  <a:ln w="3175">
                    <a:noFill/>
                  </a:ln>
                  <a:solidFill>
                    <a:schemeClr val="bg1"/>
                  </a:solidFill>
                  <a:effectLst/>
                  <a:uLnTx/>
                  <a:uFillTx/>
                  <a:latin typeface="Segoe UI Semibold"/>
                  <a:ea typeface="Segoe UI Black" panose="020B0A02040204020203" pitchFamily="34" charset="0"/>
                  <a:cs typeface="+mn-cs"/>
                </a:endParaRPr>
              </a:p>
            </p:txBody>
          </p:sp>
          <p:sp>
            <p:nvSpPr>
              <p:cNvPr id="22" name="Arc 21">
                <a:extLst>
                  <a:ext uri="{FF2B5EF4-FFF2-40B4-BE49-F238E27FC236}">
                    <a16:creationId xmlns:a16="http://schemas.microsoft.com/office/drawing/2014/main" id="{E2464426-06AD-44B0-8512-A5FF3EE51C9C}"/>
                  </a:ext>
                </a:extLst>
              </p:cNvPr>
              <p:cNvSpPr/>
              <p:nvPr/>
            </p:nvSpPr>
            <p:spPr bwMode="auto">
              <a:xfrm>
                <a:off x="5347655" y="1567801"/>
                <a:ext cx="2190021" cy="2190021"/>
              </a:xfrm>
              <a:prstGeom prst="arc">
                <a:avLst>
                  <a:gd name="adj1" fmla="val 8614602"/>
                  <a:gd name="adj2" fmla="val 2866278"/>
                </a:avLst>
              </a:prstGeom>
              <a:noFill/>
              <a:ln w="44450" cap="rnd" cmpd="sng" algn="ctr">
                <a:solidFill>
                  <a:srgbClr val="666666"/>
                </a:solidFill>
                <a:prstDash val="sysDot"/>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endParaRPr kumimoji="0" lang="en-US" sz="4800" b="0" i="0" u="none" strike="noStrike" kern="0" cap="all" spc="0" normalizeH="0" baseline="0" noProof="0">
                  <a:ln w="3175">
                    <a:noFill/>
                  </a:ln>
                  <a:solidFill>
                    <a:srgbClr val="FFFFFF"/>
                  </a:solidFill>
                  <a:effectLst/>
                  <a:uLnTx/>
                  <a:uFillTx/>
                  <a:latin typeface="Segoe UI Semibold"/>
                  <a:ea typeface="+mn-ea"/>
                  <a:cs typeface="Segoe UI" panose="020B0502040204020203" pitchFamily="34" charset="0"/>
                </a:endParaRPr>
              </a:p>
            </p:txBody>
          </p:sp>
        </p:grpSp>
        <p:sp>
          <p:nvSpPr>
            <p:cNvPr id="28" name="Graphic 4">
              <a:extLst>
                <a:ext uri="{FF2B5EF4-FFF2-40B4-BE49-F238E27FC236}">
                  <a16:creationId xmlns:a16="http://schemas.microsoft.com/office/drawing/2014/main" id="{3866FF34-EBD2-496B-B0A6-AEA883B30C96}"/>
                </a:ext>
              </a:extLst>
            </p:cNvPr>
            <p:cNvSpPr/>
            <p:nvPr/>
          </p:nvSpPr>
          <p:spPr>
            <a:xfrm rot="18805165" flipH="1">
              <a:off x="7656245" y="328813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grpSp>
        <p:nvGrpSpPr>
          <p:cNvPr id="31" name="Group 30">
            <a:extLst>
              <a:ext uri="{FF2B5EF4-FFF2-40B4-BE49-F238E27FC236}">
                <a16:creationId xmlns:a16="http://schemas.microsoft.com/office/drawing/2014/main" id="{182DBC2F-DBAA-4211-9A83-55B1F01345AB}"/>
              </a:ext>
            </a:extLst>
          </p:cNvPr>
          <p:cNvGrpSpPr/>
          <p:nvPr/>
        </p:nvGrpSpPr>
        <p:grpSpPr>
          <a:xfrm>
            <a:off x="2965685" y="1768201"/>
            <a:ext cx="2190021" cy="2190021"/>
            <a:chOff x="2965685" y="1558651"/>
            <a:chExt cx="2190021" cy="2190021"/>
          </a:xfrm>
        </p:grpSpPr>
        <p:sp>
          <p:nvSpPr>
            <p:cNvPr id="10" name="Oval 9">
              <a:extLst>
                <a:ext uri="{FF2B5EF4-FFF2-40B4-BE49-F238E27FC236}">
                  <a16:creationId xmlns:a16="http://schemas.microsoft.com/office/drawing/2014/main" id="{C535F0F7-D66C-4B66-B4A1-0FB8176F913C}"/>
                </a:ext>
              </a:extLst>
            </p:cNvPr>
            <p:cNvSpPr/>
            <p:nvPr/>
          </p:nvSpPr>
          <p:spPr bwMode="auto">
            <a:xfrm>
              <a:off x="3160695" y="1753661"/>
              <a:ext cx="1800000" cy="18000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r>
                <a:rPr kumimoji="0" lang="en-US" sz="2300" i="0" u="none" strike="noStrike" kern="0" spc="0" normalizeH="0" noProof="0">
                  <a:ln w="3175">
                    <a:noFill/>
                  </a:ln>
                  <a:solidFill>
                    <a:srgbClr val="FFFFFF"/>
                  </a:solidFill>
                  <a:effectLst/>
                  <a:uLnTx/>
                  <a:uFillTx/>
                  <a:latin typeface="Segoe UI Semibold"/>
                  <a:ea typeface="Segoe UI Black" panose="020B0A02040204020203" pitchFamily="34" charset="0"/>
                  <a:cs typeface="Segoe UI Black" panose="020B0A02040204020203" pitchFamily="34" charset="0"/>
                </a:rPr>
                <a:t>Know </a:t>
              </a:r>
              <a:br>
                <a:rPr kumimoji="0" lang="en-US" sz="2300" i="0" u="none" strike="noStrike" kern="0" spc="0" normalizeH="0" noProof="0">
                  <a:ln w="3175">
                    <a:noFill/>
                  </a:ln>
                  <a:solidFill>
                    <a:srgbClr val="FFFFFF"/>
                  </a:solidFill>
                  <a:effectLst/>
                  <a:uLnTx/>
                  <a:uFillTx/>
                  <a:latin typeface="Segoe UI Semibold"/>
                  <a:ea typeface="Segoe UI Black" panose="020B0A02040204020203" pitchFamily="34" charset="0"/>
                  <a:cs typeface="Segoe UI Black" panose="020B0A02040204020203" pitchFamily="34" charset="0"/>
                </a:rPr>
              </a:br>
              <a:r>
                <a:rPr kumimoji="0" lang="en-US" sz="2300" i="0" u="none" strike="noStrike" kern="0" spc="0" normalizeH="0" noProof="0">
                  <a:ln w="3175">
                    <a:noFill/>
                  </a:ln>
                  <a:solidFill>
                    <a:srgbClr val="FFFFFF"/>
                  </a:solidFill>
                  <a:effectLst/>
                  <a:uLnTx/>
                  <a:uFillTx/>
                  <a:latin typeface="Segoe UI Semibold"/>
                  <a:ea typeface="Segoe UI Black" panose="020B0A02040204020203" pitchFamily="34" charset="0"/>
                  <a:cs typeface="Segoe UI Black" panose="020B0A02040204020203" pitchFamily="34" charset="0"/>
                </a:rPr>
                <a:t>your data</a:t>
              </a:r>
              <a:endParaRPr kumimoji="0" lang="en-US" sz="2300" i="0" u="none" strike="noStrike" kern="0" spc="0" normalizeH="0" noProof="0">
                <a:ln w="3175">
                  <a:noFill/>
                </a:ln>
                <a:solidFill>
                  <a:srgbClr val="FFFFFF"/>
                </a:solidFill>
                <a:effectLst/>
                <a:uLnTx/>
                <a:uFillTx/>
                <a:latin typeface="Segoe UI Semibold"/>
                <a:ea typeface="+mn-ea"/>
                <a:cs typeface="Segoe UI" panose="020B0502040204020203" pitchFamily="34" charset="0"/>
              </a:endParaRPr>
            </a:p>
          </p:txBody>
        </p:sp>
        <p:sp>
          <p:nvSpPr>
            <p:cNvPr id="11" name="Arc 10">
              <a:extLst>
                <a:ext uri="{FF2B5EF4-FFF2-40B4-BE49-F238E27FC236}">
                  <a16:creationId xmlns:a16="http://schemas.microsoft.com/office/drawing/2014/main" id="{B9212908-4639-478E-AA67-D27F66934A2A}"/>
                </a:ext>
              </a:extLst>
            </p:cNvPr>
            <p:cNvSpPr/>
            <p:nvPr/>
          </p:nvSpPr>
          <p:spPr bwMode="auto">
            <a:xfrm>
              <a:off x="2965685" y="1558651"/>
              <a:ext cx="2190021" cy="2190021"/>
            </a:xfrm>
            <a:prstGeom prst="arc">
              <a:avLst>
                <a:gd name="adj1" fmla="val 8485725"/>
                <a:gd name="adj2" fmla="val 2724445"/>
              </a:avLst>
            </a:prstGeom>
            <a:noFill/>
            <a:ln w="44450" cap="rnd" cmpd="sng" algn="ctr">
              <a:solidFill>
                <a:srgbClr val="666666"/>
              </a:solidFill>
              <a:prstDash val="sysDot"/>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endParaRPr kumimoji="0" lang="en-US" sz="4800" b="0" i="0" u="none" strike="noStrike" kern="0" cap="all" spc="0" normalizeH="0" baseline="0" noProof="0">
                <a:ln w="3175">
                  <a:noFill/>
                </a:ln>
                <a:solidFill>
                  <a:srgbClr val="FFFFFF"/>
                </a:solidFill>
                <a:effectLst/>
                <a:uLnTx/>
                <a:uFillTx/>
                <a:latin typeface="Segoe UI Semibold"/>
                <a:ea typeface="+mn-ea"/>
                <a:cs typeface="Segoe UI" panose="020B0502040204020203" pitchFamily="34" charset="0"/>
              </a:endParaRPr>
            </a:p>
          </p:txBody>
        </p:sp>
        <p:sp>
          <p:nvSpPr>
            <p:cNvPr id="24" name="Graphic 4">
              <a:extLst>
                <a:ext uri="{FF2B5EF4-FFF2-40B4-BE49-F238E27FC236}">
                  <a16:creationId xmlns:a16="http://schemas.microsoft.com/office/drawing/2014/main" id="{9E621472-B417-4C89-A340-249C550405F7}"/>
                </a:ext>
              </a:extLst>
            </p:cNvPr>
            <p:cNvSpPr/>
            <p:nvPr/>
          </p:nvSpPr>
          <p:spPr>
            <a:xfrm rot="18153418" flipH="1">
              <a:off x="4728591" y="326085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Oval 29">
              <a:extLst>
                <a:ext uri="{FF2B5EF4-FFF2-40B4-BE49-F238E27FC236}">
                  <a16:creationId xmlns:a16="http://schemas.microsoft.com/office/drawing/2014/main" id="{F4BC1F09-6195-47FD-8A2C-1EFF8BEB0F48}"/>
                </a:ext>
              </a:extLst>
            </p:cNvPr>
            <p:cNvSpPr/>
            <p:nvPr/>
          </p:nvSpPr>
          <p:spPr bwMode="auto">
            <a:xfrm>
              <a:off x="3174457" y="3332434"/>
              <a:ext cx="187083" cy="18462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 name="Straight Arrow Connector 38">
            <a:extLst>
              <a:ext uri="{FF2B5EF4-FFF2-40B4-BE49-F238E27FC236}">
                <a16:creationId xmlns:a16="http://schemas.microsoft.com/office/drawing/2014/main" id="{19DE4C3A-C2BD-4AF8-9A50-211881744430}"/>
              </a:ext>
            </a:extLst>
          </p:cNvPr>
          <p:cNvCxnSpPr/>
          <p:nvPr/>
        </p:nvCxnSpPr>
        <p:spPr>
          <a:xfrm flipV="1">
            <a:off x="3911600" y="1308100"/>
            <a:ext cx="2184400" cy="460101"/>
          </a:xfrm>
          <a:prstGeom prst="straightConnector1">
            <a:avLst/>
          </a:prstGeom>
          <a:ln w="44450" cap="rnd">
            <a:solidFill>
              <a:srgbClr val="666666"/>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41" name="Graphic 4">
            <a:extLst>
              <a:ext uri="{FF2B5EF4-FFF2-40B4-BE49-F238E27FC236}">
                <a16:creationId xmlns:a16="http://schemas.microsoft.com/office/drawing/2014/main" id="{B9C852E1-2E97-4321-9144-4EA93D0B2179}"/>
              </a:ext>
            </a:extLst>
          </p:cNvPr>
          <p:cNvSpPr/>
          <p:nvPr/>
        </p:nvSpPr>
        <p:spPr>
          <a:xfrm rot="10105055" flipH="1">
            <a:off x="6067745" y="11399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2" name="TextBox 41">
            <a:extLst>
              <a:ext uri="{FF2B5EF4-FFF2-40B4-BE49-F238E27FC236}">
                <a16:creationId xmlns:a16="http://schemas.microsoft.com/office/drawing/2014/main" id="{22D47313-5566-45DA-B917-BB2E59AF80BB}"/>
              </a:ext>
            </a:extLst>
          </p:cNvPr>
          <p:cNvSpPr txBox="1"/>
          <p:nvPr/>
        </p:nvSpPr>
        <p:spPr>
          <a:xfrm>
            <a:off x="6362824" y="1084514"/>
            <a:ext cx="2301720" cy="353943"/>
          </a:xfrm>
          <a:prstGeom prst="rect">
            <a:avLst/>
          </a:prstGeom>
          <a:noFill/>
        </p:spPr>
        <p:txBody>
          <a:bodyPr wrap="none" lIns="0" tIns="0" rIns="0" bIns="0" rtlCol="0">
            <a:spAutoFit/>
          </a:bodyPr>
          <a:lstStyle/>
          <a:p>
            <a:pPr algn="l"/>
            <a:r>
              <a:rPr lang="en-US" sz="2300">
                <a:solidFill>
                  <a:srgbClr val="0078D4"/>
                </a:solidFill>
                <a:latin typeface="+mj-lt"/>
              </a:rPr>
              <a:t>Innovate on Data</a:t>
            </a:r>
            <a:endParaRPr lang="gsw-CH" sz="2300" err="1">
              <a:solidFill>
                <a:srgbClr val="0078D4"/>
              </a:solidFill>
              <a:latin typeface="+mj-lt"/>
            </a:endParaRPr>
          </a:p>
        </p:txBody>
      </p:sp>
    </p:spTree>
    <p:extLst>
      <p:ext uri="{BB962C8B-B14F-4D97-AF65-F5344CB8AC3E}">
        <p14:creationId xmlns:p14="http://schemas.microsoft.com/office/powerpoint/2010/main" val="1995112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89CF-5469-45E8-9772-B23732EC9665}"/>
              </a:ext>
            </a:extLst>
          </p:cNvPr>
          <p:cNvSpPr>
            <a:spLocks noGrp="1"/>
          </p:cNvSpPr>
          <p:nvPr>
            <p:ph type="title"/>
          </p:nvPr>
        </p:nvSpPr>
        <p:spPr/>
        <p:txBody>
          <a:bodyPr/>
          <a:lstStyle/>
          <a:p>
            <a:r>
              <a:rPr lang="en-US" dirty="0"/>
              <a:t>Key Zero Trust Components</a:t>
            </a:r>
            <a:endParaRPr lang="gsw-CH" dirty="0"/>
          </a:p>
        </p:txBody>
      </p:sp>
      <p:cxnSp>
        <p:nvCxnSpPr>
          <p:cNvPr id="3" name="Straight Connector 2">
            <a:extLst>
              <a:ext uri="{FF2B5EF4-FFF2-40B4-BE49-F238E27FC236}">
                <a16:creationId xmlns:a16="http://schemas.microsoft.com/office/drawing/2014/main" id="{4CDAF871-F0A4-47C0-BB2B-9974733B81AD}"/>
              </a:ext>
              <a:ext uri="{C183D7F6-B498-43B3-948B-1728B52AA6E4}">
                <adec:decorative xmlns:adec="http://schemas.microsoft.com/office/drawing/2017/decorative" val="1"/>
              </a:ext>
            </a:extLst>
          </p:cNvPr>
          <p:cNvCxnSpPr/>
          <p:nvPr/>
        </p:nvCxnSpPr>
        <p:spPr>
          <a:xfrm>
            <a:off x="3328695" y="3876811"/>
            <a:ext cx="5112328" cy="0"/>
          </a:xfrm>
          <a:prstGeom prst="line">
            <a:avLst/>
          </a:prstGeom>
          <a:noFill/>
          <a:ln w="444500" cap="flat" cmpd="sng" algn="ctr">
            <a:solidFill>
              <a:schemeClr val="bg2"/>
            </a:solidFill>
            <a:prstDash val="solid"/>
            <a:headEnd type="none"/>
            <a:tailEnd type="none"/>
          </a:ln>
          <a:effectLst/>
        </p:spPr>
      </p:cxnSp>
      <p:sp>
        <p:nvSpPr>
          <p:cNvPr id="4" name="TextBox 3">
            <a:extLst>
              <a:ext uri="{FF2B5EF4-FFF2-40B4-BE49-F238E27FC236}">
                <a16:creationId xmlns:a16="http://schemas.microsoft.com/office/drawing/2014/main" id="{53185D65-1A4E-41DC-9F98-B728A7F17DE3}"/>
              </a:ext>
            </a:extLst>
          </p:cNvPr>
          <p:cNvSpPr txBox="1"/>
          <p:nvPr/>
        </p:nvSpPr>
        <p:spPr>
          <a:xfrm>
            <a:off x="593803" y="3441575"/>
            <a:ext cx="964276" cy="246221"/>
          </a:xfrm>
          <a:prstGeom prst="rect">
            <a:avLst/>
          </a:prstGeom>
          <a:noFill/>
        </p:spPr>
        <p:txBody>
          <a:bodyPr wrap="square" lIns="0" tIns="0" rIns="0" bIns="0" rtlCol="0">
            <a:spAutoFit/>
          </a:bodyPr>
          <a:lstStyle/>
          <a:p>
            <a:pPr algn="r"/>
            <a:r>
              <a:rPr lang="en-US" sz="1600" b="1">
                <a:latin typeface="Segoe UI Semibold" panose="020B0502040204020203" pitchFamily="34" charset="0"/>
                <a:cs typeface="Segoe UI Semibold" panose="020B0502040204020203" pitchFamily="34" charset="0"/>
              </a:rPr>
              <a:t>Identities</a:t>
            </a:r>
          </a:p>
        </p:txBody>
      </p:sp>
      <p:sp>
        <p:nvSpPr>
          <p:cNvPr id="5" name="TextBox 4">
            <a:extLst>
              <a:ext uri="{FF2B5EF4-FFF2-40B4-BE49-F238E27FC236}">
                <a16:creationId xmlns:a16="http://schemas.microsoft.com/office/drawing/2014/main" id="{08165D3C-F2AA-4A58-967B-ED26BBCEA696}"/>
              </a:ext>
            </a:extLst>
          </p:cNvPr>
          <p:cNvSpPr txBox="1"/>
          <p:nvPr/>
        </p:nvSpPr>
        <p:spPr>
          <a:xfrm>
            <a:off x="588261" y="4115828"/>
            <a:ext cx="964276" cy="246221"/>
          </a:xfrm>
          <a:prstGeom prst="rect">
            <a:avLst/>
          </a:prstGeom>
          <a:noFill/>
        </p:spPr>
        <p:txBody>
          <a:bodyPr wrap="square" lIns="0" tIns="0" rIns="0" bIns="0" rtlCol="0">
            <a:spAutoFit/>
          </a:bodyPr>
          <a:lstStyle/>
          <a:p>
            <a:pPr algn="r"/>
            <a:r>
              <a:rPr lang="en-US" sz="1600" b="1">
                <a:latin typeface="Segoe UI Semibold" panose="020B0502040204020203" pitchFamily="34" charset="0"/>
                <a:cs typeface="Segoe UI Semibold" panose="020B0502040204020203" pitchFamily="34" charset="0"/>
              </a:rPr>
              <a:t>Endpoints</a:t>
            </a:r>
          </a:p>
        </p:txBody>
      </p:sp>
      <p:sp>
        <p:nvSpPr>
          <p:cNvPr id="6" name="Oval 5">
            <a:extLst>
              <a:ext uri="{FF2B5EF4-FFF2-40B4-BE49-F238E27FC236}">
                <a16:creationId xmlns:a16="http://schemas.microsoft.com/office/drawing/2014/main" id="{F4FBBEBE-25F8-48B6-823C-B719466DDE62}"/>
              </a:ext>
              <a:ext uri="{C183D7F6-B498-43B3-948B-1728B52AA6E4}">
                <adec:decorative xmlns:adec="http://schemas.microsoft.com/office/drawing/2017/decorative" val="1"/>
              </a:ext>
            </a:extLst>
          </p:cNvPr>
          <p:cNvSpPr/>
          <p:nvPr/>
        </p:nvSpPr>
        <p:spPr bwMode="auto">
          <a:xfrm rot="2723764">
            <a:off x="4679310" y="2722175"/>
            <a:ext cx="2320510" cy="2320510"/>
          </a:xfrm>
          <a:prstGeom prst="ellipse">
            <a:avLst/>
          </a:prstGeom>
          <a:solidFill>
            <a:schemeClr val="accent1"/>
          </a:solidFill>
          <a:ln w="444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04R">
            <a:extLst>
              <a:ext uri="{FF2B5EF4-FFF2-40B4-BE49-F238E27FC236}">
                <a16:creationId xmlns:a16="http://schemas.microsoft.com/office/drawing/2014/main" id="{DE8E89EE-1F9E-473D-9A6D-F1EE4F7689C6}"/>
              </a:ext>
            </a:extLst>
          </p:cNvPr>
          <p:cNvSpPr/>
          <p:nvPr/>
        </p:nvSpPr>
        <p:spPr bwMode="auto">
          <a:xfrm>
            <a:off x="5464106" y="3128792"/>
            <a:ext cx="750917" cy="26803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367">
              <a:spcBef>
                <a:spcPct val="0"/>
              </a:spcBef>
              <a:spcAft>
                <a:spcPts val="1176"/>
              </a:spcAft>
            </a:pPr>
            <a:r>
              <a:rPr lang="en-US" sz="1200" b="1">
                <a:ln w="3175">
                  <a:noFill/>
                </a:ln>
                <a:latin typeface="Segoe UI Semibold" panose="020B0502040204020203" pitchFamily="34" charset="0"/>
                <a:cs typeface="Segoe UI Semibold" panose="020B0502040204020203" pitchFamily="34" charset="0"/>
              </a:rPr>
              <a:t>Context</a:t>
            </a:r>
            <a:endParaRPr lang="en-US" sz="1200" b="1">
              <a:latin typeface="Segoe UI Semibold" panose="020B0502040204020203" pitchFamily="34" charset="0"/>
              <a:cs typeface="Segoe UI Semibold" panose="020B0502040204020203" pitchFamily="34" charset="0"/>
            </a:endParaRPr>
          </a:p>
        </p:txBody>
      </p:sp>
      <p:sp>
        <p:nvSpPr>
          <p:cNvPr id="8" name="04R">
            <a:extLst>
              <a:ext uri="{FF2B5EF4-FFF2-40B4-BE49-F238E27FC236}">
                <a16:creationId xmlns:a16="http://schemas.microsoft.com/office/drawing/2014/main" id="{2DF98C7B-F758-4D7D-975F-3C6C30263AD1}"/>
              </a:ext>
            </a:extLst>
          </p:cNvPr>
          <p:cNvSpPr/>
          <p:nvPr/>
        </p:nvSpPr>
        <p:spPr bwMode="auto">
          <a:xfrm>
            <a:off x="5114546" y="3484281"/>
            <a:ext cx="1471353" cy="957619"/>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367">
              <a:lnSpc>
                <a:spcPts val="1860"/>
              </a:lnSpc>
              <a:spcBef>
                <a:spcPct val="0"/>
              </a:spcBef>
              <a:spcAft>
                <a:spcPts val="1176"/>
              </a:spcAft>
            </a:pPr>
            <a:r>
              <a:rPr lang="en-US" sz="1600" b="1">
                <a:ln w="3175">
                  <a:noFill/>
                </a:ln>
                <a:solidFill>
                  <a:schemeClr val="bg1"/>
                </a:solidFill>
                <a:latin typeface="Segoe UI Semibold" panose="020B0502040204020203" pitchFamily="34" charset="0"/>
                <a:cs typeface="Segoe UI Semibold" panose="020B0502040204020203" pitchFamily="34" charset="0"/>
              </a:rPr>
              <a:t>Security enforcement policy</a:t>
            </a:r>
            <a:endParaRPr lang="en-US" sz="1600">
              <a:solidFill>
                <a:schemeClr val="bg1"/>
              </a:solidFill>
              <a:latin typeface="Segoe UI"/>
            </a:endParaRPr>
          </a:p>
        </p:txBody>
      </p:sp>
      <p:sp>
        <p:nvSpPr>
          <p:cNvPr id="9" name="04R">
            <a:extLst>
              <a:ext uri="{FF2B5EF4-FFF2-40B4-BE49-F238E27FC236}">
                <a16:creationId xmlns:a16="http://schemas.microsoft.com/office/drawing/2014/main" id="{C5FFFE72-EA5E-4582-8FB2-52861EE5D9CC}"/>
              </a:ext>
            </a:extLst>
          </p:cNvPr>
          <p:cNvSpPr/>
          <p:nvPr/>
        </p:nvSpPr>
        <p:spPr bwMode="auto">
          <a:xfrm>
            <a:off x="5464105" y="4426285"/>
            <a:ext cx="750917" cy="26803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367">
              <a:spcBef>
                <a:spcPct val="0"/>
              </a:spcBef>
              <a:spcAft>
                <a:spcPts val="1176"/>
              </a:spcAft>
            </a:pPr>
            <a:r>
              <a:rPr lang="en-US" sz="1200" b="1">
                <a:ln w="3175">
                  <a:noFill/>
                </a:ln>
                <a:latin typeface="Segoe UI Semibold" panose="020B0502040204020203" pitchFamily="34" charset="0"/>
                <a:cs typeface="Segoe UI Semibold" panose="020B0502040204020203" pitchFamily="34" charset="0"/>
              </a:rPr>
              <a:t>Control</a:t>
            </a:r>
            <a:endParaRPr lang="en-US" sz="1200" b="1">
              <a:latin typeface="Segoe UI Semibold" panose="020B0502040204020203" pitchFamily="34" charset="0"/>
              <a:cs typeface="Segoe UI Semibold" panose="020B0502040204020203" pitchFamily="34" charset="0"/>
            </a:endParaRPr>
          </a:p>
        </p:txBody>
      </p:sp>
      <p:sp>
        <p:nvSpPr>
          <p:cNvPr id="10" name="04R">
            <a:extLst>
              <a:ext uri="{FF2B5EF4-FFF2-40B4-BE49-F238E27FC236}">
                <a16:creationId xmlns:a16="http://schemas.microsoft.com/office/drawing/2014/main" id="{8B7EDA03-5F11-483E-8671-522031627AFE}"/>
              </a:ext>
            </a:extLst>
          </p:cNvPr>
          <p:cNvSpPr/>
          <p:nvPr/>
        </p:nvSpPr>
        <p:spPr bwMode="auto">
          <a:xfrm>
            <a:off x="4044975" y="5554679"/>
            <a:ext cx="3679767" cy="44512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367">
              <a:spcBef>
                <a:spcPct val="0"/>
              </a:spcBef>
              <a:spcAft>
                <a:spcPts val="1176"/>
              </a:spcAft>
            </a:pPr>
            <a:r>
              <a:rPr lang="en-US" sz="1400" b="1">
                <a:ln w="3175">
                  <a:noFill/>
                </a:ln>
                <a:latin typeface="Segoe UI Semibold" panose="020B0502040204020203" pitchFamily="34" charset="0"/>
                <a:cs typeface="Segoe UI Semibold" panose="020B0502040204020203" pitchFamily="34" charset="0"/>
              </a:rPr>
              <a:t>Visibility  |  Analytics  |  Automation</a:t>
            </a:r>
            <a:endParaRPr lang="en-US" sz="1400">
              <a:latin typeface="Segoe UI"/>
            </a:endParaRPr>
          </a:p>
        </p:txBody>
      </p:sp>
      <p:sp>
        <p:nvSpPr>
          <p:cNvPr id="11" name="Graphic 4">
            <a:extLst>
              <a:ext uri="{FF2B5EF4-FFF2-40B4-BE49-F238E27FC236}">
                <a16:creationId xmlns:a16="http://schemas.microsoft.com/office/drawing/2014/main" id="{845EF688-5A0A-4BDD-B193-029B5C45214B}"/>
              </a:ext>
              <a:ext uri="{C183D7F6-B498-43B3-948B-1728B52AA6E4}">
                <adec:decorative xmlns:adec="http://schemas.microsoft.com/office/drawing/2017/decorative" val="1"/>
              </a:ext>
            </a:extLst>
          </p:cNvPr>
          <p:cNvSpPr/>
          <p:nvPr/>
        </p:nvSpPr>
        <p:spPr>
          <a:xfrm flipH="1">
            <a:off x="7980895" y="2733757"/>
            <a:ext cx="1427680" cy="232697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endParaRPr lang="en-US"/>
          </a:p>
        </p:txBody>
      </p:sp>
      <p:sp>
        <p:nvSpPr>
          <p:cNvPr id="12" name="Oval 11">
            <a:extLst>
              <a:ext uri="{FF2B5EF4-FFF2-40B4-BE49-F238E27FC236}">
                <a16:creationId xmlns:a16="http://schemas.microsoft.com/office/drawing/2014/main" id="{5B56FCD9-22ED-4C3C-A928-0FE8042A938C}"/>
              </a:ext>
              <a:ext uri="{C183D7F6-B498-43B3-948B-1728B52AA6E4}">
                <adec:decorative xmlns:adec="http://schemas.microsoft.com/office/drawing/2017/decorative" val="1"/>
              </a:ext>
            </a:extLst>
          </p:cNvPr>
          <p:cNvSpPr/>
          <p:nvPr/>
        </p:nvSpPr>
        <p:spPr bwMode="auto">
          <a:xfrm>
            <a:off x="1741948" y="3362138"/>
            <a:ext cx="405095" cy="405095"/>
          </a:xfrm>
          <a:prstGeom prst="ellipse">
            <a:avLst/>
          </a:prstGeom>
          <a:solidFill>
            <a:schemeClr val="accent2"/>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BECF450-3E71-4CC6-ACEB-DB63018BC0A2}"/>
              </a:ext>
              <a:ext uri="{C183D7F6-B498-43B3-948B-1728B52AA6E4}">
                <adec:decorative xmlns:adec="http://schemas.microsoft.com/office/drawing/2017/decorative" val="1"/>
              </a:ext>
            </a:extLst>
          </p:cNvPr>
          <p:cNvSpPr/>
          <p:nvPr/>
        </p:nvSpPr>
        <p:spPr bwMode="auto">
          <a:xfrm>
            <a:off x="1741948" y="4036391"/>
            <a:ext cx="405095" cy="405095"/>
          </a:xfrm>
          <a:prstGeom prst="ellipse">
            <a:avLst/>
          </a:prstGeom>
          <a:solidFill>
            <a:schemeClr val="accent2"/>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Graphic 4">
            <a:extLst>
              <a:ext uri="{FF2B5EF4-FFF2-40B4-BE49-F238E27FC236}">
                <a16:creationId xmlns:a16="http://schemas.microsoft.com/office/drawing/2014/main" id="{56C5A232-49AC-45B4-ADAC-82BC7275C52A}"/>
              </a:ext>
              <a:ext uri="{C183D7F6-B498-43B3-948B-1728B52AA6E4}">
                <adec:decorative xmlns:adec="http://schemas.microsoft.com/office/drawing/2017/decorative" val="1"/>
              </a:ext>
            </a:extLst>
          </p:cNvPr>
          <p:cNvSpPr/>
          <p:nvPr/>
        </p:nvSpPr>
        <p:spPr>
          <a:xfrm>
            <a:off x="2206319" y="2744841"/>
            <a:ext cx="1427680" cy="232697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endParaRPr lang="en-US"/>
          </a:p>
        </p:txBody>
      </p:sp>
      <p:sp>
        <p:nvSpPr>
          <p:cNvPr id="15" name="Graphic 6">
            <a:extLst>
              <a:ext uri="{FF2B5EF4-FFF2-40B4-BE49-F238E27FC236}">
                <a16:creationId xmlns:a16="http://schemas.microsoft.com/office/drawing/2014/main" id="{C69937E2-0187-491E-ADDF-5BE48EE697EF}"/>
              </a:ext>
              <a:ext uri="{C183D7F6-B498-43B3-948B-1728B52AA6E4}">
                <adec:decorative xmlns:adec="http://schemas.microsoft.com/office/drawing/2017/decorative" val="1"/>
              </a:ext>
            </a:extLst>
          </p:cNvPr>
          <p:cNvSpPr/>
          <p:nvPr/>
        </p:nvSpPr>
        <p:spPr>
          <a:xfrm>
            <a:off x="1836863" y="4157205"/>
            <a:ext cx="213824" cy="157056"/>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952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people_12">
            <a:extLst>
              <a:ext uri="{FF2B5EF4-FFF2-40B4-BE49-F238E27FC236}">
                <a16:creationId xmlns:a16="http://schemas.microsoft.com/office/drawing/2014/main" id="{16C4EA10-070B-4759-92B3-D87EFEE29E9B}"/>
              </a:ext>
              <a:ext uri="{C183D7F6-B498-43B3-948B-1728B52AA6E4}">
                <adec:decorative xmlns:adec="http://schemas.microsoft.com/office/drawing/2017/decorative" val="1"/>
              </a:ext>
            </a:extLst>
          </p:cNvPr>
          <p:cNvSpPr>
            <a:spLocks noChangeAspect="1" noEditPoints="1"/>
          </p:cNvSpPr>
          <p:nvPr/>
        </p:nvSpPr>
        <p:spPr bwMode="auto">
          <a:xfrm>
            <a:off x="1819453" y="3458075"/>
            <a:ext cx="248642" cy="21213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6D693076-5887-4925-B9E3-EECA027AAC09}"/>
              </a:ext>
            </a:extLst>
          </p:cNvPr>
          <p:cNvSpPr txBox="1"/>
          <p:nvPr/>
        </p:nvSpPr>
        <p:spPr>
          <a:xfrm>
            <a:off x="10211636" y="2782560"/>
            <a:ext cx="964276" cy="246221"/>
          </a:xfrm>
          <a:prstGeom prst="rect">
            <a:avLst/>
          </a:prstGeom>
          <a:noFill/>
        </p:spPr>
        <p:txBody>
          <a:bodyPr wrap="square" lIns="0" tIns="0" rIns="0" bIns="0" rtlCol="0">
            <a:spAutoFit/>
          </a:bodyPr>
          <a:lstStyle/>
          <a:p>
            <a:pPr algn="l"/>
            <a:r>
              <a:rPr lang="en-US" sz="1600" b="1">
                <a:latin typeface="Segoe UI Semibold" panose="020B0502040204020203" pitchFamily="34" charset="0"/>
                <a:cs typeface="Segoe UI Semibold" panose="020B0502040204020203" pitchFamily="34" charset="0"/>
              </a:rPr>
              <a:t>Data</a:t>
            </a:r>
          </a:p>
        </p:txBody>
      </p:sp>
      <p:sp>
        <p:nvSpPr>
          <p:cNvPr id="18" name="TextBox 17">
            <a:extLst>
              <a:ext uri="{FF2B5EF4-FFF2-40B4-BE49-F238E27FC236}">
                <a16:creationId xmlns:a16="http://schemas.microsoft.com/office/drawing/2014/main" id="{2849B257-AA0D-46B5-BCBA-F59D1F04F036}"/>
              </a:ext>
            </a:extLst>
          </p:cNvPr>
          <p:cNvSpPr txBox="1"/>
          <p:nvPr/>
        </p:nvSpPr>
        <p:spPr>
          <a:xfrm>
            <a:off x="10211636" y="3441575"/>
            <a:ext cx="964276" cy="246221"/>
          </a:xfrm>
          <a:prstGeom prst="rect">
            <a:avLst/>
          </a:prstGeom>
          <a:noFill/>
        </p:spPr>
        <p:txBody>
          <a:bodyPr wrap="square" lIns="0" tIns="0" rIns="0" bIns="0" rtlCol="0">
            <a:spAutoFit/>
          </a:bodyPr>
          <a:lstStyle/>
          <a:p>
            <a:pPr algn="l"/>
            <a:r>
              <a:rPr lang="en-US" sz="1600" b="1">
                <a:latin typeface="Segoe UI Semibold" panose="020B0502040204020203" pitchFamily="34" charset="0"/>
                <a:cs typeface="Segoe UI Semibold" panose="020B0502040204020203" pitchFamily="34" charset="0"/>
              </a:rPr>
              <a:t>Apps</a:t>
            </a:r>
          </a:p>
        </p:txBody>
      </p:sp>
      <p:sp>
        <p:nvSpPr>
          <p:cNvPr id="19" name="TextBox 18">
            <a:extLst>
              <a:ext uri="{FF2B5EF4-FFF2-40B4-BE49-F238E27FC236}">
                <a16:creationId xmlns:a16="http://schemas.microsoft.com/office/drawing/2014/main" id="{F73C7364-CB2F-40F1-AE25-4B300E17976C}"/>
              </a:ext>
            </a:extLst>
          </p:cNvPr>
          <p:cNvSpPr txBox="1"/>
          <p:nvPr/>
        </p:nvSpPr>
        <p:spPr>
          <a:xfrm>
            <a:off x="10211636" y="4115828"/>
            <a:ext cx="1282931" cy="246221"/>
          </a:xfrm>
          <a:prstGeom prst="rect">
            <a:avLst/>
          </a:prstGeom>
          <a:noFill/>
        </p:spPr>
        <p:txBody>
          <a:bodyPr wrap="square" lIns="0" tIns="0" rIns="0" bIns="0" rtlCol="0">
            <a:spAutoFit/>
          </a:bodyPr>
          <a:lstStyle/>
          <a:p>
            <a:pPr algn="l"/>
            <a:r>
              <a:rPr lang="en-US" sz="1600" b="1">
                <a:latin typeface="Segoe UI Semibold" panose="020B0502040204020203" pitchFamily="34" charset="0"/>
                <a:cs typeface="Segoe UI Semibold" panose="020B0502040204020203" pitchFamily="34" charset="0"/>
              </a:rPr>
              <a:t>Infrastructure</a:t>
            </a:r>
          </a:p>
        </p:txBody>
      </p:sp>
      <p:sp>
        <p:nvSpPr>
          <p:cNvPr id="20" name="TextBox 19">
            <a:extLst>
              <a:ext uri="{FF2B5EF4-FFF2-40B4-BE49-F238E27FC236}">
                <a16:creationId xmlns:a16="http://schemas.microsoft.com/office/drawing/2014/main" id="{09334C75-B6B0-4E50-964B-DD87DDB3295D}"/>
              </a:ext>
            </a:extLst>
          </p:cNvPr>
          <p:cNvSpPr txBox="1"/>
          <p:nvPr/>
        </p:nvSpPr>
        <p:spPr>
          <a:xfrm>
            <a:off x="10211636" y="4774843"/>
            <a:ext cx="964276" cy="246221"/>
          </a:xfrm>
          <a:prstGeom prst="rect">
            <a:avLst/>
          </a:prstGeom>
          <a:noFill/>
        </p:spPr>
        <p:txBody>
          <a:bodyPr wrap="square" lIns="0" tIns="0" rIns="0" bIns="0" rtlCol="0">
            <a:spAutoFit/>
          </a:bodyPr>
          <a:lstStyle/>
          <a:p>
            <a:pPr algn="l"/>
            <a:r>
              <a:rPr lang="en-US" sz="1600" b="1">
                <a:latin typeface="Segoe UI Semibold" panose="020B0502040204020203" pitchFamily="34" charset="0"/>
                <a:cs typeface="Segoe UI Semibold" panose="020B0502040204020203" pitchFamily="34" charset="0"/>
              </a:rPr>
              <a:t>Network</a:t>
            </a:r>
          </a:p>
        </p:txBody>
      </p:sp>
      <p:sp>
        <p:nvSpPr>
          <p:cNvPr id="21" name="Oval 20">
            <a:extLst>
              <a:ext uri="{FF2B5EF4-FFF2-40B4-BE49-F238E27FC236}">
                <a16:creationId xmlns:a16="http://schemas.microsoft.com/office/drawing/2014/main" id="{F5800350-02D5-450A-96A1-354D08C791E5}"/>
              </a:ext>
              <a:ext uri="{C183D7F6-B498-43B3-948B-1728B52AA6E4}">
                <adec:decorative xmlns:adec="http://schemas.microsoft.com/office/drawing/2017/decorative" val="1"/>
              </a:ext>
            </a:extLst>
          </p:cNvPr>
          <p:cNvSpPr/>
          <p:nvPr/>
        </p:nvSpPr>
        <p:spPr bwMode="auto">
          <a:xfrm>
            <a:off x="9626575" y="4036391"/>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C00B85CC-7643-45B9-8A44-793576938436}"/>
              </a:ext>
              <a:ext uri="{C183D7F6-B498-43B3-948B-1728B52AA6E4}">
                <adec:decorative xmlns:adec="http://schemas.microsoft.com/office/drawing/2017/decorative" val="1"/>
              </a:ext>
            </a:extLst>
          </p:cNvPr>
          <p:cNvGrpSpPr/>
          <p:nvPr/>
        </p:nvGrpSpPr>
        <p:grpSpPr>
          <a:xfrm>
            <a:off x="9690774" y="4173048"/>
            <a:ext cx="286883" cy="125370"/>
            <a:chOff x="8612908" y="4468298"/>
            <a:chExt cx="710536" cy="310508"/>
          </a:xfrm>
        </p:grpSpPr>
        <p:sp>
          <p:nvSpPr>
            <p:cNvPr id="23" name="Database_EFC7">
              <a:extLst>
                <a:ext uri="{FF2B5EF4-FFF2-40B4-BE49-F238E27FC236}">
                  <a16:creationId xmlns:a16="http://schemas.microsoft.com/office/drawing/2014/main" id="{CEC3E2B1-EE59-4329-9B88-64882660F1D5}"/>
                </a:ext>
              </a:extLst>
            </p:cNvPr>
            <p:cNvSpPr>
              <a:spLocks noChangeAspect="1" noEditPoints="1"/>
            </p:cNvSpPr>
            <p:nvPr/>
          </p:nvSpPr>
          <p:spPr bwMode="auto">
            <a:xfrm>
              <a:off x="8612908" y="4468298"/>
              <a:ext cx="238882" cy="31050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4" name="cloud">
              <a:extLst>
                <a:ext uri="{FF2B5EF4-FFF2-40B4-BE49-F238E27FC236}">
                  <a16:creationId xmlns:a16="http://schemas.microsoft.com/office/drawing/2014/main" id="{9800447E-A81D-4351-B55E-0B2BECB0B11B}"/>
                </a:ext>
              </a:extLst>
            </p:cNvPr>
            <p:cNvSpPr>
              <a:spLocks noChangeAspect="1"/>
            </p:cNvSpPr>
            <p:nvPr/>
          </p:nvSpPr>
          <p:spPr bwMode="auto">
            <a:xfrm>
              <a:off x="8926005" y="4497806"/>
              <a:ext cx="397439" cy="2514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85283D6F-BA13-47B2-99BD-4198583B0D21}"/>
              </a:ext>
              <a:ext uri="{C183D7F6-B498-43B3-948B-1728B52AA6E4}">
                <adec:decorative xmlns:adec="http://schemas.microsoft.com/office/drawing/2017/decorative" val="1"/>
              </a:ext>
            </a:extLst>
          </p:cNvPr>
          <p:cNvSpPr/>
          <p:nvPr/>
        </p:nvSpPr>
        <p:spPr bwMode="auto">
          <a:xfrm>
            <a:off x="9626575" y="2719751"/>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binary">
            <a:extLst>
              <a:ext uri="{FF2B5EF4-FFF2-40B4-BE49-F238E27FC236}">
                <a16:creationId xmlns:a16="http://schemas.microsoft.com/office/drawing/2014/main" id="{A771AE7E-4166-44F1-A058-5F1ABB35617D}"/>
              </a:ext>
              <a:ext uri="{C183D7F6-B498-43B3-948B-1728B52AA6E4}">
                <adec:decorative xmlns:adec="http://schemas.microsoft.com/office/drawing/2017/decorative" val="1"/>
              </a:ext>
            </a:extLst>
          </p:cNvPr>
          <p:cNvSpPr>
            <a:spLocks noChangeAspect="1" noEditPoints="1"/>
          </p:cNvSpPr>
          <p:nvPr/>
        </p:nvSpPr>
        <p:spPr bwMode="auto">
          <a:xfrm>
            <a:off x="9752374" y="2854370"/>
            <a:ext cx="158972" cy="1372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7" name="Oval 26">
            <a:extLst>
              <a:ext uri="{FF2B5EF4-FFF2-40B4-BE49-F238E27FC236}">
                <a16:creationId xmlns:a16="http://schemas.microsoft.com/office/drawing/2014/main" id="{FE64227F-9FD6-4ACA-AA0A-0827F43E08E7}"/>
              </a:ext>
              <a:ext uri="{C183D7F6-B498-43B3-948B-1728B52AA6E4}">
                <adec:decorative xmlns:adec="http://schemas.microsoft.com/office/drawing/2017/decorative" val="1"/>
              </a:ext>
            </a:extLst>
          </p:cNvPr>
          <p:cNvSpPr/>
          <p:nvPr/>
        </p:nvSpPr>
        <p:spPr bwMode="auto">
          <a:xfrm>
            <a:off x="9626575" y="4687095"/>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rg_ECA6">
            <a:extLst>
              <a:ext uri="{FF2B5EF4-FFF2-40B4-BE49-F238E27FC236}">
                <a16:creationId xmlns:a16="http://schemas.microsoft.com/office/drawing/2014/main" id="{5FAC5878-CB4A-4D04-88B9-BE372D49AAC5}"/>
              </a:ext>
              <a:ext uri="{C183D7F6-B498-43B3-948B-1728B52AA6E4}">
                <adec:decorative xmlns:adec="http://schemas.microsoft.com/office/drawing/2017/decorative" val="1"/>
              </a:ext>
            </a:extLst>
          </p:cNvPr>
          <p:cNvSpPr>
            <a:spLocks noChangeAspect="1" noEditPoints="1"/>
          </p:cNvSpPr>
          <p:nvPr/>
        </p:nvSpPr>
        <p:spPr bwMode="auto">
          <a:xfrm>
            <a:off x="9739011" y="4774843"/>
            <a:ext cx="198332" cy="19843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Oval 28">
            <a:extLst>
              <a:ext uri="{FF2B5EF4-FFF2-40B4-BE49-F238E27FC236}">
                <a16:creationId xmlns:a16="http://schemas.microsoft.com/office/drawing/2014/main" id="{D3AF4A62-78F7-4A68-84BD-6AB4144F8EF2}"/>
              </a:ext>
              <a:ext uri="{C183D7F6-B498-43B3-948B-1728B52AA6E4}">
                <adec:decorative xmlns:adec="http://schemas.microsoft.com/office/drawing/2017/decorative" val="1"/>
              </a:ext>
            </a:extLst>
          </p:cNvPr>
          <p:cNvSpPr/>
          <p:nvPr/>
        </p:nvSpPr>
        <p:spPr bwMode="auto">
          <a:xfrm>
            <a:off x="9626575" y="3362138"/>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2E18370-3268-472C-B7A9-8DDBA5379AB2}"/>
              </a:ext>
              <a:ext uri="{C183D7F6-B498-43B3-948B-1728B52AA6E4}">
                <adec:decorative xmlns:adec="http://schemas.microsoft.com/office/drawing/2017/decorative" val="1"/>
              </a:ext>
            </a:extLst>
          </p:cNvPr>
          <p:cNvGrpSpPr/>
          <p:nvPr/>
        </p:nvGrpSpPr>
        <p:grpSpPr>
          <a:xfrm>
            <a:off x="9721596" y="3466283"/>
            <a:ext cx="216206" cy="202231"/>
            <a:chOff x="9729502" y="3945509"/>
            <a:chExt cx="216206" cy="202231"/>
          </a:xfrm>
        </p:grpSpPr>
        <p:sp>
          <p:nvSpPr>
            <p:cNvPr id="31" name="Graphic 25">
              <a:extLst>
                <a:ext uri="{FF2B5EF4-FFF2-40B4-BE49-F238E27FC236}">
                  <a16:creationId xmlns:a16="http://schemas.microsoft.com/office/drawing/2014/main" id="{815E2AD0-DD90-4AFB-AD90-819554B47AC3}"/>
                </a:ext>
              </a:extLst>
            </p:cNvPr>
            <p:cNvSpPr/>
            <p:nvPr/>
          </p:nvSpPr>
          <p:spPr>
            <a:xfrm flipH="1">
              <a:off x="9729502" y="3945509"/>
              <a:ext cx="181563" cy="145261"/>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0A392D77-BF42-4E15-8625-3E98995A562D}"/>
                </a:ext>
              </a:extLst>
            </p:cNvPr>
            <p:cNvSpPr/>
            <p:nvPr/>
          </p:nvSpPr>
          <p:spPr bwMode="auto">
            <a:xfrm>
              <a:off x="9764169" y="4002488"/>
              <a:ext cx="156465" cy="10355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831353B0-B29D-45D4-A7F1-475280AD9BB6}"/>
                </a:ext>
              </a:extLst>
            </p:cNvPr>
            <p:cNvGrpSpPr/>
            <p:nvPr/>
          </p:nvGrpSpPr>
          <p:grpSpPr>
            <a:xfrm>
              <a:off x="9764146" y="4002480"/>
              <a:ext cx="181562" cy="145260"/>
              <a:chOff x="9971998" y="2762984"/>
              <a:chExt cx="437439" cy="349979"/>
            </a:xfrm>
          </p:grpSpPr>
          <p:sp>
            <p:nvSpPr>
              <p:cNvPr id="34" name="Freeform: Shape 300">
                <a:extLst>
                  <a:ext uri="{FF2B5EF4-FFF2-40B4-BE49-F238E27FC236}">
                    <a16:creationId xmlns:a16="http://schemas.microsoft.com/office/drawing/2014/main" id="{E3A71262-EACC-44DD-920B-48702CF06C5D}"/>
                  </a:ext>
                </a:extLst>
              </p:cNvPr>
              <p:cNvSpPr/>
              <p:nvPr/>
            </p:nvSpPr>
            <p:spPr>
              <a:xfrm>
                <a:off x="10136513" y="2916542"/>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noFill/>
              <a:ln w="9525"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 name="Graphic 25">
                <a:extLst>
                  <a:ext uri="{FF2B5EF4-FFF2-40B4-BE49-F238E27FC236}">
                    <a16:creationId xmlns:a16="http://schemas.microsoft.com/office/drawing/2014/main" id="{4CCD3823-4353-4CEA-BB3A-C6B40ACB257A}"/>
                  </a:ext>
                </a:extLst>
              </p:cNvPr>
              <p:cNvSpPr/>
              <p:nvPr/>
            </p:nvSpPr>
            <p:spPr>
              <a:xfrm flipH="1">
                <a:off x="9971998" y="276298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36" name="Arc 35">
            <a:extLst>
              <a:ext uri="{FF2B5EF4-FFF2-40B4-BE49-F238E27FC236}">
                <a16:creationId xmlns:a16="http://schemas.microsoft.com/office/drawing/2014/main" id="{422C9A5F-2F61-42F7-B2A1-2DE1A423B482}"/>
              </a:ext>
              <a:ext uri="{C183D7F6-B498-43B3-948B-1728B52AA6E4}">
                <adec:decorative xmlns:adec="http://schemas.microsoft.com/office/drawing/2017/decorative" val="1"/>
              </a:ext>
            </a:extLst>
          </p:cNvPr>
          <p:cNvSpPr/>
          <p:nvPr/>
        </p:nvSpPr>
        <p:spPr>
          <a:xfrm rot="2707555">
            <a:off x="5157932" y="3165102"/>
            <a:ext cx="1423418" cy="1423418"/>
          </a:xfrm>
          <a:prstGeom prst="arc">
            <a:avLst>
              <a:gd name="adj1" fmla="val 15595671"/>
              <a:gd name="adj2" fmla="val 881904"/>
            </a:avLst>
          </a:prstGeom>
          <a:noFill/>
          <a:ln w="31750" cap="rnd" cmpd="sng" algn="ctr">
            <a:solidFill>
              <a:schemeClr val="tx1"/>
            </a:solidFill>
            <a:prstDash val="sysDot"/>
            <a:headEnd type="none"/>
            <a:tailEnd type="none"/>
          </a:ln>
          <a:effectLst/>
        </p:spPr>
        <p:txBody>
          <a:bodyPr rtlCol="0" anchor="ctr"/>
          <a:lstStyle/>
          <a:p>
            <a:pPr algn="ctr"/>
            <a:endParaRPr lang="en-US"/>
          </a:p>
        </p:txBody>
      </p:sp>
      <p:sp>
        <p:nvSpPr>
          <p:cNvPr id="37" name="Arc 36">
            <a:extLst>
              <a:ext uri="{FF2B5EF4-FFF2-40B4-BE49-F238E27FC236}">
                <a16:creationId xmlns:a16="http://schemas.microsoft.com/office/drawing/2014/main" id="{04B9799E-AA86-4D07-9A3A-3D6334E510BF}"/>
              </a:ext>
              <a:ext uri="{C183D7F6-B498-43B3-948B-1728B52AA6E4}">
                <adec:decorative xmlns:adec="http://schemas.microsoft.com/office/drawing/2017/decorative" val="1"/>
              </a:ext>
            </a:extLst>
          </p:cNvPr>
          <p:cNvSpPr/>
          <p:nvPr/>
        </p:nvSpPr>
        <p:spPr>
          <a:xfrm rot="18892445" flipH="1">
            <a:off x="5101050" y="3165102"/>
            <a:ext cx="1423418" cy="1423418"/>
          </a:xfrm>
          <a:prstGeom prst="arc">
            <a:avLst>
              <a:gd name="adj1" fmla="val 15595671"/>
              <a:gd name="adj2" fmla="val 881904"/>
            </a:avLst>
          </a:prstGeom>
          <a:noFill/>
          <a:ln w="31750" cap="rnd" cmpd="sng" algn="ctr">
            <a:solidFill>
              <a:schemeClr val="tx1"/>
            </a:solidFill>
            <a:prstDash val="sysDot"/>
            <a:headEnd type="none"/>
            <a:tailEnd type="none"/>
          </a:ln>
          <a:effectLst/>
        </p:spPr>
        <p:txBody>
          <a:bodyPr rtlCol="0" anchor="ctr"/>
          <a:lstStyle/>
          <a:p>
            <a:pPr algn="ctr"/>
            <a:endParaRPr lang="en-US"/>
          </a:p>
        </p:txBody>
      </p:sp>
      <p:sp>
        <p:nvSpPr>
          <p:cNvPr id="38" name="Text Placeholder 1">
            <a:extLst>
              <a:ext uri="{FF2B5EF4-FFF2-40B4-BE49-F238E27FC236}">
                <a16:creationId xmlns:a16="http://schemas.microsoft.com/office/drawing/2014/main" id="{CB08E93B-B7CF-40AB-8B05-F74C2AAE78F6}"/>
              </a:ext>
            </a:extLst>
          </p:cNvPr>
          <p:cNvSpPr txBox="1">
            <a:spLocks/>
          </p:cNvSpPr>
          <p:nvPr/>
        </p:nvSpPr>
        <p:spPr>
          <a:xfrm>
            <a:off x="627490" y="1019508"/>
            <a:ext cx="10837679" cy="51789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Increase security assurances for your critical business assets</a:t>
            </a:r>
          </a:p>
        </p:txBody>
      </p:sp>
    </p:spTree>
    <p:extLst>
      <p:ext uri="{BB962C8B-B14F-4D97-AF65-F5344CB8AC3E}">
        <p14:creationId xmlns:p14="http://schemas.microsoft.com/office/powerpoint/2010/main" val="37095795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1762-1DC4-4B32-A58F-435ADA2E9DA1}"/>
              </a:ext>
            </a:extLst>
          </p:cNvPr>
          <p:cNvSpPr>
            <a:spLocks noGrp="1"/>
          </p:cNvSpPr>
          <p:nvPr>
            <p:ph type="title"/>
          </p:nvPr>
        </p:nvSpPr>
        <p:spPr/>
        <p:txBody>
          <a:bodyPr/>
          <a:lstStyle/>
          <a:p>
            <a:r>
              <a:rPr lang="en-US" dirty="0"/>
              <a:t>Key Zero Trust Components</a:t>
            </a:r>
            <a:endParaRPr lang="gsw-CH" dirty="0"/>
          </a:p>
        </p:txBody>
      </p:sp>
      <p:grpSp>
        <p:nvGrpSpPr>
          <p:cNvPr id="374" name="Group 373">
            <a:extLst>
              <a:ext uri="{FF2B5EF4-FFF2-40B4-BE49-F238E27FC236}">
                <a16:creationId xmlns:a16="http://schemas.microsoft.com/office/drawing/2014/main" id="{6C1E8EC3-1232-4C70-B72E-AE7278F878E8}"/>
              </a:ext>
            </a:extLst>
          </p:cNvPr>
          <p:cNvGrpSpPr/>
          <p:nvPr/>
        </p:nvGrpSpPr>
        <p:grpSpPr>
          <a:xfrm>
            <a:off x="7328481" y="1979732"/>
            <a:ext cx="4651083" cy="3897202"/>
            <a:chOff x="7328481" y="1979732"/>
            <a:chExt cx="4651083" cy="3897202"/>
          </a:xfrm>
        </p:grpSpPr>
        <p:sp>
          <p:nvSpPr>
            <p:cNvPr id="375" name="Rectangle 374">
              <a:extLst>
                <a:ext uri="{FF2B5EF4-FFF2-40B4-BE49-F238E27FC236}">
                  <a16:creationId xmlns:a16="http://schemas.microsoft.com/office/drawing/2014/main" id="{5BCB906B-328A-4A2D-A81A-F2E2A6DAA67D}"/>
                </a:ext>
              </a:extLst>
            </p:cNvPr>
            <p:cNvSpPr/>
            <p:nvPr/>
          </p:nvSpPr>
          <p:spPr>
            <a:xfrm>
              <a:off x="7328481" y="1979732"/>
              <a:ext cx="4651083" cy="3897202"/>
            </a:xfrm>
            <a:prstGeom prst="rect">
              <a:avLst/>
            </a:prstGeom>
            <a:solidFill>
              <a:srgbClr val="0078D4">
                <a:lumMod val="20000"/>
                <a:lumOff val="80000"/>
              </a:srgbClr>
            </a:solidFill>
            <a:ln w="10795" cap="flat" cmpd="sng" algn="ctr">
              <a:solidFill>
                <a:srgbClr val="0078D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376" name="Rectangle 375">
              <a:extLst>
                <a:ext uri="{FF2B5EF4-FFF2-40B4-BE49-F238E27FC236}">
                  <a16:creationId xmlns:a16="http://schemas.microsoft.com/office/drawing/2014/main" id="{3DE2D41A-D4F7-43F9-82AA-2D278833BA05}"/>
                </a:ext>
              </a:extLst>
            </p:cNvPr>
            <p:cNvSpPr/>
            <p:nvPr/>
          </p:nvSpPr>
          <p:spPr>
            <a:xfrm>
              <a:off x="8466781" y="1979732"/>
              <a:ext cx="2800190" cy="553998"/>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Asset Protection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Classification, Protection, Tokenization</a:t>
              </a:r>
            </a:p>
          </p:txBody>
        </p:sp>
      </p:grpSp>
      <p:grpSp>
        <p:nvGrpSpPr>
          <p:cNvPr id="377" name="Group 376">
            <a:extLst>
              <a:ext uri="{FF2B5EF4-FFF2-40B4-BE49-F238E27FC236}">
                <a16:creationId xmlns:a16="http://schemas.microsoft.com/office/drawing/2014/main" id="{56A7096E-41C6-4D08-B04D-DE883817385B}"/>
              </a:ext>
            </a:extLst>
          </p:cNvPr>
          <p:cNvGrpSpPr/>
          <p:nvPr/>
        </p:nvGrpSpPr>
        <p:grpSpPr>
          <a:xfrm>
            <a:off x="8095762" y="2584530"/>
            <a:ext cx="3459891" cy="3252384"/>
            <a:chOff x="8095762" y="2584530"/>
            <a:chExt cx="3459891" cy="3252384"/>
          </a:xfrm>
        </p:grpSpPr>
        <p:sp>
          <p:nvSpPr>
            <p:cNvPr id="378" name="Rectangle 377">
              <a:extLst>
                <a:ext uri="{FF2B5EF4-FFF2-40B4-BE49-F238E27FC236}">
                  <a16:creationId xmlns:a16="http://schemas.microsoft.com/office/drawing/2014/main" id="{E27E898E-0762-4173-891D-2F617DD8242A}"/>
                </a:ext>
              </a:extLst>
            </p:cNvPr>
            <p:cNvSpPr/>
            <p:nvPr/>
          </p:nvSpPr>
          <p:spPr>
            <a:xfrm>
              <a:off x="8095762" y="2584530"/>
              <a:ext cx="3459891" cy="3252384"/>
            </a:xfrm>
            <a:prstGeom prst="rect">
              <a:avLst/>
            </a:prstGeom>
            <a:solidFill>
              <a:srgbClr val="FFFFFF"/>
            </a:solidFill>
            <a:ln w="10795" cap="flat" cmpd="sng" algn="ctr">
              <a:solidFill>
                <a:srgbClr val="0078D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379" name="TextBox 378">
              <a:extLst>
                <a:ext uri="{FF2B5EF4-FFF2-40B4-BE49-F238E27FC236}">
                  <a16:creationId xmlns:a16="http://schemas.microsoft.com/office/drawing/2014/main" id="{D27E2CF8-2263-4356-B58F-612AD98D7536}"/>
                </a:ext>
              </a:extLst>
            </p:cNvPr>
            <p:cNvSpPr txBox="1"/>
            <p:nvPr/>
          </p:nvSpPr>
          <p:spPr>
            <a:xfrm>
              <a:off x="8102509" y="2628084"/>
              <a:ext cx="169950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pitchFamily="34" charset="0"/>
                  <a:cs typeface="Arial" pitchFamily="34" charset="0"/>
                </a:rPr>
                <a:t>Digital Ecosystems</a:t>
              </a:r>
            </a:p>
          </p:txBody>
        </p:sp>
        <p:pic>
          <p:nvPicPr>
            <p:cNvPr id="380" name="Graphic 123" descr="Connections">
              <a:extLst>
                <a:ext uri="{FF2B5EF4-FFF2-40B4-BE49-F238E27FC236}">
                  <a16:creationId xmlns:a16="http://schemas.microsoft.com/office/drawing/2014/main" id="{9CCEAF45-3C5A-4BB0-B939-F65C520DC3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2092" y="2646916"/>
              <a:ext cx="728861" cy="728861"/>
            </a:xfrm>
            <a:prstGeom prst="rect">
              <a:avLst/>
            </a:prstGeom>
          </p:spPr>
        </p:pic>
      </p:grpSp>
      <p:cxnSp>
        <p:nvCxnSpPr>
          <p:cNvPr id="381" name="Connector: Elbow 253">
            <a:extLst>
              <a:ext uri="{FF2B5EF4-FFF2-40B4-BE49-F238E27FC236}">
                <a16:creationId xmlns:a16="http://schemas.microsoft.com/office/drawing/2014/main" id="{FDA6DA78-7D3C-4897-AED1-7A2FDE7284AC}"/>
              </a:ext>
            </a:extLst>
          </p:cNvPr>
          <p:cNvCxnSpPr>
            <a:cxnSpLocks/>
            <a:stCxn id="486" idx="4"/>
            <a:endCxn id="388" idx="1"/>
          </p:cNvCxnSpPr>
          <p:nvPr/>
        </p:nvCxnSpPr>
        <p:spPr>
          <a:xfrm rot="16200000" flipH="1">
            <a:off x="4298770" y="4589431"/>
            <a:ext cx="309280" cy="1521410"/>
          </a:xfrm>
          <a:prstGeom prst="bentConnector2">
            <a:avLst/>
          </a:prstGeom>
          <a:noFill/>
          <a:ln w="19050" cap="flat" cmpd="sng" algn="ctr">
            <a:solidFill>
              <a:srgbClr val="243A5E"/>
            </a:solidFill>
            <a:prstDash val="sysDot"/>
            <a:headEnd type="arrow" w="med" len="med"/>
            <a:tailEnd type="arrow" w="sm" len="sm"/>
          </a:ln>
          <a:effectLst/>
        </p:spPr>
      </p:cxnSp>
      <p:cxnSp>
        <p:nvCxnSpPr>
          <p:cNvPr id="382" name="Connector: Elbow 92">
            <a:extLst>
              <a:ext uri="{FF2B5EF4-FFF2-40B4-BE49-F238E27FC236}">
                <a16:creationId xmlns:a16="http://schemas.microsoft.com/office/drawing/2014/main" id="{7677B3BC-C75C-4E14-9347-9BA5A4297B94}"/>
              </a:ext>
            </a:extLst>
          </p:cNvPr>
          <p:cNvCxnSpPr>
            <a:cxnSpLocks/>
          </p:cNvCxnSpPr>
          <p:nvPr/>
        </p:nvCxnSpPr>
        <p:spPr>
          <a:xfrm>
            <a:off x="4124559" y="3483109"/>
            <a:ext cx="3840480" cy="793939"/>
          </a:xfrm>
          <a:prstGeom prst="bentConnector3">
            <a:avLst>
              <a:gd name="adj1" fmla="val 10061"/>
            </a:avLst>
          </a:prstGeom>
          <a:noFill/>
          <a:ln w="19050" cap="flat" cmpd="sng" algn="ctr">
            <a:solidFill>
              <a:srgbClr val="243A5E"/>
            </a:solidFill>
            <a:prstDash val="sysDot"/>
            <a:headEnd type="none" w="med" len="med"/>
            <a:tailEnd type="arrow" w="sm" len="sm"/>
          </a:ln>
          <a:effectLst/>
        </p:spPr>
      </p:cxnSp>
      <p:cxnSp>
        <p:nvCxnSpPr>
          <p:cNvPr id="383" name="Connector: Elbow 139">
            <a:extLst>
              <a:ext uri="{FF2B5EF4-FFF2-40B4-BE49-F238E27FC236}">
                <a16:creationId xmlns:a16="http://schemas.microsoft.com/office/drawing/2014/main" id="{A287EF9C-4900-4819-B1C2-991A6ABBBEB1}"/>
              </a:ext>
            </a:extLst>
          </p:cNvPr>
          <p:cNvCxnSpPr>
            <a:cxnSpLocks/>
            <a:endCxn id="428" idx="1"/>
          </p:cNvCxnSpPr>
          <p:nvPr/>
        </p:nvCxnSpPr>
        <p:spPr>
          <a:xfrm>
            <a:off x="4311220" y="3379907"/>
            <a:ext cx="2515676" cy="572765"/>
          </a:xfrm>
          <a:prstGeom prst="bentConnector3">
            <a:avLst>
              <a:gd name="adj1" fmla="val 50000"/>
            </a:avLst>
          </a:prstGeom>
          <a:noFill/>
          <a:ln w="19050" cap="flat" cmpd="sng" algn="ctr">
            <a:solidFill>
              <a:srgbClr val="243A5E"/>
            </a:solidFill>
            <a:prstDash val="sysDot"/>
            <a:headEnd type="none" w="med" len="med"/>
            <a:tailEnd type="arrow" w="sm" len="sm"/>
          </a:ln>
          <a:effectLst/>
        </p:spPr>
      </p:cxnSp>
      <p:grpSp>
        <p:nvGrpSpPr>
          <p:cNvPr id="384" name="Group 383">
            <a:extLst>
              <a:ext uri="{FF2B5EF4-FFF2-40B4-BE49-F238E27FC236}">
                <a16:creationId xmlns:a16="http://schemas.microsoft.com/office/drawing/2014/main" id="{5966CDE0-9935-44CB-AC98-58ADDB298C18}"/>
              </a:ext>
            </a:extLst>
          </p:cNvPr>
          <p:cNvGrpSpPr/>
          <p:nvPr/>
        </p:nvGrpSpPr>
        <p:grpSpPr>
          <a:xfrm>
            <a:off x="-7620" y="5212388"/>
            <a:ext cx="12207240" cy="1645612"/>
            <a:chOff x="-7620" y="5212388"/>
            <a:chExt cx="12207240" cy="1645612"/>
          </a:xfrm>
        </p:grpSpPr>
        <p:sp>
          <p:nvSpPr>
            <p:cNvPr id="385" name="Freeform 77">
              <a:extLst>
                <a:ext uri="{FF2B5EF4-FFF2-40B4-BE49-F238E27FC236}">
                  <a16:creationId xmlns:a16="http://schemas.microsoft.com/office/drawing/2014/main" id="{A46AF460-280D-4535-B04D-1087EBD6B9D1}"/>
                </a:ext>
              </a:extLst>
            </p:cNvPr>
            <p:cNvSpPr/>
            <p:nvPr/>
          </p:nvSpPr>
          <p:spPr bwMode="auto">
            <a:xfrm>
              <a:off x="-7620" y="5537201"/>
              <a:ext cx="12207240" cy="1320799"/>
            </a:xfrm>
            <a:custGeom>
              <a:avLst/>
              <a:gdLst>
                <a:gd name="connsiteX0" fmla="*/ 0 w 12192000"/>
                <a:gd name="connsiteY0" fmla="*/ 0 h 591907"/>
                <a:gd name="connsiteX1" fmla="*/ 2386 w 12192000"/>
                <a:gd name="connsiteY1" fmla="*/ 0 h 591907"/>
                <a:gd name="connsiteX2" fmla="*/ 4198 w 12192000"/>
                <a:gd name="connsiteY2" fmla="*/ 17974 h 591907"/>
                <a:gd name="connsiteX3" fmla="*/ 206608 w 12192000"/>
                <a:gd name="connsiteY3" fmla="*/ 182943 h 591907"/>
                <a:gd name="connsiteX4" fmla="*/ 11985392 w 12192000"/>
                <a:gd name="connsiteY4" fmla="*/ 182943 h 591907"/>
                <a:gd name="connsiteX5" fmla="*/ 12187802 w 12192000"/>
                <a:gd name="connsiteY5" fmla="*/ 17974 h 591907"/>
                <a:gd name="connsiteX6" fmla="*/ 12189614 w 12192000"/>
                <a:gd name="connsiteY6" fmla="*/ 0 h 591907"/>
                <a:gd name="connsiteX7" fmla="*/ 12192000 w 12192000"/>
                <a:gd name="connsiteY7" fmla="*/ 0 h 591907"/>
                <a:gd name="connsiteX8" fmla="*/ 12192000 w 12192000"/>
                <a:gd name="connsiteY8" fmla="*/ 591907 h 591907"/>
                <a:gd name="connsiteX9" fmla="*/ 0 w 12192000"/>
                <a:gd name="connsiteY9" fmla="*/ 591907 h 591907"/>
                <a:gd name="connsiteX10" fmla="*/ 0 w 12192000"/>
                <a:gd name="connsiteY10" fmla="*/ 0 h 59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91907">
                  <a:moveTo>
                    <a:pt x="0" y="0"/>
                  </a:moveTo>
                  <a:lnTo>
                    <a:pt x="2386" y="0"/>
                  </a:lnTo>
                  <a:lnTo>
                    <a:pt x="4198" y="17974"/>
                  </a:lnTo>
                  <a:cubicBezTo>
                    <a:pt x="23463" y="112121"/>
                    <a:pt x="106765" y="182943"/>
                    <a:pt x="206608" y="182943"/>
                  </a:cubicBezTo>
                  <a:lnTo>
                    <a:pt x="11985392" y="182943"/>
                  </a:lnTo>
                  <a:cubicBezTo>
                    <a:pt x="12085235" y="182943"/>
                    <a:pt x="12168537" y="112121"/>
                    <a:pt x="12187802" y="17974"/>
                  </a:cubicBezTo>
                  <a:lnTo>
                    <a:pt x="12189614" y="0"/>
                  </a:lnTo>
                  <a:lnTo>
                    <a:pt x="12192000" y="0"/>
                  </a:lnTo>
                  <a:lnTo>
                    <a:pt x="12192000" y="591907"/>
                  </a:lnTo>
                  <a:lnTo>
                    <a:pt x="0" y="591907"/>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386" name="Rectangle 385">
              <a:extLst>
                <a:ext uri="{FF2B5EF4-FFF2-40B4-BE49-F238E27FC236}">
                  <a16:creationId xmlns:a16="http://schemas.microsoft.com/office/drawing/2014/main" id="{77ADC5E7-B294-41AB-9E2B-B06403CDB246}"/>
                </a:ext>
              </a:extLst>
            </p:cNvPr>
            <p:cNvSpPr/>
            <p:nvPr/>
          </p:nvSpPr>
          <p:spPr>
            <a:xfrm>
              <a:off x="3458101" y="6403619"/>
              <a:ext cx="5275803"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latin typeface="Arial" pitchFamily="34" charset="0"/>
                  <a:cs typeface="Arial" pitchFamily="34" charset="0"/>
                </a:rPr>
                <a:t>Rapid Threat Detection, Response, and Recovery</a:t>
              </a:r>
            </a:p>
          </p:txBody>
        </p:sp>
        <p:sp>
          <p:nvSpPr>
            <p:cNvPr id="387" name="Freeform 80">
              <a:extLst>
                <a:ext uri="{FF2B5EF4-FFF2-40B4-BE49-F238E27FC236}">
                  <a16:creationId xmlns:a16="http://schemas.microsoft.com/office/drawing/2014/main" id="{8F6786C3-AB47-47F0-94C0-7D0949F00539}"/>
                </a:ext>
              </a:extLst>
            </p:cNvPr>
            <p:cNvSpPr/>
            <p:nvPr/>
          </p:nvSpPr>
          <p:spPr bwMode="auto">
            <a:xfrm>
              <a:off x="5817550" y="5769111"/>
              <a:ext cx="556901" cy="602005"/>
            </a:xfrm>
            <a:custGeom>
              <a:avLst/>
              <a:gdLst>
                <a:gd name="connsiteX0" fmla="*/ 249358 w 498715"/>
                <a:gd name="connsiteY0" fmla="*/ 0 h 602005"/>
                <a:gd name="connsiteX1" fmla="*/ 425680 w 498715"/>
                <a:gd name="connsiteY1" fmla="*/ 73036 h 602005"/>
                <a:gd name="connsiteX2" fmla="*/ 425680 w 498715"/>
                <a:gd name="connsiteY2" fmla="*/ 73037 h 602005"/>
                <a:gd name="connsiteX3" fmla="*/ 425680 w 498715"/>
                <a:gd name="connsiteY3" fmla="*/ 425682 h 602005"/>
                <a:gd name="connsiteX4" fmla="*/ 249358 w 498715"/>
                <a:gd name="connsiteY4" fmla="*/ 602005 h 602005"/>
                <a:gd name="connsiteX5" fmla="*/ 73035 w 498715"/>
                <a:gd name="connsiteY5" fmla="*/ 425682 h 602005"/>
                <a:gd name="connsiteX6" fmla="*/ 73035 w 498715"/>
                <a:gd name="connsiteY6" fmla="*/ 73036 h 602005"/>
                <a:gd name="connsiteX7" fmla="*/ 249358 w 498715"/>
                <a:gd name="connsiteY7" fmla="*/ 0 h 60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715" h="602005">
                  <a:moveTo>
                    <a:pt x="249358" y="0"/>
                  </a:moveTo>
                  <a:cubicBezTo>
                    <a:pt x="313174" y="0"/>
                    <a:pt x="376990" y="24346"/>
                    <a:pt x="425680" y="73036"/>
                  </a:cubicBezTo>
                  <a:lnTo>
                    <a:pt x="425680" y="73037"/>
                  </a:lnTo>
                  <a:cubicBezTo>
                    <a:pt x="523060" y="170417"/>
                    <a:pt x="523060" y="328302"/>
                    <a:pt x="425680" y="425682"/>
                  </a:cubicBezTo>
                  <a:lnTo>
                    <a:pt x="249358" y="602005"/>
                  </a:lnTo>
                  <a:lnTo>
                    <a:pt x="73035" y="425682"/>
                  </a:lnTo>
                  <a:cubicBezTo>
                    <a:pt x="-24346" y="328301"/>
                    <a:pt x="-24346" y="170416"/>
                    <a:pt x="73035" y="73036"/>
                  </a:cubicBezTo>
                  <a:cubicBezTo>
                    <a:pt x="121725" y="24346"/>
                    <a:pt x="185542" y="0"/>
                    <a:pt x="24935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388" name="Rectangle 387">
              <a:extLst>
                <a:ext uri="{FF2B5EF4-FFF2-40B4-BE49-F238E27FC236}">
                  <a16:creationId xmlns:a16="http://schemas.microsoft.com/office/drawing/2014/main" id="{CD4CA883-8265-48B3-BB10-128EA8511D16}"/>
                </a:ext>
              </a:extLst>
            </p:cNvPr>
            <p:cNvSpPr/>
            <p:nvPr/>
          </p:nvSpPr>
          <p:spPr>
            <a:xfrm>
              <a:off x="5214115" y="5212388"/>
              <a:ext cx="179247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Modern Security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Operations</a:t>
              </a:r>
            </a:p>
          </p:txBody>
        </p:sp>
      </p:grpSp>
      <p:grpSp>
        <p:nvGrpSpPr>
          <p:cNvPr id="389" name="Group 388" descr="  ">
            <a:extLst>
              <a:ext uri="{FF2B5EF4-FFF2-40B4-BE49-F238E27FC236}">
                <a16:creationId xmlns:a16="http://schemas.microsoft.com/office/drawing/2014/main" id="{35C5F616-2EB0-464C-A501-9EF96F277EAD}"/>
              </a:ext>
            </a:extLst>
          </p:cNvPr>
          <p:cNvGrpSpPr>
            <a:grpSpLocks noChangeAspect="1"/>
          </p:cNvGrpSpPr>
          <p:nvPr/>
        </p:nvGrpSpPr>
        <p:grpSpPr bwMode="auto">
          <a:xfrm>
            <a:off x="1791337" y="2772578"/>
            <a:ext cx="264480" cy="329351"/>
            <a:chOff x="1596" y="1479"/>
            <a:chExt cx="159" cy="198"/>
          </a:xfrm>
          <a:solidFill>
            <a:srgbClr val="243A5E"/>
          </a:solidFill>
        </p:grpSpPr>
        <p:sp>
          <p:nvSpPr>
            <p:cNvPr id="390" name="Freeform 90">
              <a:extLst>
                <a:ext uri="{FF2B5EF4-FFF2-40B4-BE49-F238E27FC236}">
                  <a16:creationId xmlns:a16="http://schemas.microsoft.com/office/drawing/2014/main" id="{4601CE81-7E9A-4C0A-ACE0-2674E3C90AD9}"/>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sp>
          <p:nvSpPr>
            <p:cNvPr id="391" name="Freeform 91">
              <a:extLst>
                <a:ext uri="{FF2B5EF4-FFF2-40B4-BE49-F238E27FC236}">
                  <a16:creationId xmlns:a16="http://schemas.microsoft.com/office/drawing/2014/main" id="{9ED41D70-109D-4072-9B36-76EC906D3A9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grpSp>
      <p:sp>
        <p:nvSpPr>
          <p:cNvPr id="392" name="Freeform 9">
            <a:extLst>
              <a:ext uri="{FF2B5EF4-FFF2-40B4-BE49-F238E27FC236}">
                <a16:creationId xmlns:a16="http://schemas.microsoft.com/office/drawing/2014/main" id="{AB53B9B4-3CF6-4C55-B398-DFF1C91E5A70}"/>
              </a:ext>
            </a:extLst>
          </p:cNvPr>
          <p:cNvSpPr>
            <a:spLocks noEditPoints="1"/>
          </p:cNvSpPr>
          <p:nvPr/>
        </p:nvSpPr>
        <p:spPr bwMode="auto">
          <a:xfrm>
            <a:off x="184572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grpSp>
        <p:nvGrpSpPr>
          <p:cNvPr id="393" name="Group 392">
            <a:extLst>
              <a:ext uri="{FF2B5EF4-FFF2-40B4-BE49-F238E27FC236}">
                <a16:creationId xmlns:a16="http://schemas.microsoft.com/office/drawing/2014/main" id="{7FC43502-1C00-4885-9950-E43ABE29E271}"/>
              </a:ext>
            </a:extLst>
          </p:cNvPr>
          <p:cNvGrpSpPr>
            <a:grpSpLocks noChangeAspect="1"/>
          </p:cNvGrpSpPr>
          <p:nvPr/>
        </p:nvGrpSpPr>
        <p:grpSpPr bwMode="auto">
          <a:xfrm>
            <a:off x="1507834" y="2772578"/>
            <a:ext cx="264480" cy="329351"/>
            <a:chOff x="1596" y="1479"/>
            <a:chExt cx="159" cy="198"/>
          </a:xfrm>
          <a:solidFill>
            <a:srgbClr val="243A5E">
              <a:alpha val="75000"/>
            </a:srgbClr>
          </a:solidFill>
        </p:grpSpPr>
        <p:sp>
          <p:nvSpPr>
            <p:cNvPr id="394" name="Freeform 90">
              <a:extLst>
                <a:ext uri="{FF2B5EF4-FFF2-40B4-BE49-F238E27FC236}">
                  <a16:creationId xmlns:a16="http://schemas.microsoft.com/office/drawing/2014/main" id="{B21A4A1F-8079-4DC1-B6DB-13FE21672E6D}"/>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sp>
          <p:nvSpPr>
            <p:cNvPr id="395" name="Freeform 91">
              <a:extLst>
                <a:ext uri="{FF2B5EF4-FFF2-40B4-BE49-F238E27FC236}">
                  <a16:creationId xmlns:a16="http://schemas.microsoft.com/office/drawing/2014/main" id="{18E3B779-4707-499A-B09A-5D994D9EEF6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grpSp>
      <p:sp>
        <p:nvSpPr>
          <p:cNvPr id="396" name="Freeform 9">
            <a:extLst>
              <a:ext uri="{FF2B5EF4-FFF2-40B4-BE49-F238E27FC236}">
                <a16:creationId xmlns:a16="http://schemas.microsoft.com/office/drawing/2014/main" id="{E8CC1A86-6A79-40EF-8DBB-B298862AEB95}"/>
              </a:ext>
            </a:extLst>
          </p:cNvPr>
          <p:cNvSpPr>
            <a:spLocks noEditPoints="1"/>
          </p:cNvSpPr>
          <p:nvPr/>
        </p:nvSpPr>
        <p:spPr bwMode="auto">
          <a:xfrm>
            <a:off x="157015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7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grpSp>
        <p:nvGrpSpPr>
          <p:cNvPr id="397" name="Group 396">
            <a:extLst>
              <a:ext uri="{FF2B5EF4-FFF2-40B4-BE49-F238E27FC236}">
                <a16:creationId xmlns:a16="http://schemas.microsoft.com/office/drawing/2014/main" id="{C8941AA6-F97B-4534-B56B-07C28DC7D331}"/>
              </a:ext>
            </a:extLst>
          </p:cNvPr>
          <p:cNvGrpSpPr>
            <a:grpSpLocks noChangeAspect="1"/>
          </p:cNvGrpSpPr>
          <p:nvPr/>
        </p:nvGrpSpPr>
        <p:grpSpPr bwMode="auto">
          <a:xfrm>
            <a:off x="1224332" y="2772578"/>
            <a:ext cx="264480" cy="329351"/>
            <a:chOff x="1596" y="1479"/>
            <a:chExt cx="159" cy="198"/>
          </a:xfrm>
          <a:solidFill>
            <a:srgbClr val="243A5E">
              <a:alpha val="50000"/>
            </a:srgbClr>
          </a:solidFill>
        </p:grpSpPr>
        <p:sp>
          <p:nvSpPr>
            <p:cNvPr id="398" name="Freeform 90">
              <a:extLst>
                <a:ext uri="{FF2B5EF4-FFF2-40B4-BE49-F238E27FC236}">
                  <a16:creationId xmlns:a16="http://schemas.microsoft.com/office/drawing/2014/main" id="{D95C0758-FCC4-442F-A847-1FCCF8F1514E}"/>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sp>
          <p:nvSpPr>
            <p:cNvPr id="399" name="Freeform 91">
              <a:extLst>
                <a:ext uri="{FF2B5EF4-FFF2-40B4-BE49-F238E27FC236}">
                  <a16:creationId xmlns:a16="http://schemas.microsoft.com/office/drawing/2014/main" id="{D97214E4-ECE9-4510-9F7E-2ADEF312AB54}"/>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grpSp>
      <p:grpSp>
        <p:nvGrpSpPr>
          <p:cNvPr id="400" name="Group 399">
            <a:extLst>
              <a:ext uri="{FF2B5EF4-FFF2-40B4-BE49-F238E27FC236}">
                <a16:creationId xmlns:a16="http://schemas.microsoft.com/office/drawing/2014/main" id="{15D09F6D-CB12-4160-B556-2BADAF5AB029}"/>
              </a:ext>
            </a:extLst>
          </p:cNvPr>
          <p:cNvGrpSpPr>
            <a:grpSpLocks noChangeAspect="1"/>
          </p:cNvGrpSpPr>
          <p:nvPr/>
        </p:nvGrpSpPr>
        <p:grpSpPr bwMode="auto">
          <a:xfrm>
            <a:off x="940830" y="2772578"/>
            <a:ext cx="264480" cy="329351"/>
            <a:chOff x="1596" y="1479"/>
            <a:chExt cx="159" cy="198"/>
          </a:xfrm>
          <a:solidFill>
            <a:srgbClr val="243A5E">
              <a:alpha val="25000"/>
            </a:srgbClr>
          </a:solidFill>
        </p:grpSpPr>
        <p:sp>
          <p:nvSpPr>
            <p:cNvPr id="401" name="Freeform 90">
              <a:extLst>
                <a:ext uri="{FF2B5EF4-FFF2-40B4-BE49-F238E27FC236}">
                  <a16:creationId xmlns:a16="http://schemas.microsoft.com/office/drawing/2014/main" id="{BA00E612-AA54-4AEB-9AD7-FCF637C35E89}"/>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sp>
          <p:nvSpPr>
            <p:cNvPr id="402" name="Freeform 91">
              <a:extLst>
                <a:ext uri="{FF2B5EF4-FFF2-40B4-BE49-F238E27FC236}">
                  <a16:creationId xmlns:a16="http://schemas.microsoft.com/office/drawing/2014/main" id="{A179EDA0-C9FA-47DD-943C-61BF76670528}"/>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grpSp>
      <p:sp>
        <p:nvSpPr>
          <p:cNvPr id="403" name="Freeform 9">
            <a:extLst>
              <a:ext uri="{FF2B5EF4-FFF2-40B4-BE49-F238E27FC236}">
                <a16:creationId xmlns:a16="http://schemas.microsoft.com/office/drawing/2014/main" id="{196D44F6-7175-400D-97A0-3E2525ED8AC0}"/>
              </a:ext>
            </a:extLst>
          </p:cNvPr>
          <p:cNvSpPr>
            <a:spLocks noEditPoints="1"/>
          </p:cNvSpPr>
          <p:nvPr/>
        </p:nvSpPr>
        <p:spPr bwMode="auto">
          <a:xfrm>
            <a:off x="129458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50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sp>
        <p:nvSpPr>
          <p:cNvPr id="404" name="Freeform 9">
            <a:extLst>
              <a:ext uri="{FF2B5EF4-FFF2-40B4-BE49-F238E27FC236}">
                <a16:creationId xmlns:a16="http://schemas.microsoft.com/office/drawing/2014/main" id="{93FD10DE-D7E8-473B-A51E-12A2EBF70BE4}"/>
              </a:ext>
            </a:extLst>
          </p:cNvPr>
          <p:cNvSpPr>
            <a:spLocks noEditPoints="1"/>
          </p:cNvSpPr>
          <p:nvPr/>
        </p:nvSpPr>
        <p:spPr bwMode="auto">
          <a:xfrm>
            <a:off x="101901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cxnSp>
        <p:nvCxnSpPr>
          <p:cNvPr id="405" name="Straight Connector 404">
            <a:extLst>
              <a:ext uri="{FF2B5EF4-FFF2-40B4-BE49-F238E27FC236}">
                <a16:creationId xmlns:a16="http://schemas.microsoft.com/office/drawing/2014/main" id="{C0B4DB45-036C-4504-8B00-BCF8718E18C7}"/>
              </a:ext>
            </a:extLst>
          </p:cNvPr>
          <p:cNvCxnSpPr>
            <a:cxnSpLocks/>
          </p:cNvCxnSpPr>
          <p:nvPr/>
        </p:nvCxnSpPr>
        <p:spPr>
          <a:xfrm>
            <a:off x="4064235" y="3135045"/>
            <a:ext cx="3919923" cy="1"/>
          </a:xfrm>
          <a:prstGeom prst="line">
            <a:avLst/>
          </a:prstGeom>
          <a:noFill/>
          <a:ln w="19050" cap="flat" cmpd="sng" algn="ctr">
            <a:solidFill>
              <a:srgbClr val="243A5E"/>
            </a:solidFill>
            <a:prstDash val="sysDot"/>
            <a:headEnd type="none" w="med" len="med"/>
            <a:tailEnd type="arrow" w="sm" len="sm"/>
          </a:ln>
          <a:effectLst/>
        </p:spPr>
      </p:cxnSp>
      <p:pic>
        <p:nvPicPr>
          <p:cNvPr id="406" name="Graphic 125">
            <a:extLst>
              <a:ext uri="{FF2B5EF4-FFF2-40B4-BE49-F238E27FC236}">
                <a16:creationId xmlns:a16="http://schemas.microsoft.com/office/drawing/2014/main" id="{EE4CE1E2-D375-4EF8-8CF7-8FD40A4B1B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728" y="3485255"/>
            <a:ext cx="530375" cy="315968"/>
          </a:xfrm>
          <a:prstGeom prst="rect">
            <a:avLst/>
          </a:prstGeom>
        </p:spPr>
      </p:pic>
      <p:grpSp>
        <p:nvGrpSpPr>
          <p:cNvPr id="407" name="Group 406">
            <a:extLst>
              <a:ext uri="{FF2B5EF4-FFF2-40B4-BE49-F238E27FC236}">
                <a16:creationId xmlns:a16="http://schemas.microsoft.com/office/drawing/2014/main" id="{738B5B99-DA63-40CC-94FD-DE3F7051D2CC}"/>
              </a:ext>
            </a:extLst>
          </p:cNvPr>
          <p:cNvGrpSpPr/>
          <p:nvPr/>
        </p:nvGrpSpPr>
        <p:grpSpPr>
          <a:xfrm>
            <a:off x="842593" y="3473809"/>
            <a:ext cx="548640" cy="338859"/>
            <a:chOff x="1578656" y="2999022"/>
            <a:chExt cx="548640" cy="338859"/>
          </a:xfrm>
        </p:grpSpPr>
        <p:sp>
          <p:nvSpPr>
            <p:cNvPr id="408" name="Rectangle: Rounded Corners 136">
              <a:extLst>
                <a:ext uri="{FF2B5EF4-FFF2-40B4-BE49-F238E27FC236}">
                  <a16:creationId xmlns:a16="http://schemas.microsoft.com/office/drawing/2014/main" id="{E495C957-39E7-43EC-8359-FDBFDF514EF6}"/>
                </a:ext>
              </a:extLst>
            </p:cNvPr>
            <p:cNvSpPr/>
            <p:nvPr/>
          </p:nvSpPr>
          <p:spPr bwMode="auto">
            <a:xfrm>
              <a:off x="1628563" y="2999022"/>
              <a:ext cx="435067" cy="327451"/>
            </a:xfrm>
            <a:prstGeom prst="roundRect">
              <a:avLst>
                <a:gd name="adj" fmla="val 687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409" name="Rectangle: Rounded Corners 138">
              <a:extLst>
                <a:ext uri="{FF2B5EF4-FFF2-40B4-BE49-F238E27FC236}">
                  <a16:creationId xmlns:a16="http://schemas.microsoft.com/office/drawing/2014/main" id="{AA1CB3F2-7B3E-4DF6-AFF4-B1F3A03F3B11}"/>
                </a:ext>
              </a:extLst>
            </p:cNvPr>
            <p:cNvSpPr/>
            <p:nvPr/>
          </p:nvSpPr>
          <p:spPr bwMode="auto">
            <a:xfrm>
              <a:off x="1578656" y="3283017"/>
              <a:ext cx="548640" cy="54864"/>
            </a:xfrm>
            <a:prstGeom prst="roundRect">
              <a:avLst>
                <a:gd name="adj" fmla="val 2341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410" name="Graphic 127">
            <a:extLst>
              <a:ext uri="{FF2B5EF4-FFF2-40B4-BE49-F238E27FC236}">
                <a16:creationId xmlns:a16="http://schemas.microsoft.com/office/drawing/2014/main" id="{5AA58C91-B20A-4DFD-AF01-8572941185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897" y="3485255"/>
            <a:ext cx="530375" cy="315968"/>
          </a:xfrm>
          <a:prstGeom prst="rect">
            <a:avLst/>
          </a:prstGeom>
        </p:spPr>
      </p:pic>
      <p:grpSp>
        <p:nvGrpSpPr>
          <p:cNvPr id="411" name="Group 410">
            <a:extLst>
              <a:ext uri="{FF2B5EF4-FFF2-40B4-BE49-F238E27FC236}">
                <a16:creationId xmlns:a16="http://schemas.microsoft.com/office/drawing/2014/main" id="{EB32556E-7378-413D-AB1C-E0E868551E92}"/>
              </a:ext>
            </a:extLst>
          </p:cNvPr>
          <p:cNvGrpSpPr/>
          <p:nvPr/>
        </p:nvGrpSpPr>
        <p:grpSpPr>
          <a:xfrm>
            <a:off x="1206449" y="3473809"/>
            <a:ext cx="548640" cy="338859"/>
            <a:chOff x="1578656" y="2999022"/>
            <a:chExt cx="548640" cy="338859"/>
          </a:xfrm>
        </p:grpSpPr>
        <p:sp>
          <p:nvSpPr>
            <p:cNvPr id="412" name="Rectangle: Rounded Corners 134">
              <a:extLst>
                <a:ext uri="{FF2B5EF4-FFF2-40B4-BE49-F238E27FC236}">
                  <a16:creationId xmlns:a16="http://schemas.microsoft.com/office/drawing/2014/main" id="{854EADE6-828A-404E-8739-95CB576170AE}"/>
                </a:ext>
              </a:extLst>
            </p:cNvPr>
            <p:cNvSpPr/>
            <p:nvPr/>
          </p:nvSpPr>
          <p:spPr bwMode="auto">
            <a:xfrm>
              <a:off x="1628563" y="2999022"/>
              <a:ext cx="435067" cy="327451"/>
            </a:xfrm>
            <a:prstGeom prst="roundRect">
              <a:avLst>
                <a:gd name="adj" fmla="val 687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413" name="Rectangle: Rounded Corners 135">
              <a:extLst>
                <a:ext uri="{FF2B5EF4-FFF2-40B4-BE49-F238E27FC236}">
                  <a16:creationId xmlns:a16="http://schemas.microsoft.com/office/drawing/2014/main" id="{CD5CB28F-AC9F-4E0A-BE1D-93E41F114BDA}"/>
                </a:ext>
              </a:extLst>
            </p:cNvPr>
            <p:cNvSpPr/>
            <p:nvPr/>
          </p:nvSpPr>
          <p:spPr bwMode="auto">
            <a:xfrm>
              <a:off x="1578656" y="3283017"/>
              <a:ext cx="548640" cy="54864"/>
            </a:xfrm>
            <a:prstGeom prst="roundRect">
              <a:avLst>
                <a:gd name="adj" fmla="val 2341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414" name="Graphic 129">
            <a:extLst>
              <a:ext uri="{FF2B5EF4-FFF2-40B4-BE49-F238E27FC236}">
                <a16:creationId xmlns:a16="http://schemas.microsoft.com/office/drawing/2014/main" id="{4E216E20-4068-409C-B5B4-DF4AA653E1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36066" y="3485255"/>
            <a:ext cx="530375" cy="315968"/>
          </a:xfrm>
          <a:prstGeom prst="rect">
            <a:avLst/>
          </a:prstGeom>
        </p:spPr>
      </p:pic>
      <p:grpSp>
        <p:nvGrpSpPr>
          <p:cNvPr id="415" name="Group 414">
            <a:extLst>
              <a:ext uri="{FF2B5EF4-FFF2-40B4-BE49-F238E27FC236}">
                <a16:creationId xmlns:a16="http://schemas.microsoft.com/office/drawing/2014/main" id="{B1A79CBE-44B4-4609-9FAC-4BCFEDD2C74A}"/>
              </a:ext>
            </a:extLst>
          </p:cNvPr>
          <p:cNvGrpSpPr/>
          <p:nvPr/>
        </p:nvGrpSpPr>
        <p:grpSpPr>
          <a:xfrm>
            <a:off x="1570910" y="3473809"/>
            <a:ext cx="548640" cy="338859"/>
            <a:chOff x="1578656" y="2999022"/>
            <a:chExt cx="548640" cy="338859"/>
          </a:xfrm>
        </p:grpSpPr>
        <p:sp>
          <p:nvSpPr>
            <p:cNvPr id="416" name="Rectangle: Rounded Corners 132">
              <a:extLst>
                <a:ext uri="{FF2B5EF4-FFF2-40B4-BE49-F238E27FC236}">
                  <a16:creationId xmlns:a16="http://schemas.microsoft.com/office/drawing/2014/main" id="{851E2687-9E17-4B8D-9CFF-BA3635A1F3E0}"/>
                </a:ext>
              </a:extLst>
            </p:cNvPr>
            <p:cNvSpPr/>
            <p:nvPr/>
          </p:nvSpPr>
          <p:spPr bwMode="auto">
            <a:xfrm>
              <a:off x="1628563" y="2999022"/>
              <a:ext cx="435067" cy="327451"/>
            </a:xfrm>
            <a:prstGeom prst="roundRect">
              <a:avLst>
                <a:gd name="adj" fmla="val 687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417" name="Rectangle: Rounded Corners 133">
              <a:extLst>
                <a:ext uri="{FF2B5EF4-FFF2-40B4-BE49-F238E27FC236}">
                  <a16:creationId xmlns:a16="http://schemas.microsoft.com/office/drawing/2014/main" id="{E3810033-025A-4CC9-BD38-ED59236D2217}"/>
                </a:ext>
              </a:extLst>
            </p:cNvPr>
            <p:cNvSpPr/>
            <p:nvPr/>
          </p:nvSpPr>
          <p:spPr bwMode="auto">
            <a:xfrm>
              <a:off x="1578656" y="3283017"/>
              <a:ext cx="548640" cy="54864"/>
            </a:xfrm>
            <a:prstGeom prst="roundRect">
              <a:avLst>
                <a:gd name="adj" fmla="val 2341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418" name="Graphic 131">
            <a:extLst>
              <a:ext uri="{FF2B5EF4-FFF2-40B4-BE49-F238E27FC236}">
                <a16:creationId xmlns:a16="http://schemas.microsoft.com/office/drawing/2014/main" id="{EB308434-5098-495F-A51B-89439A6659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0238" y="3485255"/>
            <a:ext cx="530375" cy="315968"/>
          </a:xfrm>
          <a:prstGeom prst="rect">
            <a:avLst/>
          </a:prstGeom>
        </p:spPr>
      </p:pic>
      <p:grpSp>
        <p:nvGrpSpPr>
          <p:cNvPr id="419" name="Group 418">
            <a:extLst>
              <a:ext uri="{FF2B5EF4-FFF2-40B4-BE49-F238E27FC236}">
                <a16:creationId xmlns:a16="http://schemas.microsoft.com/office/drawing/2014/main" id="{E8B792C7-7969-43B4-9176-18CE9AC45C91}"/>
              </a:ext>
            </a:extLst>
          </p:cNvPr>
          <p:cNvGrpSpPr/>
          <p:nvPr/>
        </p:nvGrpSpPr>
        <p:grpSpPr>
          <a:xfrm>
            <a:off x="-7621" y="1361242"/>
            <a:ext cx="12207240" cy="806861"/>
            <a:chOff x="-7621" y="1361242"/>
            <a:chExt cx="12207240" cy="806861"/>
          </a:xfrm>
        </p:grpSpPr>
        <p:sp>
          <p:nvSpPr>
            <p:cNvPr id="420" name="Freeform 77">
              <a:extLst>
                <a:ext uri="{FF2B5EF4-FFF2-40B4-BE49-F238E27FC236}">
                  <a16:creationId xmlns:a16="http://schemas.microsoft.com/office/drawing/2014/main" id="{69187B9E-7A75-4C58-A0DE-CE790F01F8DE}"/>
                </a:ext>
              </a:extLst>
            </p:cNvPr>
            <p:cNvSpPr/>
            <p:nvPr/>
          </p:nvSpPr>
          <p:spPr bwMode="auto">
            <a:xfrm flipV="1">
              <a:off x="-7621" y="1361242"/>
              <a:ext cx="12207240" cy="806861"/>
            </a:xfrm>
            <a:custGeom>
              <a:avLst/>
              <a:gdLst>
                <a:gd name="connsiteX0" fmla="*/ 0 w 12192000"/>
                <a:gd name="connsiteY0" fmla="*/ 0 h 591907"/>
                <a:gd name="connsiteX1" fmla="*/ 2386 w 12192000"/>
                <a:gd name="connsiteY1" fmla="*/ 0 h 591907"/>
                <a:gd name="connsiteX2" fmla="*/ 4198 w 12192000"/>
                <a:gd name="connsiteY2" fmla="*/ 17974 h 591907"/>
                <a:gd name="connsiteX3" fmla="*/ 206608 w 12192000"/>
                <a:gd name="connsiteY3" fmla="*/ 182943 h 591907"/>
                <a:gd name="connsiteX4" fmla="*/ 11985392 w 12192000"/>
                <a:gd name="connsiteY4" fmla="*/ 182943 h 591907"/>
                <a:gd name="connsiteX5" fmla="*/ 12187802 w 12192000"/>
                <a:gd name="connsiteY5" fmla="*/ 17974 h 591907"/>
                <a:gd name="connsiteX6" fmla="*/ 12189614 w 12192000"/>
                <a:gd name="connsiteY6" fmla="*/ 0 h 591907"/>
                <a:gd name="connsiteX7" fmla="*/ 12192000 w 12192000"/>
                <a:gd name="connsiteY7" fmla="*/ 0 h 591907"/>
                <a:gd name="connsiteX8" fmla="*/ 12192000 w 12192000"/>
                <a:gd name="connsiteY8" fmla="*/ 591907 h 591907"/>
                <a:gd name="connsiteX9" fmla="*/ 0 w 12192000"/>
                <a:gd name="connsiteY9" fmla="*/ 591907 h 591907"/>
                <a:gd name="connsiteX10" fmla="*/ 0 w 12192000"/>
                <a:gd name="connsiteY10" fmla="*/ 0 h 59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91907">
                  <a:moveTo>
                    <a:pt x="0" y="0"/>
                  </a:moveTo>
                  <a:lnTo>
                    <a:pt x="2386" y="0"/>
                  </a:lnTo>
                  <a:lnTo>
                    <a:pt x="4198" y="17974"/>
                  </a:lnTo>
                  <a:cubicBezTo>
                    <a:pt x="23463" y="112121"/>
                    <a:pt x="106765" y="182943"/>
                    <a:pt x="206608" y="182943"/>
                  </a:cubicBezTo>
                  <a:lnTo>
                    <a:pt x="11985392" y="182943"/>
                  </a:lnTo>
                  <a:cubicBezTo>
                    <a:pt x="12085235" y="182943"/>
                    <a:pt x="12168537" y="112121"/>
                    <a:pt x="12187802" y="17974"/>
                  </a:cubicBezTo>
                  <a:lnTo>
                    <a:pt x="12189614" y="0"/>
                  </a:lnTo>
                  <a:lnTo>
                    <a:pt x="12192000" y="0"/>
                  </a:lnTo>
                  <a:lnTo>
                    <a:pt x="12192000" y="591907"/>
                  </a:lnTo>
                  <a:lnTo>
                    <a:pt x="0" y="591907"/>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421" name="TextBox 420">
              <a:extLst>
                <a:ext uri="{FF2B5EF4-FFF2-40B4-BE49-F238E27FC236}">
                  <a16:creationId xmlns:a16="http://schemas.microsoft.com/office/drawing/2014/main" id="{275B2044-5923-440A-9308-5C618F98F8EA}"/>
                </a:ext>
              </a:extLst>
            </p:cNvPr>
            <p:cNvSpPr txBox="1"/>
            <p:nvPr/>
          </p:nvSpPr>
          <p:spPr>
            <a:xfrm>
              <a:off x="2723110" y="1405682"/>
              <a:ext cx="6745778" cy="338554"/>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a:ln>
                    <a:noFill/>
                  </a:ln>
                  <a:gradFill>
                    <a:gsLst>
                      <a:gs pos="0">
                        <a:srgbClr val="FFFFFF"/>
                      </a:gs>
                      <a:gs pos="100000">
                        <a:srgbClr val="FFFFFF"/>
                      </a:gs>
                    </a:gsLst>
                    <a:lin ang="5400000" scaled="1"/>
                  </a:gradFill>
                  <a:effectLst/>
                  <a:uLnTx/>
                  <a:uFillTx/>
                  <a:latin typeface="Arial" pitchFamily="34" charset="0"/>
                  <a:cs typeface="Arial" pitchFamily="34" charset="0"/>
                </a:rPr>
                <a:t>Clarity, Automation, and Metrics-Driven Approach</a:t>
              </a:r>
            </a:p>
          </p:txBody>
        </p:sp>
      </p:grpSp>
      <p:sp>
        <p:nvSpPr>
          <p:cNvPr id="422" name="Rectangle: Rounded Corners 15">
            <a:extLst>
              <a:ext uri="{FF2B5EF4-FFF2-40B4-BE49-F238E27FC236}">
                <a16:creationId xmlns:a16="http://schemas.microsoft.com/office/drawing/2014/main" id="{5442CD22-2265-4B75-B2D3-6197DEEE8141}"/>
              </a:ext>
            </a:extLst>
          </p:cNvPr>
          <p:cNvSpPr/>
          <p:nvPr/>
        </p:nvSpPr>
        <p:spPr bwMode="auto">
          <a:xfrm>
            <a:off x="4960549" y="1752908"/>
            <a:ext cx="2255661" cy="479138"/>
          </a:xfrm>
          <a:prstGeom prst="roundRect">
            <a:avLst>
              <a:gd name="adj" fmla="val 4209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Governance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Visibility and Policy</a:t>
            </a:r>
          </a:p>
        </p:txBody>
      </p:sp>
      <p:cxnSp>
        <p:nvCxnSpPr>
          <p:cNvPr id="423" name="Connector: Elbow 173">
            <a:extLst>
              <a:ext uri="{FF2B5EF4-FFF2-40B4-BE49-F238E27FC236}">
                <a16:creationId xmlns:a16="http://schemas.microsoft.com/office/drawing/2014/main" id="{D5798001-7B71-476A-AEC9-C3A523CDAD88}"/>
              </a:ext>
            </a:extLst>
          </p:cNvPr>
          <p:cNvCxnSpPr>
            <a:cxnSpLocks/>
          </p:cNvCxnSpPr>
          <p:nvPr/>
        </p:nvCxnSpPr>
        <p:spPr>
          <a:xfrm>
            <a:off x="3939676" y="3643239"/>
            <a:ext cx="4017128" cy="1370978"/>
          </a:xfrm>
          <a:prstGeom prst="bentConnector3">
            <a:avLst>
              <a:gd name="adj1" fmla="val 9099"/>
            </a:avLst>
          </a:prstGeom>
          <a:noFill/>
          <a:ln w="19050" cap="flat" cmpd="sng" algn="ctr">
            <a:solidFill>
              <a:srgbClr val="243A5E"/>
            </a:solidFill>
            <a:prstDash val="sysDot"/>
            <a:headEnd type="none" w="med" len="med"/>
            <a:tailEnd type="arrow" w="sm" len="sm"/>
          </a:ln>
          <a:effectLst/>
        </p:spPr>
      </p:cxnSp>
      <p:cxnSp>
        <p:nvCxnSpPr>
          <p:cNvPr id="424" name="Connector: Elbow 175">
            <a:extLst>
              <a:ext uri="{FF2B5EF4-FFF2-40B4-BE49-F238E27FC236}">
                <a16:creationId xmlns:a16="http://schemas.microsoft.com/office/drawing/2014/main" id="{B396A1AC-7733-4E43-9B60-DBC9EE211ED5}"/>
              </a:ext>
            </a:extLst>
          </p:cNvPr>
          <p:cNvCxnSpPr>
            <a:cxnSpLocks/>
          </p:cNvCxnSpPr>
          <p:nvPr/>
        </p:nvCxnSpPr>
        <p:spPr>
          <a:xfrm>
            <a:off x="7025383" y="5464942"/>
            <a:ext cx="898779" cy="0"/>
          </a:xfrm>
          <a:prstGeom prst="straightConnector1">
            <a:avLst/>
          </a:prstGeom>
          <a:noFill/>
          <a:ln w="19050" cap="flat" cmpd="sng" algn="ctr">
            <a:solidFill>
              <a:srgbClr val="243A5E"/>
            </a:solidFill>
            <a:prstDash val="sysDot"/>
            <a:headEnd type="arrow" w="med" len="med"/>
            <a:tailEnd type="arrow" w="sm" len="sm"/>
          </a:ln>
          <a:effectLst/>
        </p:spPr>
      </p:cxnSp>
      <p:grpSp>
        <p:nvGrpSpPr>
          <p:cNvPr id="425" name="Group 424">
            <a:extLst>
              <a:ext uri="{FF2B5EF4-FFF2-40B4-BE49-F238E27FC236}">
                <a16:creationId xmlns:a16="http://schemas.microsoft.com/office/drawing/2014/main" id="{B6DC0974-4D8E-4EBD-B98B-100DA095EDFF}"/>
              </a:ext>
            </a:extLst>
          </p:cNvPr>
          <p:cNvGrpSpPr/>
          <p:nvPr/>
        </p:nvGrpSpPr>
        <p:grpSpPr>
          <a:xfrm>
            <a:off x="6826896" y="3764956"/>
            <a:ext cx="1129908" cy="375431"/>
            <a:chOff x="6826896" y="3708241"/>
            <a:chExt cx="1129908" cy="375431"/>
          </a:xfrm>
        </p:grpSpPr>
        <p:grpSp>
          <p:nvGrpSpPr>
            <p:cNvPr id="426" name="Group 241">
              <a:extLst>
                <a:ext uri="{FF2B5EF4-FFF2-40B4-BE49-F238E27FC236}">
                  <a16:creationId xmlns:a16="http://schemas.microsoft.com/office/drawing/2014/main" id="{E17FA0FB-30F6-496E-AE96-998FC207F99E}"/>
                </a:ext>
              </a:extLst>
            </p:cNvPr>
            <p:cNvGrpSpPr/>
            <p:nvPr/>
          </p:nvGrpSpPr>
          <p:grpSpPr>
            <a:xfrm>
              <a:off x="6826896" y="3708241"/>
              <a:ext cx="1027599" cy="375431"/>
              <a:chOff x="4826802" y="3117378"/>
              <a:chExt cx="1027599" cy="375431"/>
            </a:xfrm>
          </p:grpSpPr>
          <p:sp>
            <p:nvSpPr>
              <p:cNvPr id="428" name="Rectangle 427">
                <a:extLst>
                  <a:ext uri="{FF2B5EF4-FFF2-40B4-BE49-F238E27FC236}">
                    <a16:creationId xmlns:a16="http://schemas.microsoft.com/office/drawing/2014/main" id="{CF4836B2-5DA6-4C58-AA82-C1894BAF6F73}"/>
                  </a:ext>
                </a:extLst>
              </p:cNvPr>
              <p:cNvSpPr/>
              <p:nvPr/>
            </p:nvSpPr>
            <p:spPr>
              <a:xfrm>
                <a:off x="4826802" y="3117378"/>
                <a:ext cx="867611" cy="375431"/>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defTabSz="914236"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&lt;/&gt;</a:t>
                </a:r>
              </a:p>
            </p:txBody>
          </p:sp>
          <p:sp>
            <p:nvSpPr>
              <p:cNvPr id="429" name="Rectangle 428">
                <a:extLst>
                  <a:ext uri="{FF2B5EF4-FFF2-40B4-BE49-F238E27FC236}">
                    <a16:creationId xmlns:a16="http://schemas.microsoft.com/office/drawing/2014/main" id="{CDA3526F-6821-494F-8266-1A085C1B54EF}"/>
                  </a:ext>
                </a:extLst>
              </p:cNvPr>
              <p:cNvSpPr/>
              <p:nvPr/>
            </p:nvSpPr>
            <p:spPr>
              <a:xfrm>
                <a:off x="5094957" y="3145519"/>
                <a:ext cx="759444" cy="307777"/>
              </a:xfrm>
              <a:prstGeom prst="rect">
                <a:avLst/>
              </a:prstGeom>
              <a:noFill/>
              <a:ln w="9525" cap="flat" cmpd="sng" algn="ctr">
                <a:noFill/>
                <a:prstDash val="solid"/>
              </a:ln>
              <a:effectLst/>
            </p:spPr>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defTabSz="914236" eaLnBrk="1" fontAlgn="auto" latinLnBrk="0" hangingPunct="1">
                  <a:lnSpc>
                    <a:spcPct val="100000"/>
                  </a:lnSpc>
                  <a:spcBef>
                    <a:spcPts val="0"/>
                  </a:spcBef>
                  <a:spcAft>
                    <a:spcPts val="588"/>
                  </a:spcAft>
                  <a:buClrTx/>
                  <a:buSzTx/>
                  <a:buFontTx/>
                  <a:buNone/>
                  <a:tabLst/>
                  <a:defRPr/>
                </a:pPr>
                <a:r>
                  <a:rPr kumimoji="0" lang="en-US" sz="1300" b="1" i="0" u="none" strike="noStrike" kern="0" cap="none" spc="0" normalizeH="0" baseline="0" noProof="0">
                    <a:ln>
                      <a:noFill/>
                    </a:ln>
                    <a:solidFill>
                      <a:srgbClr val="FFFFFF"/>
                    </a:solidFill>
                    <a:effectLst/>
                    <a:uLnTx/>
                    <a:uFillTx/>
                    <a:latin typeface="Arial" pitchFamily="34" charset="0"/>
                    <a:ea typeface="+mn-ea"/>
                    <a:cs typeface="Arial" pitchFamily="34" charset="0"/>
                  </a:rPr>
                  <a:t>APIs</a:t>
                </a:r>
              </a:p>
            </p:txBody>
          </p:sp>
        </p:grpSp>
        <p:cxnSp>
          <p:nvCxnSpPr>
            <p:cNvPr id="427" name="Straight Connector 426">
              <a:extLst>
                <a:ext uri="{FF2B5EF4-FFF2-40B4-BE49-F238E27FC236}">
                  <a16:creationId xmlns:a16="http://schemas.microsoft.com/office/drawing/2014/main" id="{58544B49-2ABB-48CC-9413-80F41E17EFB4}"/>
                </a:ext>
              </a:extLst>
            </p:cNvPr>
            <p:cNvCxnSpPr>
              <a:cxnSpLocks/>
            </p:cNvCxnSpPr>
            <p:nvPr/>
          </p:nvCxnSpPr>
          <p:spPr>
            <a:xfrm>
              <a:off x="7733120" y="3895957"/>
              <a:ext cx="223684" cy="0"/>
            </a:xfrm>
            <a:prstGeom prst="line">
              <a:avLst/>
            </a:prstGeom>
            <a:noFill/>
            <a:ln w="19050" cap="flat" cmpd="sng" algn="ctr">
              <a:solidFill>
                <a:srgbClr val="243A5E"/>
              </a:solidFill>
              <a:prstDash val="sysDot"/>
              <a:headEnd type="none" w="med" len="med"/>
              <a:tailEnd type="arrow" w="sm" len="sm"/>
            </a:ln>
            <a:effectLst/>
          </p:spPr>
        </p:cxnSp>
      </p:grpSp>
      <p:pic>
        <p:nvPicPr>
          <p:cNvPr id="430" name="Graphic 137" descr="Shield with solid fill">
            <a:extLst>
              <a:ext uri="{FF2B5EF4-FFF2-40B4-BE49-F238E27FC236}">
                <a16:creationId xmlns:a16="http://schemas.microsoft.com/office/drawing/2014/main" id="{34DF9B4D-CC43-4ED0-9DAE-5099C742D6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65912" y="5699568"/>
            <a:ext cx="640080" cy="640080"/>
          </a:xfrm>
          <a:prstGeom prst="rect">
            <a:avLst/>
          </a:prstGeom>
        </p:spPr>
      </p:pic>
      <p:sp>
        <p:nvSpPr>
          <p:cNvPr id="431" name="Rectangle 430">
            <a:extLst>
              <a:ext uri="{FF2B5EF4-FFF2-40B4-BE49-F238E27FC236}">
                <a16:creationId xmlns:a16="http://schemas.microsoft.com/office/drawing/2014/main" id="{8CE66D80-F832-407F-B560-E890EFEC1027}"/>
              </a:ext>
            </a:extLst>
          </p:cNvPr>
          <p:cNvSpPr/>
          <p:nvPr/>
        </p:nvSpPr>
        <p:spPr>
          <a:xfrm>
            <a:off x="8522108" y="3053944"/>
            <a:ext cx="2011680" cy="777240"/>
          </a:xfrm>
          <a:prstGeom prst="rect">
            <a:avLst/>
          </a:prstGeom>
          <a:solidFill>
            <a:srgbClr val="FFFFFF"/>
          </a:solidFill>
          <a:ln w="12700" cap="flat" cmpd="sng" algn="ctr">
            <a:solidFill>
              <a:srgbClr val="0078D4">
                <a:lumMod val="75000"/>
              </a:srgbClr>
            </a:solidFill>
            <a:prstDash val="solid"/>
          </a:ln>
          <a:effectLst>
            <a:outerShdw blurRad="241300" dist="50800" dir="2700000" algn="tl" rotWithShape="0">
              <a:prstClr val="black">
                <a:alpha val="20000"/>
              </a:prstClr>
            </a:outerShdw>
          </a:effectLst>
        </p:spPr>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grpSp>
        <p:nvGrpSpPr>
          <p:cNvPr id="432" name="Group 89">
            <a:extLst>
              <a:ext uri="{FF2B5EF4-FFF2-40B4-BE49-F238E27FC236}">
                <a16:creationId xmlns:a16="http://schemas.microsoft.com/office/drawing/2014/main" id="{764B0C5B-807C-4C10-B947-7CE547BDE3AE}"/>
              </a:ext>
            </a:extLst>
          </p:cNvPr>
          <p:cNvGrpSpPr>
            <a:grpSpLocks noChangeAspect="1"/>
          </p:cNvGrpSpPr>
          <p:nvPr/>
        </p:nvGrpSpPr>
        <p:grpSpPr bwMode="auto">
          <a:xfrm rot="16200000">
            <a:off x="9098059" y="3434280"/>
            <a:ext cx="196548" cy="240992"/>
            <a:chOff x="5039" y="1460"/>
            <a:chExt cx="199" cy="244"/>
          </a:xfrm>
          <a:solidFill>
            <a:srgbClr val="737373"/>
          </a:solidFill>
        </p:grpSpPr>
        <p:sp>
          <p:nvSpPr>
            <p:cNvPr id="433" name="Freeform 90">
              <a:extLst>
                <a:ext uri="{FF2B5EF4-FFF2-40B4-BE49-F238E27FC236}">
                  <a16:creationId xmlns:a16="http://schemas.microsoft.com/office/drawing/2014/main" id="{07967517-852F-445F-90D9-235D22A3B04A}"/>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sp>
          <p:nvSpPr>
            <p:cNvPr id="434" name="Freeform 91">
              <a:extLst>
                <a:ext uri="{FF2B5EF4-FFF2-40B4-BE49-F238E27FC236}">
                  <a16:creationId xmlns:a16="http://schemas.microsoft.com/office/drawing/2014/main" id="{7B7D68EF-B62B-4F0B-B519-97C45CCA132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grpSp>
      <p:grpSp>
        <p:nvGrpSpPr>
          <p:cNvPr id="435" name="Group 13">
            <a:extLst>
              <a:ext uri="{FF2B5EF4-FFF2-40B4-BE49-F238E27FC236}">
                <a16:creationId xmlns:a16="http://schemas.microsoft.com/office/drawing/2014/main" id="{804B527A-D0EA-4A68-B6DE-6F236CE5B0F9}"/>
              </a:ext>
            </a:extLst>
          </p:cNvPr>
          <p:cNvGrpSpPr/>
          <p:nvPr/>
        </p:nvGrpSpPr>
        <p:grpSpPr>
          <a:xfrm>
            <a:off x="9507868" y="3447552"/>
            <a:ext cx="291373" cy="237636"/>
            <a:chOff x="10594297" y="3126733"/>
            <a:chExt cx="291373" cy="237636"/>
          </a:xfrm>
        </p:grpSpPr>
        <p:grpSp>
          <p:nvGrpSpPr>
            <p:cNvPr id="436" name="Group 435">
              <a:extLst>
                <a:ext uri="{FF2B5EF4-FFF2-40B4-BE49-F238E27FC236}">
                  <a16:creationId xmlns:a16="http://schemas.microsoft.com/office/drawing/2014/main" id="{8533959E-9DC7-4724-993E-893D03392CE3}"/>
                </a:ext>
              </a:extLst>
            </p:cNvPr>
            <p:cNvGrpSpPr>
              <a:grpSpLocks noChangeAspect="1"/>
            </p:cNvGrpSpPr>
            <p:nvPr/>
          </p:nvGrpSpPr>
          <p:grpSpPr bwMode="auto">
            <a:xfrm rot="16200000">
              <a:off x="10621166" y="3099864"/>
              <a:ext cx="237636" cy="291373"/>
              <a:chOff x="5039" y="1460"/>
              <a:chExt cx="199" cy="244"/>
            </a:xfrm>
            <a:solidFill>
              <a:srgbClr val="737373"/>
            </a:solidFill>
          </p:grpSpPr>
          <p:sp>
            <p:nvSpPr>
              <p:cNvPr id="438" name="Freeform 90">
                <a:extLst>
                  <a:ext uri="{FF2B5EF4-FFF2-40B4-BE49-F238E27FC236}">
                    <a16:creationId xmlns:a16="http://schemas.microsoft.com/office/drawing/2014/main" id="{13D79ECC-6A21-4B3C-9D63-37877298A04B}"/>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sp>
            <p:nvSpPr>
              <p:cNvPr id="439" name="Freeform 91">
                <a:extLst>
                  <a:ext uri="{FF2B5EF4-FFF2-40B4-BE49-F238E27FC236}">
                    <a16:creationId xmlns:a16="http://schemas.microsoft.com/office/drawing/2014/main" id="{CB2BCFC9-5073-4509-A4C3-D732C797FC2A}"/>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cs typeface="Arial" pitchFamily="34" charset="0"/>
                </a:endParaRPr>
              </a:p>
            </p:txBody>
          </p:sp>
        </p:grpSp>
        <p:pic>
          <p:nvPicPr>
            <p:cNvPr id="437" name="Graphic 122">
              <a:extLst>
                <a:ext uri="{FF2B5EF4-FFF2-40B4-BE49-F238E27FC236}">
                  <a16:creationId xmlns:a16="http://schemas.microsoft.com/office/drawing/2014/main" id="{B3461248-150D-405E-A8BA-4BA8DEF370B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60092" y="3214540"/>
              <a:ext cx="159777" cy="118478"/>
            </a:xfrm>
            <a:prstGeom prst="rect">
              <a:avLst/>
            </a:prstGeom>
          </p:spPr>
        </p:pic>
      </p:grpSp>
      <p:pic>
        <p:nvPicPr>
          <p:cNvPr id="440" name="Graphic 234" descr="Database">
            <a:extLst>
              <a:ext uri="{FF2B5EF4-FFF2-40B4-BE49-F238E27FC236}">
                <a16:creationId xmlns:a16="http://schemas.microsoft.com/office/drawing/2014/main" id="{7D5F688A-879A-4D8B-A931-982F98BA0E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97875" y="3290450"/>
            <a:ext cx="565015" cy="565015"/>
          </a:xfrm>
          <a:prstGeom prst="rect">
            <a:avLst/>
          </a:prstGeom>
        </p:spPr>
      </p:pic>
      <p:pic>
        <p:nvPicPr>
          <p:cNvPr id="441" name="Graphic 91">
            <a:extLst>
              <a:ext uri="{FF2B5EF4-FFF2-40B4-BE49-F238E27FC236}">
                <a16:creationId xmlns:a16="http://schemas.microsoft.com/office/drawing/2014/main" id="{D4ADC5A5-78FB-4A7E-8017-105860EC10B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68416" y="3453310"/>
            <a:ext cx="243033" cy="211333"/>
          </a:xfrm>
          <a:prstGeom prst="rect">
            <a:avLst/>
          </a:prstGeom>
        </p:spPr>
      </p:pic>
      <p:sp>
        <p:nvSpPr>
          <p:cNvPr id="442" name="Rectangle 441">
            <a:extLst>
              <a:ext uri="{FF2B5EF4-FFF2-40B4-BE49-F238E27FC236}">
                <a16:creationId xmlns:a16="http://schemas.microsoft.com/office/drawing/2014/main" id="{1CDB44CB-9EC4-4A92-803C-9AE50AE1A5AA}"/>
              </a:ext>
            </a:extLst>
          </p:cNvPr>
          <p:cNvSpPr/>
          <p:nvPr/>
        </p:nvSpPr>
        <p:spPr>
          <a:xfrm>
            <a:off x="8914566" y="3025203"/>
            <a:ext cx="1319592" cy="276999"/>
          </a:xfrm>
          <a:prstGeom prst="rect">
            <a:avLst/>
          </a:prstGeom>
        </p:spPr>
        <p:txBody>
          <a:bodyPr wrap="none">
            <a:spAutoFit/>
          </a:bodyPr>
          <a:lstStyle/>
          <a:p>
            <a:pPr algn="ctr" defTabSz="914400">
              <a:spcAft>
                <a:spcPts val="588"/>
              </a:spcAft>
              <a:defRPr/>
            </a:pPr>
            <a:r>
              <a:rPr lang="en-US" sz="1200">
                <a:solidFill>
                  <a:srgbClr val="000000"/>
                </a:solidFill>
                <a:latin typeface="Arial" pitchFamily="34" charset="0"/>
                <a:cs typeface="Arial" pitchFamily="34" charset="0"/>
              </a:rPr>
              <a:t>Data/Information</a:t>
            </a:r>
          </a:p>
        </p:txBody>
      </p:sp>
      <p:grpSp>
        <p:nvGrpSpPr>
          <p:cNvPr id="443" name="Group 442">
            <a:extLst>
              <a:ext uri="{FF2B5EF4-FFF2-40B4-BE49-F238E27FC236}">
                <a16:creationId xmlns:a16="http://schemas.microsoft.com/office/drawing/2014/main" id="{4865B1DC-16F8-43C8-82B9-2E0265C605B3}"/>
              </a:ext>
            </a:extLst>
          </p:cNvPr>
          <p:cNvGrpSpPr/>
          <p:nvPr/>
        </p:nvGrpSpPr>
        <p:grpSpPr>
          <a:xfrm>
            <a:off x="8528927" y="3976673"/>
            <a:ext cx="2011680" cy="801169"/>
            <a:chOff x="8528927" y="3976673"/>
            <a:chExt cx="2011680" cy="801169"/>
          </a:xfrm>
        </p:grpSpPr>
        <p:sp>
          <p:nvSpPr>
            <p:cNvPr id="444" name="Rectangle 443">
              <a:extLst>
                <a:ext uri="{FF2B5EF4-FFF2-40B4-BE49-F238E27FC236}">
                  <a16:creationId xmlns:a16="http://schemas.microsoft.com/office/drawing/2014/main" id="{D64DF968-7C8E-4646-823A-0C6E69BD869D}"/>
                </a:ext>
              </a:extLst>
            </p:cNvPr>
            <p:cNvSpPr/>
            <p:nvPr/>
          </p:nvSpPr>
          <p:spPr>
            <a:xfrm>
              <a:off x="8528927" y="4000602"/>
              <a:ext cx="2011680" cy="777240"/>
            </a:xfrm>
            <a:prstGeom prst="rect">
              <a:avLst/>
            </a:prstGeom>
            <a:solidFill>
              <a:srgbClr val="FFFFFF"/>
            </a:solidFill>
            <a:ln w="12700" cap="flat" cmpd="sng" algn="ctr">
              <a:solidFill>
                <a:srgbClr val="0078D4">
                  <a:lumMod val="75000"/>
                </a:srgbClr>
              </a:solidFill>
              <a:prstDash val="solid"/>
            </a:ln>
            <a:effectLst>
              <a:outerShdw blurRad="241300" dist="50800" dir="2700000" algn="tl" rotWithShape="0">
                <a:prstClr val="black">
                  <a:alpha val="20000"/>
                </a:prstClr>
              </a:outerShdw>
            </a:effectLst>
          </p:spPr>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sp>
          <p:nvSpPr>
            <p:cNvPr id="445" name="TextBox 444">
              <a:extLst>
                <a:ext uri="{FF2B5EF4-FFF2-40B4-BE49-F238E27FC236}">
                  <a16:creationId xmlns:a16="http://schemas.microsoft.com/office/drawing/2014/main" id="{120B91A0-97F6-4441-9894-9C871F571B17}"/>
                </a:ext>
              </a:extLst>
            </p:cNvPr>
            <p:cNvSpPr txBox="1"/>
            <p:nvPr/>
          </p:nvSpPr>
          <p:spPr>
            <a:xfrm>
              <a:off x="8787458" y="3976673"/>
              <a:ext cx="1590169"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rPr>
                <a:t>Apps &amp; Systems</a:t>
              </a:r>
            </a:p>
          </p:txBody>
        </p:sp>
      </p:grpSp>
      <p:pic>
        <p:nvPicPr>
          <p:cNvPr id="446" name="Graphic 228" descr="Flowchart">
            <a:extLst>
              <a:ext uri="{FF2B5EF4-FFF2-40B4-BE49-F238E27FC236}">
                <a16:creationId xmlns:a16="http://schemas.microsoft.com/office/drawing/2014/main" id="{1FAD06BD-774F-4CC1-A568-9D3ACA1CAAF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71948" y="4201831"/>
            <a:ext cx="616869" cy="616869"/>
          </a:xfrm>
          <a:prstGeom prst="rect">
            <a:avLst/>
          </a:prstGeom>
        </p:spPr>
      </p:pic>
      <p:grpSp>
        <p:nvGrpSpPr>
          <p:cNvPr id="447" name="Group 4">
            <a:extLst>
              <a:ext uri="{FF2B5EF4-FFF2-40B4-BE49-F238E27FC236}">
                <a16:creationId xmlns:a16="http://schemas.microsoft.com/office/drawing/2014/main" id="{A248F524-42DA-40CC-A261-7BBA61E0F043}"/>
              </a:ext>
            </a:extLst>
          </p:cNvPr>
          <p:cNvGrpSpPr>
            <a:grpSpLocks noChangeAspect="1"/>
          </p:cNvGrpSpPr>
          <p:nvPr/>
        </p:nvGrpSpPr>
        <p:grpSpPr bwMode="auto">
          <a:xfrm>
            <a:off x="8680572" y="4371792"/>
            <a:ext cx="359393" cy="281556"/>
            <a:chOff x="8417" y="3367"/>
            <a:chExt cx="374" cy="293"/>
          </a:xfrm>
        </p:grpSpPr>
        <p:sp>
          <p:nvSpPr>
            <p:cNvPr id="448" name="AutoShape 3">
              <a:extLst>
                <a:ext uri="{FF2B5EF4-FFF2-40B4-BE49-F238E27FC236}">
                  <a16:creationId xmlns:a16="http://schemas.microsoft.com/office/drawing/2014/main" id="{05D831B8-60E1-4AA6-A0F0-F328319E083E}"/>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449" name="Rectangle 5">
              <a:extLst>
                <a:ext uri="{FF2B5EF4-FFF2-40B4-BE49-F238E27FC236}">
                  <a16:creationId xmlns:a16="http://schemas.microsoft.com/office/drawing/2014/main" id="{DBBB0093-602B-4CA2-962C-992774BCC7C1}"/>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450" name="Rectangle 6">
              <a:extLst>
                <a:ext uri="{FF2B5EF4-FFF2-40B4-BE49-F238E27FC236}">
                  <a16:creationId xmlns:a16="http://schemas.microsoft.com/office/drawing/2014/main" id="{702377C3-1A89-4B23-A423-36081F75B7FB}"/>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451" name="Oval 7">
              <a:extLst>
                <a:ext uri="{FF2B5EF4-FFF2-40B4-BE49-F238E27FC236}">
                  <a16:creationId xmlns:a16="http://schemas.microsoft.com/office/drawing/2014/main" id="{1F879A8C-C195-40EA-88C7-4B742C6530A3}"/>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452" name="Oval 8">
              <a:extLst>
                <a:ext uri="{FF2B5EF4-FFF2-40B4-BE49-F238E27FC236}">
                  <a16:creationId xmlns:a16="http://schemas.microsoft.com/office/drawing/2014/main" id="{F4A26912-78A7-4D22-883A-E0D9F5C79D0F}"/>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453" name="Oval 9">
              <a:extLst>
                <a:ext uri="{FF2B5EF4-FFF2-40B4-BE49-F238E27FC236}">
                  <a16:creationId xmlns:a16="http://schemas.microsoft.com/office/drawing/2014/main" id="{6F601C92-AC19-4B35-91BB-05061CD7FDBC}"/>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454" name="Rectangle 10">
              <a:extLst>
                <a:ext uri="{FF2B5EF4-FFF2-40B4-BE49-F238E27FC236}">
                  <a16:creationId xmlns:a16="http://schemas.microsoft.com/office/drawing/2014/main" id="{9CF53745-DC9A-4EA7-B522-5E5E5E30BE5E}"/>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455" name="Rectangle 11">
              <a:extLst>
                <a:ext uri="{FF2B5EF4-FFF2-40B4-BE49-F238E27FC236}">
                  <a16:creationId xmlns:a16="http://schemas.microsoft.com/office/drawing/2014/main" id="{F982D945-CB4F-49D9-BDFF-CDA59F212916}"/>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456" name="Rectangle 12">
              <a:extLst>
                <a:ext uri="{FF2B5EF4-FFF2-40B4-BE49-F238E27FC236}">
                  <a16:creationId xmlns:a16="http://schemas.microsoft.com/office/drawing/2014/main" id="{7D832C30-D9DA-45DA-A277-A27A56874125}"/>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457" name="Rectangle 13">
              <a:extLst>
                <a:ext uri="{FF2B5EF4-FFF2-40B4-BE49-F238E27FC236}">
                  <a16:creationId xmlns:a16="http://schemas.microsoft.com/office/drawing/2014/main" id="{72F66A05-33BD-44F6-9200-CDD97EE9AFA1}"/>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458" name="Rectangle 457">
              <a:extLst>
                <a:ext uri="{FF2B5EF4-FFF2-40B4-BE49-F238E27FC236}">
                  <a16:creationId xmlns:a16="http://schemas.microsoft.com/office/drawing/2014/main" id="{33043ECD-2F98-4D50-9D5F-3A84C3B2A738}"/>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sp>
          <p:nvSpPr>
            <p:cNvPr id="459" name="Rectangle 458">
              <a:extLst>
                <a:ext uri="{FF2B5EF4-FFF2-40B4-BE49-F238E27FC236}">
                  <a16:creationId xmlns:a16="http://schemas.microsoft.com/office/drawing/2014/main" id="{FA1FE932-2F71-4758-B924-F5779390385B}"/>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cs typeface="Arial" pitchFamily="34" charset="0"/>
              </a:endParaRPr>
            </a:p>
          </p:txBody>
        </p:sp>
      </p:grpSp>
      <p:grpSp>
        <p:nvGrpSpPr>
          <p:cNvPr id="460" name="Group 459">
            <a:extLst>
              <a:ext uri="{FF2B5EF4-FFF2-40B4-BE49-F238E27FC236}">
                <a16:creationId xmlns:a16="http://schemas.microsoft.com/office/drawing/2014/main" id="{337F3C51-B5F1-4811-9981-546E730C8CDE}"/>
              </a:ext>
            </a:extLst>
          </p:cNvPr>
          <p:cNvGrpSpPr/>
          <p:nvPr/>
        </p:nvGrpSpPr>
        <p:grpSpPr>
          <a:xfrm>
            <a:off x="8542123" y="4936480"/>
            <a:ext cx="2011680" cy="798417"/>
            <a:chOff x="8542123" y="4936480"/>
            <a:chExt cx="2011680" cy="798417"/>
          </a:xfrm>
        </p:grpSpPr>
        <p:sp>
          <p:nvSpPr>
            <p:cNvPr id="461" name="Rectangle 460">
              <a:extLst>
                <a:ext uri="{FF2B5EF4-FFF2-40B4-BE49-F238E27FC236}">
                  <a16:creationId xmlns:a16="http://schemas.microsoft.com/office/drawing/2014/main" id="{64CDE040-E20B-4BEC-BD0D-82CA862BB178}"/>
                </a:ext>
              </a:extLst>
            </p:cNvPr>
            <p:cNvSpPr/>
            <p:nvPr/>
          </p:nvSpPr>
          <p:spPr>
            <a:xfrm>
              <a:off x="8542123" y="4957657"/>
              <a:ext cx="2011680" cy="777240"/>
            </a:xfrm>
            <a:prstGeom prst="rect">
              <a:avLst/>
            </a:prstGeom>
            <a:solidFill>
              <a:srgbClr val="FFFFFF"/>
            </a:solidFill>
            <a:ln w="12700" cap="flat" cmpd="sng" algn="ctr">
              <a:solidFill>
                <a:srgbClr val="0078D4">
                  <a:lumMod val="75000"/>
                </a:srgbClr>
              </a:solidFill>
              <a:prstDash val="solid"/>
            </a:ln>
            <a:effectLst>
              <a:outerShdw blurRad="241300" dist="50800" dir="2700000" algn="tl" rotWithShape="0">
                <a:prstClr val="black">
                  <a:alpha val="20000"/>
                </a:prstClr>
              </a:outerShdw>
            </a:effectLst>
          </p:spPr>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sp>
          <p:nvSpPr>
            <p:cNvPr id="462" name="Rectangle 461">
              <a:extLst>
                <a:ext uri="{FF2B5EF4-FFF2-40B4-BE49-F238E27FC236}">
                  <a16:creationId xmlns:a16="http://schemas.microsoft.com/office/drawing/2014/main" id="{2F3278DA-7A79-40A4-926D-995C97094D98}"/>
                </a:ext>
              </a:extLst>
            </p:cNvPr>
            <p:cNvSpPr/>
            <p:nvPr/>
          </p:nvSpPr>
          <p:spPr>
            <a:xfrm>
              <a:off x="9031586" y="4936480"/>
              <a:ext cx="1225014" cy="2769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itchFamily="34" charset="0"/>
                  <a:cs typeface="Arial" pitchFamily="34" charset="0"/>
                </a:rPr>
                <a:t>Secured Zones</a:t>
              </a:r>
            </a:p>
          </p:txBody>
        </p:sp>
      </p:grpSp>
      <p:sp>
        <p:nvSpPr>
          <p:cNvPr id="463" name="Rectangle 462">
            <a:extLst>
              <a:ext uri="{FF2B5EF4-FFF2-40B4-BE49-F238E27FC236}">
                <a16:creationId xmlns:a16="http://schemas.microsoft.com/office/drawing/2014/main" id="{94846F13-7B44-4528-A8CA-E39E054B83EE}"/>
              </a:ext>
            </a:extLst>
          </p:cNvPr>
          <p:cNvSpPr/>
          <p:nvPr/>
        </p:nvSpPr>
        <p:spPr>
          <a:xfrm>
            <a:off x="2778186" y="2756609"/>
            <a:ext cx="1799822" cy="368323"/>
          </a:xfrm>
          <a:prstGeom prst="rect">
            <a:avLst/>
          </a:prstGeom>
          <a:noFill/>
          <a:ln w="9525" cap="flat" cmpd="sng" algn="ctr">
            <a:noFill/>
            <a:prstDash val="solid"/>
          </a:ln>
          <a:effectLst/>
        </p:spPr>
        <p:txBody>
          <a:bodyPr rot="0" spcFirstLastPara="0" vertOverflow="overflow" horzOverflow="overflow" vert="horz" wrap="square" lIns="182878" tIns="146302" rIns="182878" bIns="146302" numCol="1" spcCol="0" rtlCol="0" fromWordArt="0" anchor="b" anchorCtr="0" forceAA="0" compatLnSpc="1">
            <a:prstTxWarp prst="textNoShape">
              <a:avLst/>
            </a:prstTxWarp>
            <a:noAutofit/>
          </a:bodyPr>
          <a:lstStyle/>
          <a:p>
            <a:pPr marL="0" marR="0" lvl="0" indent="0" algn="ctr" defTabSz="914236" eaLnBrk="1" fontAlgn="auto" latinLnBrk="0" hangingPunct="1">
              <a:lnSpc>
                <a:spcPct val="100000"/>
              </a:lnSpc>
              <a:spcBef>
                <a:spcPts val="0"/>
              </a:spcBef>
              <a:spcAft>
                <a:spcPts val="588"/>
              </a:spcAft>
              <a:buClrTx/>
              <a:buSzTx/>
              <a:buFontTx/>
              <a:buNone/>
              <a:tabLst/>
              <a:defRPr/>
            </a:pPr>
            <a:r>
              <a:rPr kumimoji="0" lang="en-US" sz="1300" b="0" i="0" u="none" strike="noStrike" kern="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Security Policy Enforcement </a:t>
            </a:r>
          </a:p>
        </p:txBody>
      </p:sp>
      <p:sp>
        <p:nvSpPr>
          <p:cNvPr id="464" name="Rectangle 463">
            <a:extLst>
              <a:ext uri="{FF2B5EF4-FFF2-40B4-BE49-F238E27FC236}">
                <a16:creationId xmlns:a16="http://schemas.microsoft.com/office/drawing/2014/main" id="{EDDEEA6D-B0DB-41FC-ABC4-2CA2F7073FE4}"/>
              </a:ext>
            </a:extLst>
          </p:cNvPr>
          <p:cNvSpPr/>
          <p:nvPr/>
        </p:nvSpPr>
        <p:spPr>
          <a:xfrm>
            <a:off x="2010905" y="2084305"/>
            <a:ext cx="3488006" cy="523220"/>
          </a:xfrm>
          <a:prstGeom prst="rect">
            <a:avLst/>
          </a:prstGeom>
        </p:spPr>
        <p:txBody>
          <a:bodyPr wrap="none">
            <a:spAutoFit/>
          </a:bodyPr>
          <a:lstStyle/>
          <a:p>
            <a:pPr algn="ctr">
              <a:defRPr/>
            </a:pPr>
            <a:r>
              <a:rPr lang="en-US" sz="1600" b="1">
                <a:gradFill>
                  <a:gsLst>
                    <a:gs pos="2917">
                      <a:srgbClr val="0078D4"/>
                    </a:gs>
                    <a:gs pos="100000">
                      <a:srgbClr val="0078D4"/>
                    </a:gs>
                  </a:gsLst>
                  <a:lin ang="5400000" scaled="0"/>
                </a:gradFill>
                <a:latin typeface="Arial" pitchFamily="34" charset="0"/>
                <a:cs typeface="Arial" pitchFamily="34" charset="0"/>
              </a:rPr>
              <a:t>Access Control </a:t>
            </a:r>
          </a:p>
          <a:p>
            <a:pPr algn="ctr">
              <a:defRPr/>
            </a:pPr>
            <a:r>
              <a:rPr lang="en-US" sz="1200">
                <a:gradFill>
                  <a:gsLst>
                    <a:gs pos="2917">
                      <a:srgbClr val="0078D4"/>
                    </a:gs>
                    <a:gs pos="100000">
                      <a:srgbClr val="0078D4"/>
                    </a:gs>
                  </a:gsLst>
                  <a:lin ang="5400000" scaled="0"/>
                </a:gradFill>
                <a:latin typeface="Arial" pitchFamily="34" charset="0"/>
                <a:cs typeface="Arial" pitchFamily="34" charset="0"/>
              </a:rPr>
              <a:t>Identity and Network - Multi-factor Authentication</a:t>
            </a:r>
          </a:p>
        </p:txBody>
      </p:sp>
      <p:cxnSp>
        <p:nvCxnSpPr>
          <p:cNvPr id="465" name="Connector: Elbow 464">
            <a:extLst>
              <a:ext uri="{FF2B5EF4-FFF2-40B4-BE49-F238E27FC236}">
                <a16:creationId xmlns:a16="http://schemas.microsoft.com/office/drawing/2014/main" id="{DCA7EC56-AE64-4E82-8026-EAC3C6ACD7D6}"/>
              </a:ext>
            </a:extLst>
          </p:cNvPr>
          <p:cNvCxnSpPr>
            <a:cxnSpLocks/>
          </p:cNvCxnSpPr>
          <p:nvPr/>
        </p:nvCxnSpPr>
        <p:spPr>
          <a:xfrm>
            <a:off x="2126598" y="3058760"/>
            <a:ext cx="1062069" cy="226681"/>
          </a:xfrm>
          <a:prstGeom prst="bentConnector3">
            <a:avLst>
              <a:gd name="adj1" fmla="val 49283"/>
            </a:avLst>
          </a:prstGeom>
          <a:noFill/>
          <a:ln w="19050" cap="flat" cmpd="sng" algn="ctr">
            <a:solidFill>
              <a:srgbClr val="243A5E"/>
            </a:solidFill>
            <a:prstDash val="sysDot"/>
            <a:headEnd type="none" w="med" len="med"/>
            <a:tailEnd type="arrow" w="sm" len="sm"/>
          </a:ln>
          <a:effectLst/>
        </p:spPr>
      </p:cxnSp>
      <p:cxnSp>
        <p:nvCxnSpPr>
          <p:cNvPr id="466" name="Connector: Elbow 465">
            <a:extLst>
              <a:ext uri="{FF2B5EF4-FFF2-40B4-BE49-F238E27FC236}">
                <a16:creationId xmlns:a16="http://schemas.microsoft.com/office/drawing/2014/main" id="{BEA925DC-8BDC-4169-A813-742BCBB337D3}"/>
              </a:ext>
            </a:extLst>
          </p:cNvPr>
          <p:cNvCxnSpPr>
            <a:cxnSpLocks/>
            <a:stCxn id="418" idx="3"/>
          </p:cNvCxnSpPr>
          <p:nvPr/>
        </p:nvCxnSpPr>
        <p:spPr>
          <a:xfrm flipV="1">
            <a:off x="2130613" y="3383101"/>
            <a:ext cx="970407" cy="260138"/>
          </a:xfrm>
          <a:prstGeom prst="bentConnector3">
            <a:avLst>
              <a:gd name="adj1" fmla="val 50000"/>
            </a:avLst>
          </a:prstGeom>
          <a:noFill/>
          <a:ln w="19050" cap="flat" cmpd="sng" algn="ctr">
            <a:solidFill>
              <a:srgbClr val="243A5E"/>
            </a:solidFill>
            <a:prstDash val="sysDot"/>
            <a:headEnd type="none" w="med" len="med"/>
            <a:tailEnd type="arrow" w="sm" len="sm"/>
          </a:ln>
          <a:effectLst/>
        </p:spPr>
      </p:cxnSp>
      <p:grpSp>
        <p:nvGrpSpPr>
          <p:cNvPr id="467" name="Group 466">
            <a:extLst>
              <a:ext uri="{FF2B5EF4-FFF2-40B4-BE49-F238E27FC236}">
                <a16:creationId xmlns:a16="http://schemas.microsoft.com/office/drawing/2014/main" id="{5FF963AA-53A7-4958-AFA1-1FE74A689B28}"/>
              </a:ext>
            </a:extLst>
          </p:cNvPr>
          <p:cNvGrpSpPr/>
          <p:nvPr/>
        </p:nvGrpSpPr>
        <p:grpSpPr>
          <a:xfrm>
            <a:off x="3117733" y="2992053"/>
            <a:ext cx="1134558" cy="760844"/>
            <a:chOff x="4603038" y="2460876"/>
            <a:chExt cx="874087" cy="586170"/>
          </a:xfrm>
        </p:grpSpPr>
        <p:sp>
          <p:nvSpPr>
            <p:cNvPr id="468" name="Flowchart: Decision 467">
              <a:extLst>
                <a:ext uri="{FF2B5EF4-FFF2-40B4-BE49-F238E27FC236}">
                  <a16:creationId xmlns:a16="http://schemas.microsoft.com/office/drawing/2014/main" id="{31F54A65-BBEB-43C4-9AB9-D11A3C964A38}"/>
                </a:ext>
              </a:extLst>
            </p:cNvPr>
            <p:cNvSpPr/>
            <p:nvPr/>
          </p:nvSpPr>
          <p:spPr bwMode="auto">
            <a:xfrm>
              <a:off x="4603038" y="2460876"/>
              <a:ext cx="874087" cy="586170"/>
            </a:xfrm>
            <a:prstGeom prst="flowChartDecision">
              <a:avLst/>
            </a:prstGeom>
            <a:solidFill>
              <a:srgbClr val="000000"/>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Rectangle 468">
              <a:extLst>
                <a:ext uri="{FF2B5EF4-FFF2-40B4-BE49-F238E27FC236}">
                  <a16:creationId xmlns:a16="http://schemas.microsoft.com/office/drawing/2014/main" id="{AA551390-63E7-4CA1-9B79-8DA14F77D195}"/>
                </a:ext>
              </a:extLst>
            </p:cNvPr>
            <p:cNvSpPr/>
            <p:nvPr/>
          </p:nvSpPr>
          <p:spPr bwMode="auto">
            <a:xfrm>
              <a:off x="4945912" y="2732988"/>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0" name="Group 469">
              <a:extLst>
                <a:ext uri="{FF2B5EF4-FFF2-40B4-BE49-F238E27FC236}">
                  <a16:creationId xmlns:a16="http://schemas.microsoft.com/office/drawing/2014/main" id="{01A872D7-CE07-4BB1-B0BD-A2C54AAD7577}"/>
                </a:ext>
              </a:extLst>
            </p:cNvPr>
            <p:cNvGrpSpPr/>
            <p:nvPr/>
          </p:nvGrpSpPr>
          <p:grpSpPr>
            <a:xfrm>
              <a:off x="4945912" y="2654084"/>
              <a:ext cx="246315" cy="202204"/>
              <a:chOff x="4919039" y="2627071"/>
              <a:chExt cx="318420" cy="202204"/>
            </a:xfrm>
          </p:grpSpPr>
          <p:sp>
            <p:nvSpPr>
              <p:cNvPr id="474" name="Rectangle 473">
                <a:extLst>
                  <a:ext uri="{FF2B5EF4-FFF2-40B4-BE49-F238E27FC236}">
                    <a16:creationId xmlns:a16="http://schemas.microsoft.com/office/drawing/2014/main" id="{4F53EAAA-6D3E-4B6F-BD5E-0065E31B8B3C}"/>
                  </a:ext>
                </a:extLst>
              </p:cNvPr>
              <p:cNvSpPr/>
              <p:nvPr/>
            </p:nvSpPr>
            <p:spPr bwMode="auto">
              <a:xfrm>
                <a:off x="4919044" y="2627071"/>
                <a:ext cx="290365"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5" name="Rectangle 474">
                <a:extLst>
                  <a:ext uri="{FF2B5EF4-FFF2-40B4-BE49-F238E27FC236}">
                    <a16:creationId xmlns:a16="http://schemas.microsoft.com/office/drawing/2014/main" id="{5416790A-702F-4892-A4F1-F19CE2B532FF}"/>
                  </a:ext>
                </a:extLst>
              </p:cNvPr>
              <p:cNvSpPr/>
              <p:nvPr/>
            </p:nvSpPr>
            <p:spPr bwMode="auto">
              <a:xfrm>
                <a:off x="4919039" y="2783557"/>
                <a:ext cx="318420"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1" name="Oval 470">
              <a:extLst>
                <a:ext uri="{FF2B5EF4-FFF2-40B4-BE49-F238E27FC236}">
                  <a16:creationId xmlns:a16="http://schemas.microsoft.com/office/drawing/2014/main" id="{5475BAEB-523B-4CC5-A820-210676ADED80}"/>
                </a:ext>
              </a:extLst>
            </p:cNvPr>
            <p:cNvSpPr/>
            <p:nvPr/>
          </p:nvSpPr>
          <p:spPr bwMode="auto">
            <a:xfrm>
              <a:off x="4867499" y="265459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a:extLst>
                <a:ext uri="{FF2B5EF4-FFF2-40B4-BE49-F238E27FC236}">
                  <a16:creationId xmlns:a16="http://schemas.microsoft.com/office/drawing/2014/main" id="{47B22318-C97F-4949-9B07-AA0C75B19B4D}"/>
                </a:ext>
              </a:extLst>
            </p:cNvPr>
            <p:cNvSpPr/>
            <p:nvPr/>
          </p:nvSpPr>
          <p:spPr bwMode="auto">
            <a:xfrm>
              <a:off x="4869577" y="2815015"/>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a:extLst>
                <a:ext uri="{FF2B5EF4-FFF2-40B4-BE49-F238E27FC236}">
                  <a16:creationId xmlns:a16="http://schemas.microsoft.com/office/drawing/2014/main" id="{0248DC0F-687B-4BE1-8148-673031AF1C5D}"/>
                </a:ext>
              </a:extLst>
            </p:cNvPr>
            <p:cNvSpPr/>
            <p:nvPr/>
          </p:nvSpPr>
          <p:spPr bwMode="auto">
            <a:xfrm>
              <a:off x="4869577" y="273187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76" name="Connector: Elbow 475">
            <a:extLst>
              <a:ext uri="{FF2B5EF4-FFF2-40B4-BE49-F238E27FC236}">
                <a16:creationId xmlns:a16="http://schemas.microsoft.com/office/drawing/2014/main" id="{B626B562-D925-489C-8313-8A8C5D75CFF5}"/>
              </a:ext>
            </a:extLst>
          </p:cNvPr>
          <p:cNvCxnSpPr>
            <a:cxnSpLocks/>
          </p:cNvCxnSpPr>
          <p:nvPr/>
        </p:nvCxnSpPr>
        <p:spPr>
          <a:xfrm flipV="1">
            <a:off x="2081862" y="3468769"/>
            <a:ext cx="1094226" cy="792724"/>
          </a:xfrm>
          <a:prstGeom prst="bentConnector3">
            <a:avLst>
              <a:gd name="adj1" fmla="val 54352"/>
            </a:avLst>
          </a:prstGeom>
          <a:noFill/>
          <a:ln w="19050" cap="flat" cmpd="sng" algn="ctr">
            <a:solidFill>
              <a:srgbClr val="243A5E"/>
            </a:solidFill>
            <a:prstDash val="sysDot"/>
            <a:headEnd type="none" w="med" len="med"/>
            <a:tailEnd type="arrow" w="sm" len="sm"/>
          </a:ln>
          <a:effectLst/>
        </p:spPr>
      </p:cxnSp>
      <p:cxnSp>
        <p:nvCxnSpPr>
          <p:cNvPr id="477" name="Straight Arrow Connector 476">
            <a:extLst>
              <a:ext uri="{FF2B5EF4-FFF2-40B4-BE49-F238E27FC236}">
                <a16:creationId xmlns:a16="http://schemas.microsoft.com/office/drawing/2014/main" id="{FA5BCFA3-AB9C-4581-A638-30FB3288FFF6}"/>
              </a:ext>
            </a:extLst>
          </p:cNvPr>
          <p:cNvCxnSpPr>
            <a:cxnSpLocks/>
          </p:cNvCxnSpPr>
          <p:nvPr/>
        </p:nvCxnSpPr>
        <p:spPr>
          <a:xfrm flipV="1">
            <a:off x="3685510" y="3772729"/>
            <a:ext cx="0" cy="764346"/>
          </a:xfrm>
          <a:prstGeom prst="straightConnector1">
            <a:avLst/>
          </a:prstGeom>
          <a:noFill/>
          <a:ln w="19050" cap="flat" cmpd="sng" algn="ctr">
            <a:solidFill>
              <a:srgbClr val="243A5E"/>
            </a:solidFill>
            <a:prstDash val="sysDot"/>
            <a:headEnd type="none" w="med" len="med"/>
            <a:tailEnd type="arrow" w="sm" len="sm"/>
          </a:ln>
          <a:effectLst/>
        </p:spPr>
      </p:cxnSp>
      <p:grpSp>
        <p:nvGrpSpPr>
          <p:cNvPr id="478" name="Group 4">
            <a:extLst>
              <a:ext uri="{FF2B5EF4-FFF2-40B4-BE49-F238E27FC236}">
                <a16:creationId xmlns:a16="http://schemas.microsoft.com/office/drawing/2014/main" id="{654F408F-E8F9-46E9-AA90-D5189CC3BD04}"/>
              </a:ext>
            </a:extLst>
          </p:cNvPr>
          <p:cNvGrpSpPr>
            <a:grpSpLocks noChangeAspect="1"/>
          </p:cNvGrpSpPr>
          <p:nvPr/>
        </p:nvGrpSpPr>
        <p:grpSpPr bwMode="auto">
          <a:xfrm>
            <a:off x="3371291" y="4554912"/>
            <a:ext cx="640588" cy="640584"/>
            <a:chOff x="380" y="3325"/>
            <a:chExt cx="286" cy="286"/>
          </a:xfrm>
          <a:solidFill>
            <a:srgbClr val="243A5E"/>
          </a:solidFill>
        </p:grpSpPr>
        <p:sp>
          <p:nvSpPr>
            <p:cNvPr id="479" name="Freeform 5">
              <a:extLst>
                <a:ext uri="{FF2B5EF4-FFF2-40B4-BE49-F238E27FC236}">
                  <a16:creationId xmlns:a16="http://schemas.microsoft.com/office/drawing/2014/main" id="{A4B8B486-63D6-4CB9-9372-2668EE9C4D34}"/>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0" name="Oval 6">
              <a:extLst>
                <a:ext uri="{FF2B5EF4-FFF2-40B4-BE49-F238E27FC236}">
                  <a16:creationId xmlns:a16="http://schemas.microsoft.com/office/drawing/2014/main" id="{26A6EE9F-478C-44C6-92AB-BD43F55B3889}"/>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1" name="Oval 7">
              <a:extLst>
                <a:ext uri="{FF2B5EF4-FFF2-40B4-BE49-F238E27FC236}">
                  <a16:creationId xmlns:a16="http://schemas.microsoft.com/office/drawing/2014/main" id="{132A91CD-2736-4CCB-AC7B-B1B071D48FD4}"/>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2" name="Oval 8">
              <a:extLst>
                <a:ext uri="{FF2B5EF4-FFF2-40B4-BE49-F238E27FC236}">
                  <a16:creationId xmlns:a16="http://schemas.microsoft.com/office/drawing/2014/main" id="{84DC01E3-AE05-49B1-A279-A0580C570E3B}"/>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3" name="Oval 9">
              <a:extLst>
                <a:ext uri="{FF2B5EF4-FFF2-40B4-BE49-F238E27FC236}">
                  <a16:creationId xmlns:a16="http://schemas.microsoft.com/office/drawing/2014/main" id="{0303B211-C12C-40FC-9CB5-DCE6DDA6A90B}"/>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4" name="Oval 10">
              <a:extLst>
                <a:ext uri="{FF2B5EF4-FFF2-40B4-BE49-F238E27FC236}">
                  <a16:creationId xmlns:a16="http://schemas.microsoft.com/office/drawing/2014/main" id="{CC763005-F47D-4208-93D2-2ACD4C304881}"/>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5" name="Oval 11">
              <a:extLst>
                <a:ext uri="{FF2B5EF4-FFF2-40B4-BE49-F238E27FC236}">
                  <a16:creationId xmlns:a16="http://schemas.microsoft.com/office/drawing/2014/main" id="{F2363527-DF4A-44F1-895B-AECF77F0FA0A}"/>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6" name="Oval 12">
              <a:extLst>
                <a:ext uri="{FF2B5EF4-FFF2-40B4-BE49-F238E27FC236}">
                  <a16:creationId xmlns:a16="http://schemas.microsoft.com/office/drawing/2014/main" id="{28C4FAD1-557D-4F2B-825A-D8E72813D109}"/>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487" name="Rectangle 486">
            <a:extLst>
              <a:ext uri="{FF2B5EF4-FFF2-40B4-BE49-F238E27FC236}">
                <a16:creationId xmlns:a16="http://schemas.microsoft.com/office/drawing/2014/main" id="{8FDF2C3D-B3C0-4B55-ABE9-BEA0ADF9F852}"/>
              </a:ext>
            </a:extLst>
          </p:cNvPr>
          <p:cNvSpPr/>
          <p:nvPr/>
        </p:nvSpPr>
        <p:spPr>
          <a:xfrm>
            <a:off x="2146456" y="4618164"/>
            <a:ext cx="1224836" cy="523220"/>
          </a:xfrm>
          <a:prstGeom prst="rect">
            <a:avLst/>
          </a:prstGeom>
        </p:spPr>
        <p:txBody>
          <a:bodyPr wrap="square">
            <a:spAutoFit/>
          </a:bodyPr>
          <a:lstStyle/>
          <a:p>
            <a:pPr algn="r">
              <a:defRPr/>
            </a:pPr>
            <a:r>
              <a:rPr lang="en-US" sz="1400">
                <a:gradFill>
                  <a:gsLst>
                    <a:gs pos="0">
                      <a:srgbClr val="000000"/>
                    </a:gs>
                    <a:gs pos="100000">
                      <a:srgbClr val="000000"/>
                    </a:gs>
                  </a:gsLst>
                  <a:lin ang="5400000" scaled="1"/>
                </a:gradFill>
                <a:latin typeface="Arial" panose="020B0604020202020204" pitchFamily="34" charset="0"/>
                <a:cs typeface="Arial" panose="020B0604020202020204" pitchFamily="34" charset="0"/>
              </a:rPr>
              <a:t>Threat </a:t>
            </a:r>
            <a:br>
              <a:rPr lang="en-US" sz="1400">
                <a:gradFill>
                  <a:gsLst>
                    <a:gs pos="0">
                      <a:srgbClr val="000000"/>
                    </a:gs>
                    <a:gs pos="100000">
                      <a:srgbClr val="000000"/>
                    </a:gs>
                  </a:gsLst>
                  <a:lin ang="5400000" scaled="1"/>
                </a:gradFill>
                <a:latin typeface="Arial" panose="020B0604020202020204" pitchFamily="34" charset="0"/>
                <a:cs typeface="Arial" panose="020B0604020202020204" pitchFamily="34" charset="0"/>
              </a:rPr>
            </a:br>
            <a:r>
              <a:rPr lang="en-US" sz="1400">
                <a:gradFill>
                  <a:gsLst>
                    <a:gs pos="0">
                      <a:srgbClr val="000000"/>
                    </a:gs>
                    <a:gs pos="100000">
                      <a:srgbClr val="000000"/>
                    </a:gs>
                  </a:gsLst>
                  <a:lin ang="5400000" scaled="1"/>
                </a:gradFill>
                <a:latin typeface="Arial" panose="020B0604020202020204" pitchFamily="34" charset="0"/>
                <a:cs typeface="Arial" panose="020B0604020202020204" pitchFamily="34" charset="0"/>
              </a:rPr>
              <a:t>Intelligence</a:t>
            </a:r>
          </a:p>
        </p:txBody>
      </p:sp>
      <p:pic>
        <p:nvPicPr>
          <p:cNvPr id="488" name="Graphic 230" descr="Social network">
            <a:extLst>
              <a:ext uri="{FF2B5EF4-FFF2-40B4-BE49-F238E27FC236}">
                <a16:creationId xmlns:a16="http://schemas.microsoft.com/office/drawing/2014/main" id="{E4E60A2D-A8D9-4C7F-82BF-0AF4D2297B5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55068" y="5098913"/>
            <a:ext cx="650628" cy="650628"/>
          </a:xfrm>
          <a:prstGeom prst="rect">
            <a:avLst/>
          </a:prstGeom>
        </p:spPr>
      </p:pic>
    </p:spTree>
    <p:extLst>
      <p:ext uri="{BB962C8B-B14F-4D97-AF65-F5344CB8AC3E}">
        <p14:creationId xmlns:p14="http://schemas.microsoft.com/office/powerpoint/2010/main" val="1487367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anim calcmode="lin" valueType="num">
                                      <p:cBhvr>
                                        <p:cTn id="8" dur="1000" fill="hold"/>
                                        <p:tgtEl>
                                          <p:spTgt spid="464"/>
                                        </p:tgtEl>
                                        <p:attrNameLst>
                                          <p:attrName>ppt_x</p:attrName>
                                        </p:attrNameLst>
                                      </p:cBhvr>
                                      <p:tavLst>
                                        <p:tav tm="0">
                                          <p:val>
                                            <p:strVal val="#ppt_x"/>
                                          </p:val>
                                        </p:tav>
                                        <p:tav tm="100000">
                                          <p:val>
                                            <p:strVal val="#ppt_x"/>
                                          </p:val>
                                        </p:tav>
                                      </p:tavLst>
                                    </p:anim>
                                    <p:anim calcmode="lin" valueType="num">
                                      <p:cBhvr>
                                        <p:cTn id="9" dur="1000" fill="hold"/>
                                        <p:tgtEl>
                                          <p:spTgt spid="46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65"/>
                                        </p:tgtEl>
                                        <p:attrNameLst>
                                          <p:attrName>style.visibility</p:attrName>
                                        </p:attrNameLst>
                                      </p:cBhvr>
                                      <p:to>
                                        <p:strVal val="visible"/>
                                      </p:to>
                                    </p:set>
                                    <p:animEffect transition="in" filter="wipe(left)">
                                      <p:cBhvr>
                                        <p:cTn id="13" dur="500"/>
                                        <p:tgtEl>
                                          <p:spTgt spid="465"/>
                                        </p:tgtEl>
                                      </p:cBhvr>
                                    </p:animEffect>
                                  </p:childTnLst>
                                </p:cTn>
                              </p:par>
                              <p:par>
                                <p:cTn id="14" presetID="22" presetClass="entr" presetSubtype="8" fill="hold" nodeType="withEffect">
                                  <p:stCondLst>
                                    <p:cond delay="0"/>
                                  </p:stCondLst>
                                  <p:childTnLst>
                                    <p:set>
                                      <p:cBhvr>
                                        <p:cTn id="15" dur="1" fill="hold">
                                          <p:stCondLst>
                                            <p:cond delay="0"/>
                                          </p:stCondLst>
                                        </p:cTn>
                                        <p:tgtEl>
                                          <p:spTgt spid="466"/>
                                        </p:tgtEl>
                                        <p:attrNameLst>
                                          <p:attrName>style.visibility</p:attrName>
                                        </p:attrNameLst>
                                      </p:cBhvr>
                                      <p:to>
                                        <p:strVal val="visible"/>
                                      </p:to>
                                    </p:set>
                                    <p:animEffect transition="in" filter="wipe(left)">
                                      <p:cBhvr>
                                        <p:cTn id="16" dur="500"/>
                                        <p:tgtEl>
                                          <p:spTgt spid="466"/>
                                        </p:tgtEl>
                                      </p:cBhvr>
                                    </p:animEffect>
                                  </p:childTnLst>
                                </p:cTn>
                              </p:par>
                              <p:par>
                                <p:cTn id="17" presetID="22" presetClass="entr" presetSubtype="8" fill="hold" nodeType="withEffect">
                                  <p:stCondLst>
                                    <p:cond delay="0"/>
                                  </p:stCondLst>
                                  <p:childTnLst>
                                    <p:set>
                                      <p:cBhvr>
                                        <p:cTn id="18" dur="1" fill="hold">
                                          <p:stCondLst>
                                            <p:cond delay="0"/>
                                          </p:stCondLst>
                                        </p:cTn>
                                        <p:tgtEl>
                                          <p:spTgt spid="476"/>
                                        </p:tgtEl>
                                        <p:attrNameLst>
                                          <p:attrName>style.visibility</p:attrName>
                                        </p:attrNameLst>
                                      </p:cBhvr>
                                      <p:to>
                                        <p:strVal val="visible"/>
                                      </p:to>
                                    </p:set>
                                    <p:animEffect transition="in" filter="wipe(left)">
                                      <p:cBhvr>
                                        <p:cTn id="19" dur="500"/>
                                        <p:tgtEl>
                                          <p:spTgt spid="47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63"/>
                                        </p:tgtEl>
                                        <p:attrNameLst>
                                          <p:attrName>style.visibility</p:attrName>
                                        </p:attrNameLst>
                                      </p:cBhvr>
                                      <p:to>
                                        <p:strVal val="visible"/>
                                      </p:to>
                                    </p:set>
                                    <p:animEffect transition="in" filter="fade">
                                      <p:cBhvr>
                                        <p:cTn id="23" dur="500"/>
                                        <p:tgtEl>
                                          <p:spTgt spid="463"/>
                                        </p:tgtEl>
                                      </p:cBhvr>
                                    </p:animEffect>
                                  </p:childTnLst>
                                </p:cTn>
                              </p:par>
                              <p:par>
                                <p:cTn id="24" presetID="10" presetClass="entr" presetSubtype="0" fill="hold" nodeType="withEffect">
                                  <p:stCondLst>
                                    <p:cond delay="0"/>
                                  </p:stCondLst>
                                  <p:childTnLst>
                                    <p:set>
                                      <p:cBhvr>
                                        <p:cTn id="25" dur="1" fill="hold">
                                          <p:stCondLst>
                                            <p:cond delay="0"/>
                                          </p:stCondLst>
                                        </p:cTn>
                                        <p:tgtEl>
                                          <p:spTgt spid="467"/>
                                        </p:tgtEl>
                                        <p:attrNameLst>
                                          <p:attrName>style.visibility</p:attrName>
                                        </p:attrNameLst>
                                      </p:cBhvr>
                                      <p:to>
                                        <p:strVal val="visible"/>
                                      </p:to>
                                    </p:set>
                                    <p:animEffect transition="in" filter="fade">
                                      <p:cBhvr>
                                        <p:cTn id="26" dur="500"/>
                                        <p:tgtEl>
                                          <p:spTgt spid="46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7"/>
                                        </p:tgtEl>
                                        <p:attrNameLst>
                                          <p:attrName>style.visibility</p:attrName>
                                        </p:attrNameLst>
                                      </p:cBhvr>
                                      <p:to>
                                        <p:strVal val="visible"/>
                                      </p:to>
                                    </p:set>
                                    <p:animEffect transition="in" filter="fade">
                                      <p:cBhvr>
                                        <p:cTn id="29" dur="500"/>
                                        <p:tgtEl>
                                          <p:spTgt spid="487"/>
                                        </p:tgtEl>
                                      </p:cBhvr>
                                    </p:animEffect>
                                  </p:childTnLst>
                                </p:cTn>
                              </p:par>
                              <p:par>
                                <p:cTn id="30" presetID="22" presetClass="entr" presetSubtype="4" fill="hold" nodeType="withEffect">
                                  <p:stCondLst>
                                    <p:cond delay="0"/>
                                  </p:stCondLst>
                                  <p:childTnLst>
                                    <p:set>
                                      <p:cBhvr>
                                        <p:cTn id="31" dur="1" fill="hold">
                                          <p:stCondLst>
                                            <p:cond delay="0"/>
                                          </p:stCondLst>
                                        </p:cTn>
                                        <p:tgtEl>
                                          <p:spTgt spid="477"/>
                                        </p:tgtEl>
                                        <p:attrNameLst>
                                          <p:attrName>style.visibility</p:attrName>
                                        </p:attrNameLst>
                                      </p:cBhvr>
                                      <p:to>
                                        <p:strVal val="visible"/>
                                      </p:to>
                                    </p:set>
                                    <p:animEffect transition="in" filter="wipe(down)">
                                      <p:cBhvr>
                                        <p:cTn id="32" dur="250"/>
                                        <p:tgtEl>
                                          <p:spTgt spid="477"/>
                                        </p:tgtEl>
                                      </p:cBhvr>
                                    </p:animEffect>
                                  </p:childTnLst>
                                </p:cTn>
                              </p:par>
                              <p:par>
                                <p:cTn id="33" presetID="10" presetClass="entr" presetSubtype="0" fill="hold" nodeType="withEffect">
                                  <p:stCondLst>
                                    <p:cond delay="0"/>
                                  </p:stCondLst>
                                  <p:childTnLst>
                                    <p:set>
                                      <p:cBhvr>
                                        <p:cTn id="34" dur="1" fill="hold">
                                          <p:stCondLst>
                                            <p:cond delay="0"/>
                                          </p:stCondLst>
                                        </p:cTn>
                                        <p:tgtEl>
                                          <p:spTgt spid="478"/>
                                        </p:tgtEl>
                                        <p:attrNameLst>
                                          <p:attrName>style.visibility</p:attrName>
                                        </p:attrNameLst>
                                      </p:cBhvr>
                                      <p:to>
                                        <p:strVal val="visible"/>
                                      </p:to>
                                    </p:set>
                                    <p:animEffect transition="in" filter="fade">
                                      <p:cBhvr>
                                        <p:cTn id="35" dur="500"/>
                                        <p:tgtEl>
                                          <p:spTgt spid="478"/>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423"/>
                                        </p:tgtEl>
                                        <p:attrNameLst>
                                          <p:attrName>style.visibility</p:attrName>
                                        </p:attrNameLst>
                                      </p:cBhvr>
                                      <p:to>
                                        <p:strVal val="visible"/>
                                      </p:to>
                                    </p:set>
                                    <p:animEffect transition="in" filter="wipe(left)">
                                      <p:cBhvr>
                                        <p:cTn id="39" dur="750"/>
                                        <p:tgtEl>
                                          <p:spTgt spid="423"/>
                                        </p:tgtEl>
                                      </p:cBhvr>
                                    </p:animEffect>
                                  </p:childTnLst>
                                </p:cTn>
                              </p:par>
                              <p:par>
                                <p:cTn id="40" presetID="22" presetClass="entr" presetSubtype="8" fill="hold" nodeType="withEffect">
                                  <p:stCondLst>
                                    <p:cond delay="0"/>
                                  </p:stCondLst>
                                  <p:childTnLst>
                                    <p:set>
                                      <p:cBhvr>
                                        <p:cTn id="41" dur="1" fill="hold">
                                          <p:stCondLst>
                                            <p:cond delay="0"/>
                                          </p:stCondLst>
                                        </p:cTn>
                                        <p:tgtEl>
                                          <p:spTgt spid="382"/>
                                        </p:tgtEl>
                                        <p:attrNameLst>
                                          <p:attrName>style.visibility</p:attrName>
                                        </p:attrNameLst>
                                      </p:cBhvr>
                                      <p:to>
                                        <p:strVal val="visible"/>
                                      </p:to>
                                    </p:set>
                                    <p:animEffect transition="in" filter="wipe(left)">
                                      <p:cBhvr>
                                        <p:cTn id="42" dur="750"/>
                                        <p:tgtEl>
                                          <p:spTgt spid="382"/>
                                        </p:tgtEl>
                                      </p:cBhvr>
                                    </p:animEffect>
                                  </p:childTnLst>
                                </p:cTn>
                              </p:par>
                              <p:par>
                                <p:cTn id="43" presetID="22" presetClass="entr" presetSubtype="8" fill="hold" nodeType="withEffect">
                                  <p:stCondLst>
                                    <p:cond delay="0"/>
                                  </p:stCondLst>
                                  <p:childTnLst>
                                    <p:set>
                                      <p:cBhvr>
                                        <p:cTn id="44" dur="1" fill="hold">
                                          <p:stCondLst>
                                            <p:cond delay="0"/>
                                          </p:stCondLst>
                                        </p:cTn>
                                        <p:tgtEl>
                                          <p:spTgt spid="383"/>
                                        </p:tgtEl>
                                        <p:attrNameLst>
                                          <p:attrName>style.visibility</p:attrName>
                                        </p:attrNameLst>
                                      </p:cBhvr>
                                      <p:to>
                                        <p:strVal val="visible"/>
                                      </p:to>
                                    </p:set>
                                    <p:animEffect transition="in" filter="wipe(left)">
                                      <p:cBhvr>
                                        <p:cTn id="45" dur="750"/>
                                        <p:tgtEl>
                                          <p:spTgt spid="383"/>
                                        </p:tgtEl>
                                      </p:cBhvr>
                                    </p:animEffect>
                                  </p:childTnLst>
                                </p:cTn>
                              </p:par>
                              <p:par>
                                <p:cTn id="46" presetID="22" presetClass="entr" presetSubtype="8" fill="hold" nodeType="withEffect">
                                  <p:stCondLst>
                                    <p:cond delay="0"/>
                                  </p:stCondLst>
                                  <p:childTnLst>
                                    <p:set>
                                      <p:cBhvr>
                                        <p:cTn id="47" dur="1" fill="hold">
                                          <p:stCondLst>
                                            <p:cond delay="0"/>
                                          </p:stCondLst>
                                        </p:cTn>
                                        <p:tgtEl>
                                          <p:spTgt spid="405"/>
                                        </p:tgtEl>
                                        <p:attrNameLst>
                                          <p:attrName>style.visibility</p:attrName>
                                        </p:attrNameLst>
                                      </p:cBhvr>
                                      <p:to>
                                        <p:strVal val="visible"/>
                                      </p:to>
                                    </p:set>
                                    <p:animEffect transition="in" filter="wipe(left)">
                                      <p:cBhvr>
                                        <p:cTn id="48" dur="750"/>
                                        <p:tgtEl>
                                          <p:spTgt spid="405"/>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30"/>
                                        </p:tgtEl>
                                        <p:attrNameLst>
                                          <p:attrName>style.visibility</p:attrName>
                                        </p:attrNameLst>
                                      </p:cBhvr>
                                      <p:to>
                                        <p:strVal val="visible"/>
                                      </p:to>
                                    </p:set>
                                    <p:animEffect transition="in" filter="fade">
                                      <p:cBhvr>
                                        <p:cTn id="53" dur="500"/>
                                        <p:tgtEl>
                                          <p:spTgt spid="430"/>
                                        </p:tgtEl>
                                      </p:cBhvr>
                                    </p:animEffect>
                                    <p:anim calcmode="lin" valueType="num">
                                      <p:cBhvr>
                                        <p:cTn id="54" dur="500" fill="hold"/>
                                        <p:tgtEl>
                                          <p:spTgt spid="430"/>
                                        </p:tgtEl>
                                        <p:attrNameLst>
                                          <p:attrName>ppt_x</p:attrName>
                                        </p:attrNameLst>
                                      </p:cBhvr>
                                      <p:tavLst>
                                        <p:tav tm="0">
                                          <p:val>
                                            <p:strVal val="#ppt_x"/>
                                          </p:val>
                                        </p:tav>
                                        <p:tav tm="100000">
                                          <p:val>
                                            <p:strVal val="#ppt_x"/>
                                          </p:val>
                                        </p:tav>
                                      </p:tavLst>
                                    </p:anim>
                                    <p:anim calcmode="lin" valueType="num">
                                      <p:cBhvr>
                                        <p:cTn id="55" dur="500" fill="hold"/>
                                        <p:tgtEl>
                                          <p:spTgt spid="43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84"/>
                                        </p:tgtEl>
                                        <p:attrNameLst>
                                          <p:attrName>style.visibility</p:attrName>
                                        </p:attrNameLst>
                                      </p:cBhvr>
                                      <p:to>
                                        <p:strVal val="visible"/>
                                      </p:to>
                                    </p:set>
                                    <p:animEffect transition="in" filter="fade">
                                      <p:cBhvr>
                                        <p:cTn id="58" dur="500"/>
                                        <p:tgtEl>
                                          <p:spTgt spid="384"/>
                                        </p:tgtEl>
                                      </p:cBhvr>
                                    </p:animEffect>
                                    <p:anim calcmode="lin" valueType="num">
                                      <p:cBhvr>
                                        <p:cTn id="59" dur="500" fill="hold"/>
                                        <p:tgtEl>
                                          <p:spTgt spid="384"/>
                                        </p:tgtEl>
                                        <p:attrNameLst>
                                          <p:attrName>ppt_x</p:attrName>
                                        </p:attrNameLst>
                                      </p:cBhvr>
                                      <p:tavLst>
                                        <p:tav tm="0">
                                          <p:val>
                                            <p:strVal val="#ppt_x"/>
                                          </p:val>
                                        </p:tav>
                                        <p:tav tm="100000">
                                          <p:val>
                                            <p:strVal val="#ppt_x"/>
                                          </p:val>
                                        </p:tav>
                                      </p:tavLst>
                                    </p:anim>
                                    <p:anim calcmode="lin" valueType="num">
                                      <p:cBhvr>
                                        <p:cTn id="60" dur="500" fill="hold"/>
                                        <p:tgtEl>
                                          <p:spTgt spid="384"/>
                                        </p:tgtEl>
                                        <p:attrNameLst>
                                          <p:attrName>ppt_y</p:attrName>
                                        </p:attrNameLst>
                                      </p:cBhvr>
                                      <p:tavLst>
                                        <p:tav tm="0">
                                          <p:val>
                                            <p:strVal val="#ppt_y+.1"/>
                                          </p:val>
                                        </p:tav>
                                        <p:tav tm="100000">
                                          <p:val>
                                            <p:strVal val="#ppt_y"/>
                                          </p:val>
                                        </p:tav>
                                      </p:tavLst>
                                    </p:anim>
                                  </p:childTnLst>
                                </p:cTn>
                              </p:par>
                              <p:par>
                                <p:cTn id="61" presetID="22" presetClass="entr" presetSubtype="8" fill="hold" nodeType="withEffect">
                                  <p:stCondLst>
                                    <p:cond delay="0"/>
                                  </p:stCondLst>
                                  <p:childTnLst>
                                    <p:set>
                                      <p:cBhvr>
                                        <p:cTn id="62" dur="1" fill="hold">
                                          <p:stCondLst>
                                            <p:cond delay="0"/>
                                          </p:stCondLst>
                                        </p:cTn>
                                        <p:tgtEl>
                                          <p:spTgt spid="381"/>
                                        </p:tgtEl>
                                        <p:attrNameLst>
                                          <p:attrName>style.visibility</p:attrName>
                                        </p:attrNameLst>
                                      </p:cBhvr>
                                      <p:to>
                                        <p:strVal val="visible"/>
                                      </p:to>
                                    </p:set>
                                    <p:animEffect transition="in" filter="wipe(left)">
                                      <p:cBhvr>
                                        <p:cTn id="63" dur="500"/>
                                        <p:tgtEl>
                                          <p:spTgt spid="381"/>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424"/>
                                        </p:tgtEl>
                                        <p:attrNameLst>
                                          <p:attrName>style.visibility</p:attrName>
                                        </p:attrNameLst>
                                      </p:cBhvr>
                                      <p:to>
                                        <p:strVal val="visible"/>
                                      </p:to>
                                    </p:set>
                                    <p:animEffect transition="in" filter="wipe(left)">
                                      <p:cBhvr>
                                        <p:cTn id="67" dur="500"/>
                                        <p:tgtEl>
                                          <p:spTgt spid="4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19"/>
                                        </p:tgtEl>
                                        <p:attrNameLst>
                                          <p:attrName>style.visibility</p:attrName>
                                        </p:attrNameLst>
                                      </p:cBhvr>
                                      <p:to>
                                        <p:strVal val="visible"/>
                                      </p:to>
                                    </p:set>
                                    <p:animEffect transition="in" filter="wipe(left)">
                                      <p:cBhvr>
                                        <p:cTn id="72" dur="500"/>
                                        <p:tgtEl>
                                          <p:spTgt spid="41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22"/>
                                        </p:tgtEl>
                                        <p:attrNameLst>
                                          <p:attrName>style.visibility</p:attrName>
                                        </p:attrNameLst>
                                      </p:cBhvr>
                                      <p:to>
                                        <p:strVal val="visible"/>
                                      </p:to>
                                    </p:set>
                                    <p:animEffect transition="in" filter="fade">
                                      <p:cBhvr>
                                        <p:cTn id="75" dur="500"/>
                                        <p:tgtEl>
                                          <p:spTgt spid="42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374"/>
                                        </p:tgtEl>
                                        <p:attrNameLst>
                                          <p:attrName>style.visibility</p:attrName>
                                        </p:attrNameLst>
                                      </p:cBhvr>
                                      <p:to>
                                        <p:strVal val="visible"/>
                                      </p:to>
                                    </p:set>
                                    <p:animEffect transition="in" filter="wipe(up)">
                                      <p:cBhvr>
                                        <p:cTn id="80"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p:bldP spid="463" grpId="0"/>
      <p:bldP spid="464" grpId="0"/>
      <p:bldP spid="48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A381-E8C9-4280-B48C-2FE334FDED95}"/>
              </a:ext>
            </a:extLst>
          </p:cNvPr>
          <p:cNvSpPr>
            <a:spLocks noGrp="1"/>
          </p:cNvSpPr>
          <p:nvPr>
            <p:ph type="title"/>
          </p:nvPr>
        </p:nvSpPr>
        <p:spPr/>
        <p:txBody>
          <a:bodyPr/>
          <a:lstStyle/>
          <a:p>
            <a:r>
              <a:rPr lang="en-US"/>
              <a:t>Building Cybersecurity Resilience</a:t>
            </a:r>
            <a:endParaRPr lang="gsw-CH"/>
          </a:p>
        </p:txBody>
      </p:sp>
      <p:grpSp>
        <p:nvGrpSpPr>
          <p:cNvPr id="7" name="Group 6">
            <a:extLst>
              <a:ext uri="{FF2B5EF4-FFF2-40B4-BE49-F238E27FC236}">
                <a16:creationId xmlns:a16="http://schemas.microsoft.com/office/drawing/2014/main" id="{136B4C7A-EF0F-4EAE-9629-D1FC8BE6B474}"/>
              </a:ext>
            </a:extLst>
          </p:cNvPr>
          <p:cNvGrpSpPr/>
          <p:nvPr/>
        </p:nvGrpSpPr>
        <p:grpSpPr>
          <a:xfrm>
            <a:off x="3219" y="1464109"/>
            <a:ext cx="2485199" cy="837631"/>
            <a:chOff x="3219" y="1464109"/>
            <a:chExt cx="2485199" cy="837631"/>
          </a:xfrm>
        </p:grpSpPr>
        <p:sp>
          <p:nvSpPr>
            <p:cNvPr id="3" name="Rectangle: Top Corners Rounded 2">
              <a:extLst>
                <a:ext uri="{FF2B5EF4-FFF2-40B4-BE49-F238E27FC236}">
                  <a16:creationId xmlns:a16="http://schemas.microsoft.com/office/drawing/2014/main" id="{41ACAF2D-2F65-4D26-992C-2AC104FBF78E}"/>
                </a:ext>
              </a:extLst>
            </p:cNvPr>
            <p:cNvSpPr/>
            <p:nvPr/>
          </p:nvSpPr>
          <p:spPr bwMode="auto">
            <a:xfrm rot="5400000">
              <a:off x="826597" y="640731"/>
              <a:ext cx="837244" cy="248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Market Circle">
              <a:extLst>
                <a:ext uri="{FF2B5EF4-FFF2-40B4-BE49-F238E27FC236}">
                  <a16:creationId xmlns:a16="http://schemas.microsoft.com/office/drawing/2014/main" id="{339F26A4-BE32-44D4-AF2C-9518848288C2}"/>
                </a:ext>
              </a:extLst>
            </p:cNvPr>
            <p:cNvGrpSpPr/>
            <p:nvPr/>
          </p:nvGrpSpPr>
          <p:grpSpPr>
            <a:xfrm>
              <a:off x="1651174" y="1464496"/>
              <a:ext cx="837244" cy="837244"/>
              <a:chOff x="1651174" y="1462114"/>
              <a:chExt cx="837244" cy="837244"/>
            </a:xfrm>
          </p:grpSpPr>
          <p:sp>
            <p:nvSpPr>
              <p:cNvPr id="5" name="!!Market white">
                <a:extLst>
                  <a:ext uri="{FF2B5EF4-FFF2-40B4-BE49-F238E27FC236}">
                    <a16:creationId xmlns:a16="http://schemas.microsoft.com/office/drawing/2014/main" id="{87822BDB-EA98-45E8-852A-0C6B4E91061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Market grey">
                <a:extLst>
                  <a:ext uri="{FF2B5EF4-FFF2-40B4-BE49-F238E27FC236}">
                    <a16:creationId xmlns:a16="http://schemas.microsoft.com/office/drawing/2014/main" id="{6FD77F55-582F-4266-A856-79D287BD4BF1}"/>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602D61B6-3D8C-4B27-A1AB-8C49EB0A88E5}"/>
              </a:ext>
            </a:extLst>
          </p:cNvPr>
          <p:cNvGrpSpPr/>
          <p:nvPr/>
        </p:nvGrpSpPr>
        <p:grpSpPr>
          <a:xfrm>
            <a:off x="3219" y="2677398"/>
            <a:ext cx="2485199" cy="837631"/>
            <a:chOff x="3219" y="1464109"/>
            <a:chExt cx="2485199" cy="837631"/>
          </a:xfrm>
        </p:grpSpPr>
        <p:sp>
          <p:nvSpPr>
            <p:cNvPr id="9" name="Rectangle: Top Corners Rounded 8">
              <a:extLst>
                <a:ext uri="{FF2B5EF4-FFF2-40B4-BE49-F238E27FC236}">
                  <a16:creationId xmlns:a16="http://schemas.microsoft.com/office/drawing/2014/main" id="{8D252008-6B7A-4E79-8C38-40B0ABBF0050}"/>
                </a:ext>
              </a:extLst>
            </p:cNvPr>
            <p:cNvSpPr/>
            <p:nvPr/>
          </p:nvSpPr>
          <p:spPr bwMode="auto">
            <a:xfrm rot="5400000">
              <a:off x="826597" y="640731"/>
              <a:ext cx="837244" cy="248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Market Circle">
              <a:extLst>
                <a:ext uri="{FF2B5EF4-FFF2-40B4-BE49-F238E27FC236}">
                  <a16:creationId xmlns:a16="http://schemas.microsoft.com/office/drawing/2014/main" id="{C11C8010-5053-479D-AA2F-4369CFD9C353}"/>
                </a:ext>
              </a:extLst>
            </p:cNvPr>
            <p:cNvGrpSpPr/>
            <p:nvPr/>
          </p:nvGrpSpPr>
          <p:grpSpPr>
            <a:xfrm>
              <a:off x="1651174" y="1464496"/>
              <a:ext cx="837244" cy="837244"/>
              <a:chOff x="1651174" y="1462114"/>
              <a:chExt cx="837244" cy="837244"/>
            </a:xfrm>
          </p:grpSpPr>
          <p:sp>
            <p:nvSpPr>
              <p:cNvPr id="11" name="!!Market white">
                <a:extLst>
                  <a:ext uri="{FF2B5EF4-FFF2-40B4-BE49-F238E27FC236}">
                    <a16:creationId xmlns:a16="http://schemas.microsoft.com/office/drawing/2014/main" id="{241F056A-CE27-4F45-9DED-0725A387F9F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2" name="!!Market grey">
                <a:extLst>
                  <a:ext uri="{FF2B5EF4-FFF2-40B4-BE49-F238E27FC236}">
                    <a16:creationId xmlns:a16="http://schemas.microsoft.com/office/drawing/2014/main" id="{D7AD04A2-A344-4F8C-8CE8-345808746B27}"/>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ADBB2B55-E351-4F8C-B0EF-5F0F136A5F42}"/>
              </a:ext>
            </a:extLst>
          </p:cNvPr>
          <p:cNvGrpSpPr/>
          <p:nvPr/>
        </p:nvGrpSpPr>
        <p:grpSpPr>
          <a:xfrm>
            <a:off x="3219" y="3890687"/>
            <a:ext cx="2485199" cy="837631"/>
            <a:chOff x="3219" y="1464109"/>
            <a:chExt cx="2485199" cy="837631"/>
          </a:xfrm>
        </p:grpSpPr>
        <p:sp>
          <p:nvSpPr>
            <p:cNvPr id="14" name="Rectangle: Top Corners Rounded 13">
              <a:extLst>
                <a:ext uri="{FF2B5EF4-FFF2-40B4-BE49-F238E27FC236}">
                  <a16:creationId xmlns:a16="http://schemas.microsoft.com/office/drawing/2014/main" id="{D9C5982F-6B55-4B9B-BA85-5CD3A342A549}"/>
                </a:ext>
              </a:extLst>
            </p:cNvPr>
            <p:cNvSpPr/>
            <p:nvPr/>
          </p:nvSpPr>
          <p:spPr bwMode="auto">
            <a:xfrm rot="5400000">
              <a:off x="826597" y="640731"/>
              <a:ext cx="837244" cy="248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5" name="!!Market Circle">
              <a:extLst>
                <a:ext uri="{FF2B5EF4-FFF2-40B4-BE49-F238E27FC236}">
                  <a16:creationId xmlns:a16="http://schemas.microsoft.com/office/drawing/2014/main" id="{1E3DAA1A-6446-4F57-9B2A-7FC6B1A254A8}"/>
                </a:ext>
              </a:extLst>
            </p:cNvPr>
            <p:cNvGrpSpPr/>
            <p:nvPr/>
          </p:nvGrpSpPr>
          <p:grpSpPr>
            <a:xfrm>
              <a:off x="1651174" y="1464496"/>
              <a:ext cx="837244" cy="837244"/>
              <a:chOff x="1651174" y="1462114"/>
              <a:chExt cx="837244" cy="837244"/>
            </a:xfrm>
          </p:grpSpPr>
          <p:sp>
            <p:nvSpPr>
              <p:cNvPr id="16" name="!!Market white">
                <a:extLst>
                  <a:ext uri="{FF2B5EF4-FFF2-40B4-BE49-F238E27FC236}">
                    <a16:creationId xmlns:a16="http://schemas.microsoft.com/office/drawing/2014/main" id="{E391DF4E-9248-4036-81BB-3E033DE8D52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7" name="!!Market grey">
                <a:extLst>
                  <a:ext uri="{FF2B5EF4-FFF2-40B4-BE49-F238E27FC236}">
                    <a16:creationId xmlns:a16="http://schemas.microsoft.com/office/drawing/2014/main" id="{064E3E02-5335-4D1E-8D20-FE8F27B35C78}"/>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EFC4120F-3AF2-4B0B-BE6B-97B48E6E17CD}"/>
              </a:ext>
            </a:extLst>
          </p:cNvPr>
          <p:cNvGrpSpPr/>
          <p:nvPr/>
        </p:nvGrpSpPr>
        <p:grpSpPr>
          <a:xfrm>
            <a:off x="3219" y="5103976"/>
            <a:ext cx="2485199" cy="837631"/>
            <a:chOff x="3219" y="1464109"/>
            <a:chExt cx="2485199" cy="837631"/>
          </a:xfrm>
        </p:grpSpPr>
        <p:sp>
          <p:nvSpPr>
            <p:cNvPr id="19" name="Rectangle: Top Corners Rounded 18">
              <a:extLst>
                <a:ext uri="{FF2B5EF4-FFF2-40B4-BE49-F238E27FC236}">
                  <a16:creationId xmlns:a16="http://schemas.microsoft.com/office/drawing/2014/main" id="{C95462BA-4747-400D-B577-8771F72B704D}"/>
                </a:ext>
              </a:extLst>
            </p:cNvPr>
            <p:cNvSpPr/>
            <p:nvPr/>
          </p:nvSpPr>
          <p:spPr bwMode="auto">
            <a:xfrm rot="5400000">
              <a:off x="826597" y="640731"/>
              <a:ext cx="837244" cy="248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0" name="!!Market Circle">
              <a:extLst>
                <a:ext uri="{FF2B5EF4-FFF2-40B4-BE49-F238E27FC236}">
                  <a16:creationId xmlns:a16="http://schemas.microsoft.com/office/drawing/2014/main" id="{293C2F64-B6FB-4C58-B40F-A201D16AB9CC}"/>
                </a:ext>
              </a:extLst>
            </p:cNvPr>
            <p:cNvGrpSpPr/>
            <p:nvPr/>
          </p:nvGrpSpPr>
          <p:grpSpPr>
            <a:xfrm>
              <a:off x="1651174" y="1464496"/>
              <a:ext cx="837244" cy="837244"/>
              <a:chOff x="1651174" y="1462114"/>
              <a:chExt cx="837244" cy="837244"/>
            </a:xfrm>
          </p:grpSpPr>
          <p:sp>
            <p:nvSpPr>
              <p:cNvPr id="21" name="!!Market white">
                <a:extLst>
                  <a:ext uri="{FF2B5EF4-FFF2-40B4-BE49-F238E27FC236}">
                    <a16:creationId xmlns:a16="http://schemas.microsoft.com/office/drawing/2014/main" id="{55BFC9C0-E446-4F85-82CF-2EBE5D0D991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2" name="!!Market grey">
                <a:extLst>
                  <a:ext uri="{FF2B5EF4-FFF2-40B4-BE49-F238E27FC236}">
                    <a16:creationId xmlns:a16="http://schemas.microsoft.com/office/drawing/2014/main" id="{0E0B3CA0-4CA2-40BA-BE32-9209EDF95468}"/>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3" name="TextBox 22">
            <a:extLst>
              <a:ext uri="{FF2B5EF4-FFF2-40B4-BE49-F238E27FC236}">
                <a16:creationId xmlns:a16="http://schemas.microsoft.com/office/drawing/2014/main" id="{2C947906-E17D-49AF-B084-DF8FD0CD597A}"/>
              </a:ext>
            </a:extLst>
          </p:cNvPr>
          <p:cNvSpPr txBox="1"/>
          <p:nvPr/>
        </p:nvSpPr>
        <p:spPr>
          <a:xfrm>
            <a:off x="2774950" y="1705759"/>
            <a:ext cx="8222957" cy="353943"/>
          </a:xfrm>
          <a:prstGeom prst="rect">
            <a:avLst/>
          </a:prstGeom>
          <a:noFill/>
        </p:spPr>
        <p:txBody>
          <a:bodyPr wrap="none" lIns="0" tIns="0" rIns="0" bIns="0" rtlCol="0">
            <a:spAutoFit/>
          </a:bodyPr>
          <a:lstStyle/>
          <a:p>
            <a:pPr algn="l"/>
            <a:r>
              <a:rPr lang="en-US" sz="2300">
                <a:latin typeface="+mj-lt"/>
              </a:rPr>
              <a:t>Shift Security from Quality Assurance to Business Enablement</a:t>
            </a:r>
            <a:endParaRPr lang="gsw-CH" sz="2300" err="1">
              <a:latin typeface="+mj-lt"/>
            </a:endParaRPr>
          </a:p>
        </p:txBody>
      </p:sp>
      <p:sp>
        <p:nvSpPr>
          <p:cNvPr id="25" name="TextBox 24">
            <a:extLst>
              <a:ext uri="{FF2B5EF4-FFF2-40B4-BE49-F238E27FC236}">
                <a16:creationId xmlns:a16="http://schemas.microsoft.com/office/drawing/2014/main" id="{31FC16F9-135D-4381-A988-A2F2680278AF}"/>
              </a:ext>
            </a:extLst>
          </p:cNvPr>
          <p:cNvSpPr txBox="1"/>
          <p:nvPr/>
        </p:nvSpPr>
        <p:spPr>
          <a:xfrm>
            <a:off x="2774949" y="2919048"/>
            <a:ext cx="3799373" cy="353943"/>
          </a:xfrm>
          <a:prstGeom prst="rect">
            <a:avLst/>
          </a:prstGeom>
          <a:noFill/>
        </p:spPr>
        <p:txBody>
          <a:bodyPr wrap="none" lIns="0" tIns="0" rIns="0" bIns="0" rtlCol="0">
            <a:spAutoFit/>
          </a:bodyPr>
          <a:lstStyle/>
          <a:p>
            <a:pPr algn="l"/>
            <a:r>
              <a:rPr lang="en-US" sz="2300">
                <a:latin typeface="+mj-lt"/>
              </a:rPr>
              <a:t>Focus on Business Resiliency</a:t>
            </a:r>
            <a:endParaRPr lang="gsw-CH" sz="2300" err="1">
              <a:latin typeface="+mj-lt"/>
            </a:endParaRPr>
          </a:p>
        </p:txBody>
      </p:sp>
      <p:sp>
        <p:nvSpPr>
          <p:cNvPr id="27" name="TextBox 26">
            <a:extLst>
              <a:ext uri="{FF2B5EF4-FFF2-40B4-BE49-F238E27FC236}">
                <a16:creationId xmlns:a16="http://schemas.microsoft.com/office/drawing/2014/main" id="{0EE99718-E7EA-4472-8551-473940F86250}"/>
              </a:ext>
            </a:extLst>
          </p:cNvPr>
          <p:cNvSpPr txBox="1"/>
          <p:nvPr/>
        </p:nvSpPr>
        <p:spPr>
          <a:xfrm>
            <a:off x="2774949" y="4132337"/>
            <a:ext cx="5811912" cy="353943"/>
          </a:xfrm>
          <a:prstGeom prst="rect">
            <a:avLst/>
          </a:prstGeom>
          <a:noFill/>
        </p:spPr>
        <p:txBody>
          <a:bodyPr wrap="none" lIns="0" tIns="0" rIns="0" bIns="0" rtlCol="0">
            <a:spAutoFit/>
          </a:bodyPr>
          <a:lstStyle/>
          <a:p>
            <a:pPr algn="l"/>
            <a:r>
              <a:rPr lang="en-US" sz="2300">
                <a:latin typeface="+mj-lt"/>
              </a:rPr>
              <a:t>Keep Security Risk in a Business Perspective</a:t>
            </a:r>
            <a:endParaRPr lang="gsw-CH" sz="2300">
              <a:latin typeface="+mj-lt"/>
            </a:endParaRPr>
          </a:p>
        </p:txBody>
      </p:sp>
      <p:sp>
        <p:nvSpPr>
          <p:cNvPr id="29" name="TextBox 28">
            <a:extLst>
              <a:ext uri="{FF2B5EF4-FFF2-40B4-BE49-F238E27FC236}">
                <a16:creationId xmlns:a16="http://schemas.microsoft.com/office/drawing/2014/main" id="{F168FCB3-C150-4295-810B-85644A08A48B}"/>
              </a:ext>
            </a:extLst>
          </p:cNvPr>
          <p:cNvSpPr txBox="1"/>
          <p:nvPr/>
        </p:nvSpPr>
        <p:spPr>
          <a:xfrm>
            <a:off x="2774949" y="5345626"/>
            <a:ext cx="7342651" cy="353943"/>
          </a:xfrm>
          <a:prstGeom prst="rect">
            <a:avLst/>
          </a:prstGeom>
          <a:noFill/>
        </p:spPr>
        <p:txBody>
          <a:bodyPr wrap="none" lIns="0" tIns="0" rIns="0" bIns="0" rtlCol="0">
            <a:spAutoFit/>
          </a:bodyPr>
          <a:lstStyle/>
          <a:p>
            <a:pPr algn="l"/>
            <a:r>
              <a:rPr lang="en-US" sz="2300">
                <a:latin typeface="+mj-lt"/>
              </a:rPr>
              <a:t>Invest in Trust and Relationships (internal and external)</a:t>
            </a:r>
            <a:endParaRPr lang="gsw-CH" sz="2300">
              <a:latin typeface="+mj-lt"/>
            </a:endParaRPr>
          </a:p>
        </p:txBody>
      </p:sp>
    </p:spTree>
    <p:extLst>
      <p:ext uri="{BB962C8B-B14F-4D97-AF65-F5344CB8AC3E}">
        <p14:creationId xmlns:p14="http://schemas.microsoft.com/office/powerpoint/2010/main" val="32780505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975030"/>
            <a:ext cx="9144000" cy="90794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Strategy</a:t>
            </a:r>
            <a:br>
              <a:rPr kumimoji="0" lang="en-US" sz="4800" b="1" i="0" u="none" strike="noStrike" kern="1200" cap="none" spc="0" normalizeH="0" baseline="0" noProof="0">
                <a:ln>
                  <a:noFill/>
                </a:ln>
                <a:solidFill>
                  <a:srgbClr val="FFB900"/>
                </a:solidFill>
                <a:effectLst/>
                <a:uLnTx/>
                <a:uFillTx/>
                <a:latin typeface="Segoe UI"/>
                <a:ea typeface="+mn-ea"/>
                <a:cs typeface="+mn-cs"/>
              </a:rPr>
            </a:br>
            <a:r>
              <a:rPr kumimoji="0" lang="en-US" sz="23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Enterprise Strategy and Priorities</a:t>
            </a:r>
          </a:p>
        </p:txBody>
      </p:sp>
    </p:spTree>
    <p:extLst>
      <p:ext uri="{BB962C8B-B14F-4D97-AF65-F5344CB8AC3E}">
        <p14:creationId xmlns:p14="http://schemas.microsoft.com/office/powerpoint/2010/main" val="1395797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6547-FA42-46D4-990C-D2EE0F8273C1}"/>
              </a:ext>
            </a:extLst>
          </p:cNvPr>
          <p:cNvSpPr>
            <a:spLocks noGrp="1"/>
          </p:cNvSpPr>
          <p:nvPr>
            <p:ph type="title"/>
          </p:nvPr>
        </p:nvSpPr>
        <p:spPr/>
        <p:txBody>
          <a:bodyPr/>
          <a:lstStyle/>
          <a:p>
            <a:r>
              <a:rPr lang="en-US"/>
              <a:t>The History of Zero Trust</a:t>
            </a:r>
            <a:endParaRPr lang="gsw-CH"/>
          </a:p>
        </p:txBody>
      </p:sp>
      <p:sp>
        <p:nvSpPr>
          <p:cNvPr id="162" name="TextBox 161">
            <a:extLst>
              <a:ext uri="{FF2B5EF4-FFF2-40B4-BE49-F238E27FC236}">
                <a16:creationId xmlns:a16="http://schemas.microsoft.com/office/drawing/2014/main" id="{4790B58D-8335-4C46-B6EE-214B2831B007}"/>
              </a:ext>
            </a:extLst>
          </p:cNvPr>
          <p:cNvSpPr txBox="1"/>
          <p:nvPr/>
        </p:nvSpPr>
        <p:spPr>
          <a:xfrm>
            <a:off x="378155" y="1117418"/>
            <a:ext cx="11228628" cy="3452398"/>
          </a:xfrm>
          <a:prstGeom prst="rect">
            <a:avLst/>
          </a:prstGeom>
          <a:solidFill>
            <a:srgbClr val="FFFFFF"/>
          </a:solidFill>
          <a:ln w="10795" cap="flat" cmpd="sng" algn="ctr">
            <a:noFill/>
            <a:prstDash val="solid"/>
          </a:ln>
          <a:effectLst>
            <a:outerShdw blurRad="177800" dist="38100" dir="3600000" algn="tl" rotWithShape="0">
              <a:prstClr val="black">
                <a:alpha val="41000"/>
              </a:prstClr>
            </a:outerShdw>
          </a:effectLst>
        </p:spPr>
        <p:txBody>
          <a:bodyPr wrap="square" lIns="91440" tIns="91440" rIns="91440" bIns="9144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a:ln>
                <a:noFill/>
              </a:ln>
              <a:gradFill>
                <a:gsLst>
                  <a:gs pos="0">
                    <a:srgbClr val="107C10"/>
                  </a:gs>
                  <a:gs pos="100000">
                    <a:srgbClr val="107C10"/>
                  </a:gs>
                </a:gsLst>
                <a:lin ang="5400000" scaled="0"/>
              </a:gradFill>
              <a:effectLst/>
              <a:uLnTx/>
              <a:uFillTx/>
              <a:latin typeface="Segoe UI"/>
              <a:ea typeface="+mn-ea"/>
              <a:cs typeface="+mn-cs"/>
            </a:endParaRPr>
          </a:p>
        </p:txBody>
      </p:sp>
      <p:sp>
        <p:nvSpPr>
          <p:cNvPr id="164" name="TextBox 163">
            <a:extLst>
              <a:ext uri="{FF2B5EF4-FFF2-40B4-BE49-F238E27FC236}">
                <a16:creationId xmlns:a16="http://schemas.microsoft.com/office/drawing/2014/main" id="{0E9B6C7C-C4DA-43B0-87B9-18C7A43F40F3}"/>
              </a:ext>
            </a:extLst>
          </p:cNvPr>
          <p:cNvSpPr txBox="1"/>
          <p:nvPr/>
        </p:nvSpPr>
        <p:spPr>
          <a:xfrm>
            <a:off x="378155" y="4835318"/>
            <a:ext cx="11228628" cy="1660200"/>
          </a:xfrm>
          <a:prstGeom prst="rect">
            <a:avLst/>
          </a:prstGeom>
          <a:solidFill>
            <a:srgbClr val="FFFFFF"/>
          </a:solidFill>
          <a:ln w="10795" cap="flat" cmpd="sng" algn="ctr">
            <a:noFill/>
            <a:prstDash val="solid"/>
          </a:ln>
          <a:effectLst>
            <a:outerShdw blurRad="177800" dist="38100" dir="3600000" algn="tl" rotWithShape="0">
              <a:prstClr val="black">
                <a:alpha val="41000"/>
              </a:prstClr>
            </a:outerShdw>
          </a:effectLst>
        </p:spPr>
        <p:txBody>
          <a:bodyPr wrap="square" lIns="91440" tIns="91440" rIns="91440" bIns="9144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a:ln>
                <a:noFill/>
              </a:ln>
              <a:gradFill>
                <a:gsLst>
                  <a:gs pos="0">
                    <a:srgbClr val="107C10"/>
                  </a:gs>
                  <a:gs pos="100000">
                    <a:srgbClr val="107C10"/>
                  </a:gs>
                </a:gsLst>
                <a:lin ang="5400000" scaled="0"/>
              </a:gradFill>
              <a:effectLst/>
              <a:uLnTx/>
              <a:uFillTx/>
              <a:latin typeface="Segoe UI"/>
              <a:ea typeface="+mn-ea"/>
              <a:cs typeface="+mn-cs"/>
            </a:endParaRPr>
          </a:p>
        </p:txBody>
      </p:sp>
      <p:sp>
        <p:nvSpPr>
          <p:cNvPr id="165" name="TextBox 164">
            <a:extLst>
              <a:ext uri="{FF2B5EF4-FFF2-40B4-BE49-F238E27FC236}">
                <a16:creationId xmlns:a16="http://schemas.microsoft.com/office/drawing/2014/main" id="{5A1629EB-1369-474A-8850-608F91A50EDE}"/>
              </a:ext>
            </a:extLst>
          </p:cNvPr>
          <p:cNvSpPr txBox="1"/>
          <p:nvPr/>
        </p:nvSpPr>
        <p:spPr>
          <a:xfrm>
            <a:off x="1181055" y="5239733"/>
            <a:ext cx="4546445" cy="615553"/>
          </a:xfrm>
          <a:prstGeom prst="rect">
            <a:avLst/>
          </a:prstGeom>
          <a:noFill/>
          <a:ln w="10795" cap="flat" cmpd="sng" algn="ctr">
            <a:noFill/>
            <a:prstDash val="solid"/>
          </a:ln>
          <a:effectLst>
            <a:outerShdw blurRad="292100" dist="38100" dir="3600000" sx="102000" sy="102000" algn="tl" rotWithShape="0">
              <a:prstClr val="black">
                <a:alpha val="30000"/>
              </a:prstClr>
            </a:outerShdw>
          </a:effectLst>
        </p:spPr>
        <p:txBody>
          <a:bodyPr wrap="square" lIns="91440" tIns="91440" rIns="91440" bIns="91440" numCol="1" spcCol="118872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mn-cs"/>
              </a:rPr>
              <a:t>Network – Expensive and challenging to implement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666666"/>
                </a:solidFill>
                <a:effectLst/>
                <a:uLnTx/>
                <a:uFillTx/>
                <a:latin typeface="Segoe UI"/>
                <a:ea typeface="+mn-ea"/>
                <a:cs typeface="+mn-cs"/>
              </a:rPr>
              <a:t>Google’s </a:t>
            </a:r>
            <a:r>
              <a:rPr kumimoji="0" lang="en-US" sz="1400" b="0" i="1" u="none" strike="noStrike" kern="0" cap="none" spc="0" normalizeH="0" baseline="0" noProof="0" err="1">
                <a:ln>
                  <a:noFill/>
                </a:ln>
                <a:solidFill>
                  <a:srgbClr val="666666"/>
                </a:solidFill>
                <a:effectLst/>
                <a:uLnTx/>
                <a:uFillTx/>
                <a:latin typeface="Segoe UI"/>
                <a:ea typeface="+mn-ea"/>
                <a:cs typeface="+mn-cs"/>
              </a:rPr>
              <a:t>BeyondCorp</a:t>
            </a:r>
            <a:r>
              <a:rPr kumimoji="0" lang="en-US" sz="1400" b="0" i="1" u="none" strike="noStrike" kern="0" cap="none" spc="0" normalizeH="0" baseline="0" noProof="0">
                <a:ln>
                  <a:noFill/>
                </a:ln>
                <a:solidFill>
                  <a:srgbClr val="666666"/>
                </a:solidFill>
                <a:effectLst/>
                <a:uLnTx/>
                <a:uFillTx/>
                <a:latin typeface="Segoe UI"/>
                <a:ea typeface="+mn-ea"/>
                <a:cs typeface="+mn-cs"/>
              </a:rPr>
              <a:t> success is rarely replicated</a:t>
            </a:r>
          </a:p>
        </p:txBody>
      </p:sp>
      <p:grpSp>
        <p:nvGrpSpPr>
          <p:cNvPr id="166" name="Group 165">
            <a:extLst>
              <a:ext uri="{FF2B5EF4-FFF2-40B4-BE49-F238E27FC236}">
                <a16:creationId xmlns:a16="http://schemas.microsoft.com/office/drawing/2014/main" id="{6AEEACC6-CC45-44ED-81E5-0AF0FE65C8AF}"/>
              </a:ext>
            </a:extLst>
          </p:cNvPr>
          <p:cNvGrpSpPr/>
          <p:nvPr/>
        </p:nvGrpSpPr>
        <p:grpSpPr>
          <a:xfrm>
            <a:off x="643033" y="5309254"/>
            <a:ext cx="516315" cy="516315"/>
            <a:chOff x="-373626" y="3632898"/>
            <a:chExt cx="516315" cy="516315"/>
          </a:xfrm>
        </p:grpSpPr>
        <p:sp>
          <p:nvSpPr>
            <p:cNvPr id="167" name="Oval 166">
              <a:extLst>
                <a:ext uri="{FF2B5EF4-FFF2-40B4-BE49-F238E27FC236}">
                  <a16:creationId xmlns:a16="http://schemas.microsoft.com/office/drawing/2014/main" id="{2566E0DD-8F20-4326-8E0D-6D8ADF9B4567}"/>
                </a:ext>
              </a:extLst>
            </p:cNvPr>
            <p:cNvSpPr/>
            <p:nvPr/>
          </p:nvSpPr>
          <p:spPr bwMode="auto">
            <a:xfrm>
              <a:off x="-373626" y="3632898"/>
              <a:ext cx="516315" cy="516315"/>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B331E19A-7B00-4D68-AE8D-D587A46B72FB}"/>
                </a:ext>
              </a:extLst>
            </p:cNvPr>
            <p:cNvGrpSpPr/>
            <p:nvPr/>
          </p:nvGrpSpPr>
          <p:grpSpPr>
            <a:xfrm>
              <a:off x="-265551" y="3740975"/>
              <a:ext cx="300162" cy="300160"/>
              <a:chOff x="7563215" y="1276544"/>
              <a:chExt cx="509076" cy="509075"/>
            </a:xfrm>
            <a:solidFill>
              <a:srgbClr val="FFFFFF"/>
            </a:solidFill>
          </p:grpSpPr>
          <p:sp>
            <p:nvSpPr>
              <p:cNvPr id="169" name="Freeform 1133">
                <a:extLst>
                  <a:ext uri="{FF2B5EF4-FFF2-40B4-BE49-F238E27FC236}">
                    <a16:creationId xmlns:a16="http://schemas.microsoft.com/office/drawing/2014/main" id="{C9C5EBEF-2977-49D6-AFD5-6B705AB24BE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70" name="Oval 1134">
                <a:extLst>
                  <a:ext uri="{FF2B5EF4-FFF2-40B4-BE49-F238E27FC236}">
                    <a16:creationId xmlns:a16="http://schemas.microsoft.com/office/drawing/2014/main" id="{4848BA77-940B-49F0-B13D-99C9300BC936}"/>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71" name="Oval 1135">
                <a:extLst>
                  <a:ext uri="{FF2B5EF4-FFF2-40B4-BE49-F238E27FC236}">
                    <a16:creationId xmlns:a16="http://schemas.microsoft.com/office/drawing/2014/main" id="{3B41C49B-943D-4F48-A5A6-CFE050677AF7}"/>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72" name="Oval 1136">
                <a:extLst>
                  <a:ext uri="{FF2B5EF4-FFF2-40B4-BE49-F238E27FC236}">
                    <a16:creationId xmlns:a16="http://schemas.microsoft.com/office/drawing/2014/main" id="{5AB9C0D0-85DE-453F-91A0-D2169CBDB5CA}"/>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73" name="Oval 1137">
                <a:extLst>
                  <a:ext uri="{FF2B5EF4-FFF2-40B4-BE49-F238E27FC236}">
                    <a16:creationId xmlns:a16="http://schemas.microsoft.com/office/drawing/2014/main" id="{CAC77D0D-E547-4671-8C0C-31F04A3102D9}"/>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74" name="Oval 1138">
                <a:extLst>
                  <a:ext uri="{FF2B5EF4-FFF2-40B4-BE49-F238E27FC236}">
                    <a16:creationId xmlns:a16="http://schemas.microsoft.com/office/drawing/2014/main" id="{E739137B-DAC8-4871-A7F6-28AE99D7C5D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75" name="Oval 1139">
                <a:extLst>
                  <a:ext uri="{FF2B5EF4-FFF2-40B4-BE49-F238E27FC236}">
                    <a16:creationId xmlns:a16="http://schemas.microsoft.com/office/drawing/2014/main" id="{18C35228-40C1-4661-8BE3-642FE2D22134}"/>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76" name="Oval 1140">
                <a:extLst>
                  <a:ext uri="{FF2B5EF4-FFF2-40B4-BE49-F238E27FC236}">
                    <a16:creationId xmlns:a16="http://schemas.microsoft.com/office/drawing/2014/main" id="{1D19CD68-A865-47A6-A602-82A10BC7DD6D}"/>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nvGrpSpPr>
          <p:cNvPr id="177" name="Group 176">
            <a:extLst>
              <a:ext uri="{FF2B5EF4-FFF2-40B4-BE49-F238E27FC236}">
                <a16:creationId xmlns:a16="http://schemas.microsoft.com/office/drawing/2014/main" id="{2A8AFE40-27C9-4FF6-9C79-1EB818EB19AB}"/>
              </a:ext>
            </a:extLst>
          </p:cNvPr>
          <p:cNvGrpSpPr/>
          <p:nvPr/>
        </p:nvGrpSpPr>
        <p:grpSpPr>
          <a:xfrm>
            <a:off x="6261057" y="5299303"/>
            <a:ext cx="516315" cy="516315"/>
            <a:chOff x="6364588" y="5695686"/>
            <a:chExt cx="516315" cy="516315"/>
          </a:xfrm>
        </p:grpSpPr>
        <p:sp>
          <p:nvSpPr>
            <p:cNvPr id="178" name="Oval 177">
              <a:extLst>
                <a:ext uri="{FF2B5EF4-FFF2-40B4-BE49-F238E27FC236}">
                  <a16:creationId xmlns:a16="http://schemas.microsoft.com/office/drawing/2014/main" id="{D59923E6-6F44-47AE-A07C-27954B2A3D93}"/>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656AF762-23E8-4B5D-A6BD-A3948E12C7E0}"/>
                </a:ext>
              </a:extLst>
            </p:cNvPr>
            <p:cNvGrpSpPr/>
            <p:nvPr/>
          </p:nvGrpSpPr>
          <p:grpSpPr>
            <a:xfrm>
              <a:off x="6497358" y="5795347"/>
              <a:ext cx="250774" cy="280274"/>
              <a:chOff x="5593458" y="2766299"/>
              <a:chExt cx="268374" cy="299948"/>
            </a:xfrm>
            <a:solidFill>
              <a:srgbClr val="FFFFFF"/>
            </a:solidFill>
          </p:grpSpPr>
          <p:sp>
            <p:nvSpPr>
              <p:cNvPr id="180" name="Freeform 1059">
                <a:extLst>
                  <a:ext uri="{FF2B5EF4-FFF2-40B4-BE49-F238E27FC236}">
                    <a16:creationId xmlns:a16="http://schemas.microsoft.com/office/drawing/2014/main" id="{AFA6819A-EF3E-445C-A134-5E62D93C374E}"/>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81" name="Oval 1060">
                <a:extLst>
                  <a:ext uri="{FF2B5EF4-FFF2-40B4-BE49-F238E27FC236}">
                    <a16:creationId xmlns:a16="http://schemas.microsoft.com/office/drawing/2014/main" id="{5AEBFD58-2448-4786-A6B7-27E698EFEAC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sp>
        <p:nvSpPr>
          <p:cNvPr id="182" name="TextBox 181">
            <a:extLst>
              <a:ext uri="{FF2B5EF4-FFF2-40B4-BE49-F238E27FC236}">
                <a16:creationId xmlns:a16="http://schemas.microsoft.com/office/drawing/2014/main" id="{D64ECA07-76B7-4897-8B61-C2D0092E707F}"/>
              </a:ext>
            </a:extLst>
          </p:cNvPr>
          <p:cNvSpPr txBox="1"/>
          <p:nvPr/>
        </p:nvSpPr>
        <p:spPr>
          <a:xfrm>
            <a:off x="6806948" y="5239733"/>
            <a:ext cx="4546445" cy="615553"/>
          </a:xfrm>
          <a:prstGeom prst="rect">
            <a:avLst/>
          </a:prstGeom>
          <a:noFill/>
          <a:ln w="10795" cap="flat" cmpd="sng" algn="ctr">
            <a:noFill/>
            <a:prstDash val="solid"/>
          </a:ln>
          <a:effectLst>
            <a:outerShdw blurRad="292100" dist="38100" dir="3600000" sx="102000" sy="102000" algn="tl" rotWithShape="0">
              <a:prstClr val="black">
                <a:alpha val="30000"/>
              </a:prstClr>
            </a:outerShdw>
          </a:effectLst>
        </p:spPr>
        <p:txBody>
          <a:bodyPr wrap="square" lIns="91440" tIns="91440" rIns="91440" bIns="91440" numCol="1" spcCol="1188720" rtlCol="0">
            <a:spAutoFit/>
          </a:bodyPr>
          <a:lstStyle/>
          <a:p>
            <a:pPr marL="0" marR="0" lvl="0" indent="0" defTabSz="914400" eaLnBrk="1" fontAlgn="auto" latinLnBrk="0" hangingPunct="1">
              <a:lnSpc>
                <a:spcPct val="100000"/>
              </a:lnSpc>
              <a:spcBef>
                <a:spcPts val="0"/>
              </a:spcBef>
              <a:spcAft>
                <a:spcPts val="0"/>
              </a:spcAft>
              <a:buClrTx/>
              <a:buSzTx/>
              <a:buFontTx/>
              <a:buNone/>
              <a:tabLst>
                <a:tab pos="1316038" algn="l"/>
              </a:tabLst>
              <a:defRPr/>
            </a:pPr>
            <a:r>
              <a:rPr kumimoji="0" lang="en-US" sz="1400" b="1" i="0" u="none" strike="noStrike" kern="0" cap="none" spc="0" normalizeH="0" baseline="0" noProof="0">
                <a:ln>
                  <a:noFill/>
                </a:ln>
                <a:solidFill>
                  <a:srgbClr val="666666"/>
                </a:solidFill>
                <a:effectLst/>
                <a:uLnTx/>
                <a:uFillTx/>
                <a:latin typeface="Segoe UI"/>
                <a:ea typeface="+mn-ea"/>
                <a:cs typeface="+mn-cs"/>
              </a:rPr>
              <a:t>Identity – Natural resistance to big changes </a:t>
            </a:r>
          </a:p>
          <a:p>
            <a:pPr marL="0" marR="0" lvl="0" indent="0" defTabSz="914400" eaLnBrk="1" fontAlgn="auto" latinLnBrk="0" hangingPunct="1">
              <a:lnSpc>
                <a:spcPct val="100000"/>
              </a:lnSpc>
              <a:spcBef>
                <a:spcPts val="0"/>
              </a:spcBef>
              <a:spcAft>
                <a:spcPts val="0"/>
              </a:spcAft>
              <a:buClrTx/>
              <a:buSzTx/>
              <a:buFontTx/>
              <a:buNone/>
              <a:tabLst>
                <a:tab pos="1316038" algn="l"/>
              </a:tabLst>
              <a:defRPr/>
            </a:pPr>
            <a:r>
              <a:rPr kumimoji="0" lang="en-US" sz="1400" b="0" i="1" u="none" strike="noStrike" kern="0" cap="none" spc="0" normalizeH="0" baseline="0" noProof="0">
                <a:ln>
                  <a:noFill/>
                </a:ln>
                <a:solidFill>
                  <a:srgbClr val="666666"/>
                </a:solidFill>
                <a:effectLst/>
                <a:uLnTx/>
                <a:uFillTx/>
                <a:latin typeface="Segoe UI"/>
                <a:ea typeface="+mn-ea"/>
                <a:cs typeface="+mn-cs"/>
              </a:rPr>
              <a:t>Security has a deep history/affinity with networking</a:t>
            </a:r>
          </a:p>
        </p:txBody>
      </p:sp>
      <p:grpSp>
        <p:nvGrpSpPr>
          <p:cNvPr id="344" name="Group 343">
            <a:extLst>
              <a:ext uri="{FF2B5EF4-FFF2-40B4-BE49-F238E27FC236}">
                <a16:creationId xmlns:a16="http://schemas.microsoft.com/office/drawing/2014/main" id="{FF2A9306-8C20-4BCB-A08D-F34D25B669AE}"/>
              </a:ext>
            </a:extLst>
          </p:cNvPr>
          <p:cNvGrpSpPr/>
          <p:nvPr/>
        </p:nvGrpSpPr>
        <p:grpSpPr>
          <a:xfrm>
            <a:off x="481641" y="2757400"/>
            <a:ext cx="9215802" cy="528048"/>
            <a:chOff x="481641" y="2757400"/>
            <a:chExt cx="9215802" cy="528048"/>
          </a:xfrm>
        </p:grpSpPr>
        <p:sp>
          <p:nvSpPr>
            <p:cNvPr id="336" name="Oval 335">
              <a:extLst>
                <a:ext uri="{FF2B5EF4-FFF2-40B4-BE49-F238E27FC236}">
                  <a16:creationId xmlns:a16="http://schemas.microsoft.com/office/drawing/2014/main" id="{A15311C5-DF6C-43BF-943E-0EFFB60BA7F3}"/>
                </a:ext>
              </a:extLst>
            </p:cNvPr>
            <p:cNvSpPr/>
            <p:nvPr/>
          </p:nvSpPr>
          <p:spPr bwMode="auto">
            <a:xfrm>
              <a:off x="481641" y="3102568"/>
              <a:ext cx="182880" cy="182880"/>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8" name="Straight Connector 337">
              <a:extLst>
                <a:ext uri="{FF2B5EF4-FFF2-40B4-BE49-F238E27FC236}">
                  <a16:creationId xmlns:a16="http://schemas.microsoft.com/office/drawing/2014/main" id="{B5C344CE-233F-4E11-A91D-A44DB6C7ABD5}"/>
                </a:ext>
              </a:extLst>
            </p:cNvPr>
            <p:cNvCxnSpPr>
              <a:cxnSpLocks/>
              <a:stCxn id="336" idx="6"/>
            </p:cNvCxnSpPr>
            <p:nvPr/>
          </p:nvCxnSpPr>
          <p:spPr>
            <a:xfrm flipV="1">
              <a:off x="664521" y="3182996"/>
              <a:ext cx="8408685" cy="1101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A064FEE6-FCE2-4FD3-B9A5-AD4977C23D22}"/>
                </a:ext>
              </a:extLst>
            </p:cNvPr>
            <p:cNvCxnSpPr/>
            <p:nvPr/>
          </p:nvCxnSpPr>
          <p:spPr>
            <a:xfrm flipV="1">
              <a:off x="9070161" y="2923745"/>
              <a:ext cx="543526" cy="26517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2" name="Graphic 4">
              <a:extLst>
                <a:ext uri="{FF2B5EF4-FFF2-40B4-BE49-F238E27FC236}">
                  <a16:creationId xmlns:a16="http://schemas.microsoft.com/office/drawing/2014/main" id="{D0553862-53A5-419B-8BE6-43C156AF7830}"/>
                </a:ext>
              </a:extLst>
            </p:cNvPr>
            <p:cNvSpPr/>
            <p:nvPr/>
          </p:nvSpPr>
          <p:spPr>
            <a:xfrm rot="8702632" flipH="1">
              <a:off x="9491115" y="2757400"/>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grpSp>
        <p:nvGrpSpPr>
          <p:cNvPr id="343" name="Group 342">
            <a:extLst>
              <a:ext uri="{FF2B5EF4-FFF2-40B4-BE49-F238E27FC236}">
                <a16:creationId xmlns:a16="http://schemas.microsoft.com/office/drawing/2014/main" id="{77E8FAF5-80AD-4823-97E2-D263BD933B4D}"/>
              </a:ext>
            </a:extLst>
          </p:cNvPr>
          <p:cNvGrpSpPr/>
          <p:nvPr/>
        </p:nvGrpSpPr>
        <p:grpSpPr>
          <a:xfrm>
            <a:off x="481641" y="1806832"/>
            <a:ext cx="9287679" cy="730847"/>
            <a:chOff x="481641" y="1806832"/>
            <a:chExt cx="9287679" cy="730847"/>
          </a:xfrm>
        </p:grpSpPr>
        <p:sp>
          <p:nvSpPr>
            <p:cNvPr id="269" name="Oval 268">
              <a:extLst>
                <a:ext uri="{FF2B5EF4-FFF2-40B4-BE49-F238E27FC236}">
                  <a16:creationId xmlns:a16="http://schemas.microsoft.com/office/drawing/2014/main" id="{DC84FF6F-CA94-485C-A718-5DCE61608759}"/>
                </a:ext>
              </a:extLst>
            </p:cNvPr>
            <p:cNvSpPr/>
            <p:nvPr/>
          </p:nvSpPr>
          <p:spPr bwMode="auto">
            <a:xfrm>
              <a:off x="481641" y="1806832"/>
              <a:ext cx="182880" cy="182880"/>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8" name="Straight Connector 327">
              <a:extLst>
                <a:ext uri="{FF2B5EF4-FFF2-40B4-BE49-F238E27FC236}">
                  <a16:creationId xmlns:a16="http://schemas.microsoft.com/office/drawing/2014/main" id="{ED49F7B0-0211-4E89-BE9D-910B0AA30814}"/>
                </a:ext>
              </a:extLst>
            </p:cNvPr>
            <p:cNvCxnSpPr>
              <a:cxnSpLocks/>
              <a:stCxn id="269" idx="6"/>
            </p:cNvCxnSpPr>
            <p:nvPr/>
          </p:nvCxnSpPr>
          <p:spPr>
            <a:xfrm flipV="1">
              <a:off x="664521" y="1887259"/>
              <a:ext cx="8408685" cy="11013"/>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AE1C7F8D-61D3-402D-9FC4-2279FCD61001}"/>
                </a:ext>
              </a:extLst>
            </p:cNvPr>
            <p:cNvCxnSpPr>
              <a:cxnSpLocks/>
            </p:cNvCxnSpPr>
            <p:nvPr/>
          </p:nvCxnSpPr>
          <p:spPr>
            <a:xfrm>
              <a:off x="9073206" y="1896224"/>
              <a:ext cx="557388" cy="444031"/>
            </a:xfrm>
            <a:prstGeom prst="straightConnector1">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4" name="Graphic 4">
              <a:extLst>
                <a:ext uri="{FF2B5EF4-FFF2-40B4-BE49-F238E27FC236}">
                  <a16:creationId xmlns:a16="http://schemas.microsoft.com/office/drawing/2014/main" id="{66167E83-5E77-4303-96C1-DDEE1702FD64}"/>
                </a:ext>
              </a:extLst>
            </p:cNvPr>
            <p:cNvSpPr/>
            <p:nvPr/>
          </p:nvSpPr>
          <p:spPr>
            <a:xfrm rot="12956251" flipH="1">
              <a:off x="9562992" y="220138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sp>
        <p:nvSpPr>
          <p:cNvPr id="183" name="TextBox 182">
            <a:extLst>
              <a:ext uri="{FF2B5EF4-FFF2-40B4-BE49-F238E27FC236}">
                <a16:creationId xmlns:a16="http://schemas.microsoft.com/office/drawing/2014/main" id="{B4BECCFA-8A93-46FD-A8E5-F127949462CF}"/>
              </a:ext>
            </a:extLst>
          </p:cNvPr>
          <p:cNvSpPr txBox="1"/>
          <p:nvPr/>
        </p:nvSpPr>
        <p:spPr>
          <a:xfrm>
            <a:off x="688531" y="4926289"/>
            <a:ext cx="8590750"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0">
                      <a:srgbClr val="1A1A1A"/>
                    </a:gs>
                    <a:gs pos="100000">
                      <a:srgbClr val="1A1A1A"/>
                    </a:gs>
                  </a:gsLst>
                  <a:lin ang="5400000" scaled="1"/>
                </a:gradFill>
                <a:effectLst/>
                <a:uLnTx/>
                <a:uFillTx/>
              </a:rPr>
              <a:t>Historically slow mainstream adoption for both network &amp; identity models:</a:t>
            </a:r>
          </a:p>
        </p:txBody>
      </p:sp>
      <p:grpSp>
        <p:nvGrpSpPr>
          <p:cNvPr id="280" name="Group 279">
            <a:extLst>
              <a:ext uri="{FF2B5EF4-FFF2-40B4-BE49-F238E27FC236}">
                <a16:creationId xmlns:a16="http://schemas.microsoft.com/office/drawing/2014/main" id="{73D5F44F-F473-451B-9CC6-C05909E68D5F}"/>
              </a:ext>
            </a:extLst>
          </p:cNvPr>
          <p:cNvGrpSpPr/>
          <p:nvPr/>
        </p:nvGrpSpPr>
        <p:grpSpPr>
          <a:xfrm>
            <a:off x="9648103" y="2430635"/>
            <a:ext cx="1685847" cy="1535814"/>
            <a:chOff x="9751634" y="2589917"/>
            <a:chExt cx="1685847" cy="1535814"/>
          </a:xfrm>
        </p:grpSpPr>
        <p:pic>
          <p:nvPicPr>
            <p:cNvPr id="281" name="Picture 280">
              <a:extLst>
                <a:ext uri="{FF2B5EF4-FFF2-40B4-BE49-F238E27FC236}">
                  <a16:creationId xmlns:a16="http://schemas.microsoft.com/office/drawing/2014/main" id="{37BF3F54-5E32-4E51-B27A-EF0675FD03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525177" y="2619346"/>
              <a:ext cx="912304" cy="1188720"/>
            </a:xfrm>
            <a:prstGeom prst="rect">
              <a:avLst/>
            </a:prstGeom>
            <a:ln>
              <a:solidFill>
                <a:srgbClr val="FFFFFF">
                  <a:lumMod val="50000"/>
                </a:srgbClr>
              </a:solidFill>
            </a:ln>
          </p:spPr>
        </p:pic>
        <p:sp>
          <p:nvSpPr>
            <p:cNvPr id="282" name="Rectangle 281">
              <a:extLst>
                <a:ext uri="{FF2B5EF4-FFF2-40B4-BE49-F238E27FC236}">
                  <a16:creationId xmlns:a16="http://schemas.microsoft.com/office/drawing/2014/main" id="{9DDFDAF9-337E-42E4-B79E-B027182E4D5F}"/>
                </a:ext>
              </a:extLst>
            </p:cNvPr>
            <p:cNvSpPr/>
            <p:nvPr/>
          </p:nvSpPr>
          <p:spPr>
            <a:xfrm>
              <a:off x="9751634" y="3395717"/>
              <a:ext cx="91607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0">
                        <a:srgbClr val="0078D4"/>
                      </a:gs>
                      <a:gs pos="100000">
                        <a:srgbClr val="0078D4"/>
                      </a:gs>
                    </a:gsLst>
                    <a:lin ang="5400000" scaled="0"/>
                  </a:gradFill>
                  <a:effectLst/>
                  <a:uLnTx/>
                  <a:uFillTx/>
                  <a:cs typeface="Segoe UI" panose="020B0502040204020203" pitchFamily="34" charset="0"/>
                </a:rPr>
                <a:t>2019</a:t>
              </a:r>
              <a:endParaRPr kumimoji="0" lang="en-US" sz="1200" b="1" i="0" u="none" strike="noStrike" kern="0" cap="none" spc="0" normalizeH="0" baseline="0" noProof="0">
                <a:ln>
                  <a:noFill/>
                </a:ln>
                <a:gradFill>
                  <a:gsLst>
                    <a:gs pos="0">
                      <a:srgbClr val="0078D4"/>
                    </a:gs>
                    <a:gs pos="100000">
                      <a:srgbClr val="0078D4"/>
                    </a:gs>
                  </a:gsLst>
                  <a:lin ang="5400000" scaled="0"/>
                </a:gradFill>
                <a:effectLst/>
                <a:uLnTx/>
                <a:uFillTx/>
              </a:endParaRPr>
            </a:p>
          </p:txBody>
        </p:sp>
        <p:sp>
          <p:nvSpPr>
            <p:cNvPr id="283" name="TextBox 282">
              <a:extLst>
                <a:ext uri="{FF2B5EF4-FFF2-40B4-BE49-F238E27FC236}">
                  <a16:creationId xmlns:a16="http://schemas.microsoft.com/office/drawing/2014/main" id="{416CD76B-1D16-44D3-87A1-3C17A8CCACD8}"/>
                </a:ext>
              </a:extLst>
            </p:cNvPr>
            <p:cNvSpPr txBox="1"/>
            <p:nvPr/>
          </p:nvSpPr>
          <p:spPr>
            <a:xfrm>
              <a:off x="9772538" y="3941065"/>
              <a:ext cx="1664943"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gs>
                      <a:gs pos="30000">
                        <a:srgbClr val="0078D4"/>
                      </a:gs>
                    </a:gsLst>
                    <a:lin ang="5400000" scaled="0"/>
                  </a:gradFill>
                  <a:effectLst/>
                  <a:uLnTx/>
                  <a:uFillTx/>
                  <a:hlinkClick r:id="rId3">
                    <a:extLst>
                      <a:ext uri="{A12FA001-AC4F-418D-AE19-62706E023703}">
                        <ahyp:hlinkClr xmlns:ahyp="http://schemas.microsoft.com/office/drawing/2018/hyperlinkcolor" val="tx"/>
                      </a:ext>
                    </a:extLst>
                  </a:hlinkClick>
                </a:rPr>
                <a:t>Zero Trust Architecture</a:t>
              </a:r>
              <a:endParaRPr kumimoji="0" lang="en-US" sz="1200" b="1" i="0" u="none" strike="noStrike" kern="0" cap="none" spc="0" normalizeH="0" baseline="0" noProof="0">
                <a:ln>
                  <a:noFill/>
                </a:ln>
                <a:gradFill>
                  <a:gsLst>
                    <a:gs pos="2917">
                      <a:srgbClr val="0078D4"/>
                    </a:gs>
                    <a:gs pos="30000">
                      <a:srgbClr val="0078D4"/>
                    </a:gs>
                  </a:gsLst>
                  <a:lin ang="5400000" scaled="0"/>
                </a:gradFill>
                <a:effectLst/>
                <a:uLnTx/>
                <a:uFillTx/>
              </a:endParaRPr>
            </a:p>
          </p:txBody>
        </p:sp>
        <p:grpSp>
          <p:nvGrpSpPr>
            <p:cNvPr id="284" name="Group 283">
              <a:extLst>
                <a:ext uri="{FF2B5EF4-FFF2-40B4-BE49-F238E27FC236}">
                  <a16:creationId xmlns:a16="http://schemas.microsoft.com/office/drawing/2014/main" id="{02561C81-8E72-4247-83E3-C40E5EF89584}"/>
                </a:ext>
              </a:extLst>
            </p:cNvPr>
            <p:cNvGrpSpPr/>
            <p:nvPr/>
          </p:nvGrpSpPr>
          <p:grpSpPr>
            <a:xfrm>
              <a:off x="9840555" y="2589917"/>
              <a:ext cx="513434" cy="758286"/>
              <a:chOff x="9840555" y="2589917"/>
              <a:chExt cx="513434" cy="758286"/>
            </a:xfrm>
          </p:grpSpPr>
          <p:grpSp>
            <p:nvGrpSpPr>
              <p:cNvPr id="285" name="Group 284">
                <a:extLst>
                  <a:ext uri="{FF2B5EF4-FFF2-40B4-BE49-F238E27FC236}">
                    <a16:creationId xmlns:a16="http://schemas.microsoft.com/office/drawing/2014/main" id="{2B55B652-992B-4DD8-93BA-FAF8D83011BE}"/>
                  </a:ext>
                </a:extLst>
              </p:cNvPr>
              <p:cNvGrpSpPr/>
              <p:nvPr/>
            </p:nvGrpSpPr>
            <p:grpSpPr>
              <a:xfrm>
                <a:off x="10086801" y="2589917"/>
                <a:ext cx="267188" cy="267188"/>
                <a:chOff x="6364588" y="5695686"/>
                <a:chExt cx="516315" cy="516315"/>
              </a:xfrm>
            </p:grpSpPr>
            <p:sp>
              <p:nvSpPr>
                <p:cNvPr id="316" name="Oval 315">
                  <a:extLst>
                    <a:ext uri="{FF2B5EF4-FFF2-40B4-BE49-F238E27FC236}">
                      <a16:creationId xmlns:a16="http://schemas.microsoft.com/office/drawing/2014/main" id="{D8B01BE2-95B9-491D-9162-8DAEC0038394}"/>
                    </a:ext>
                  </a:extLst>
                </p:cNvPr>
                <p:cNvSpPr/>
                <p:nvPr/>
              </p:nvSpPr>
              <p:spPr bwMode="auto">
                <a:xfrm>
                  <a:off x="6364588" y="5695686"/>
                  <a:ext cx="516315" cy="516315"/>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7" name="Group 316">
                  <a:extLst>
                    <a:ext uri="{FF2B5EF4-FFF2-40B4-BE49-F238E27FC236}">
                      <a16:creationId xmlns:a16="http://schemas.microsoft.com/office/drawing/2014/main" id="{5B28DEB0-3DDF-4830-9B4E-CE1C9C4E5CAC}"/>
                    </a:ext>
                  </a:extLst>
                </p:cNvPr>
                <p:cNvGrpSpPr/>
                <p:nvPr/>
              </p:nvGrpSpPr>
              <p:grpSpPr>
                <a:xfrm>
                  <a:off x="6497358" y="5795347"/>
                  <a:ext cx="250774" cy="280274"/>
                  <a:chOff x="5593458" y="2766299"/>
                  <a:chExt cx="268374" cy="299948"/>
                </a:xfrm>
                <a:solidFill>
                  <a:srgbClr val="FFFFFF"/>
                </a:solidFill>
              </p:grpSpPr>
              <p:sp>
                <p:nvSpPr>
                  <p:cNvPr id="318" name="Freeform 1059">
                    <a:extLst>
                      <a:ext uri="{FF2B5EF4-FFF2-40B4-BE49-F238E27FC236}">
                        <a16:creationId xmlns:a16="http://schemas.microsoft.com/office/drawing/2014/main" id="{AF906C03-3530-40D8-9392-EF32DAD4CBEB}"/>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endParaRPr>
                  </a:p>
                </p:txBody>
              </p:sp>
              <p:sp>
                <p:nvSpPr>
                  <p:cNvPr id="319" name="Oval 1060">
                    <a:extLst>
                      <a:ext uri="{FF2B5EF4-FFF2-40B4-BE49-F238E27FC236}">
                        <a16:creationId xmlns:a16="http://schemas.microsoft.com/office/drawing/2014/main" id="{4C1EA9BF-DA23-48E0-B763-F448E1E02EA2}"/>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endParaRPr>
                  </a:p>
                </p:txBody>
              </p:sp>
            </p:grpSp>
          </p:grpSp>
          <p:grpSp>
            <p:nvGrpSpPr>
              <p:cNvPr id="286" name="Group 285">
                <a:extLst>
                  <a:ext uri="{FF2B5EF4-FFF2-40B4-BE49-F238E27FC236}">
                    <a16:creationId xmlns:a16="http://schemas.microsoft.com/office/drawing/2014/main" id="{D0A91786-FE17-4305-AEE8-953558908B00}"/>
                  </a:ext>
                </a:extLst>
              </p:cNvPr>
              <p:cNvGrpSpPr/>
              <p:nvPr/>
            </p:nvGrpSpPr>
            <p:grpSpPr>
              <a:xfrm>
                <a:off x="9841671" y="2589917"/>
                <a:ext cx="264060" cy="264058"/>
                <a:chOff x="3604473" y="3344465"/>
                <a:chExt cx="264060" cy="264058"/>
              </a:xfrm>
            </p:grpSpPr>
            <p:sp>
              <p:nvSpPr>
                <p:cNvPr id="306" name="Oval 305">
                  <a:extLst>
                    <a:ext uri="{FF2B5EF4-FFF2-40B4-BE49-F238E27FC236}">
                      <a16:creationId xmlns:a16="http://schemas.microsoft.com/office/drawing/2014/main" id="{65682A1C-3C0F-4217-8878-87FD3DF27729}"/>
                    </a:ext>
                  </a:extLst>
                </p:cNvPr>
                <p:cNvSpPr/>
                <p:nvPr/>
              </p:nvSpPr>
              <p:spPr bwMode="auto">
                <a:xfrm>
                  <a:off x="3604473" y="3344465"/>
                  <a:ext cx="264060" cy="26405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613BA1"/>
                    </a:solidFill>
                    <a:effectLst/>
                    <a:uLnTx/>
                    <a:uFillTx/>
                    <a:latin typeface="Segoe UI"/>
                    <a:ea typeface="Segoe UI" pitchFamily="34" charset="0"/>
                    <a:cs typeface="Segoe UI" pitchFamily="34" charset="0"/>
                  </a:endParaRPr>
                </a:p>
              </p:txBody>
            </p:sp>
            <p:grpSp>
              <p:nvGrpSpPr>
                <p:cNvPr id="307" name="Group 306">
                  <a:extLst>
                    <a:ext uri="{FF2B5EF4-FFF2-40B4-BE49-F238E27FC236}">
                      <a16:creationId xmlns:a16="http://schemas.microsoft.com/office/drawing/2014/main" id="{90CC8132-BED1-4E73-A651-C6A671ED78FC}"/>
                    </a:ext>
                  </a:extLst>
                </p:cNvPr>
                <p:cNvGrpSpPr/>
                <p:nvPr/>
              </p:nvGrpSpPr>
              <p:grpSpPr>
                <a:xfrm>
                  <a:off x="3659747" y="3399739"/>
                  <a:ext cx="153512" cy="153510"/>
                  <a:chOff x="7563215" y="1276544"/>
                  <a:chExt cx="509076" cy="509075"/>
                </a:xfrm>
                <a:solidFill>
                  <a:srgbClr val="FFFFFF"/>
                </a:solidFill>
              </p:grpSpPr>
              <p:sp>
                <p:nvSpPr>
                  <p:cNvPr id="308" name="Freeform 1133">
                    <a:extLst>
                      <a:ext uri="{FF2B5EF4-FFF2-40B4-BE49-F238E27FC236}">
                        <a16:creationId xmlns:a16="http://schemas.microsoft.com/office/drawing/2014/main" id="{B178A6AB-FD06-4D8F-8DF0-CCBDD404F25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309" name="Oval 1134">
                    <a:extLst>
                      <a:ext uri="{FF2B5EF4-FFF2-40B4-BE49-F238E27FC236}">
                        <a16:creationId xmlns:a16="http://schemas.microsoft.com/office/drawing/2014/main" id="{FFF5631B-B06D-4D78-8227-6DE009172505}"/>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310" name="Oval 1135">
                    <a:extLst>
                      <a:ext uri="{FF2B5EF4-FFF2-40B4-BE49-F238E27FC236}">
                        <a16:creationId xmlns:a16="http://schemas.microsoft.com/office/drawing/2014/main" id="{7C3DFFD4-CDC2-4F53-A622-B8B09177F0A8}"/>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311" name="Oval 1136">
                    <a:extLst>
                      <a:ext uri="{FF2B5EF4-FFF2-40B4-BE49-F238E27FC236}">
                        <a16:creationId xmlns:a16="http://schemas.microsoft.com/office/drawing/2014/main" id="{7FCEEA88-DD87-4042-A620-BB133CA5D42E}"/>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312" name="Oval 1137">
                    <a:extLst>
                      <a:ext uri="{FF2B5EF4-FFF2-40B4-BE49-F238E27FC236}">
                        <a16:creationId xmlns:a16="http://schemas.microsoft.com/office/drawing/2014/main" id="{2896A7F9-70D7-4504-9A6D-A23291C8DE8A}"/>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313" name="Oval 1138">
                    <a:extLst>
                      <a:ext uri="{FF2B5EF4-FFF2-40B4-BE49-F238E27FC236}">
                        <a16:creationId xmlns:a16="http://schemas.microsoft.com/office/drawing/2014/main" id="{F54B88E5-85DC-4B73-B923-6181569579C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314" name="Oval 1139">
                    <a:extLst>
                      <a:ext uri="{FF2B5EF4-FFF2-40B4-BE49-F238E27FC236}">
                        <a16:creationId xmlns:a16="http://schemas.microsoft.com/office/drawing/2014/main" id="{521E6C14-A927-4FCD-A35C-75814E652655}"/>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315" name="Oval 1140">
                    <a:extLst>
                      <a:ext uri="{FF2B5EF4-FFF2-40B4-BE49-F238E27FC236}">
                        <a16:creationId xmlns:a16="http://schemas.microsoft.com/office/drawing/2014/main" id="{63CA04D3-7E4D-4251-B645-E42F3871F4D7}"/>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grpSp>
          </p:grpSp>
          <p:grpSp>
            <p:nvGrpSpPr>
              <p:cNvPr id="287" name="Group 286">
                <a:extLst>
                  <a:ext uri="{FF2B5EF4-FFF2-40B4-BE49-F238E27FC236}">
                    <a16:creationId xmlns:a16="http://schemas.microsoft.com/office/drawing/2014/main" id="{B7EBB61C-8CE7-4CF5-9510-D4ABA2CECBD7}"/>
                  </a:ext>
                </a:extLst>
              </p:cNvPr>
              <p:cNvGrpSpPr/>
              <p:nvPr/>
            </p:nvGrpSpPr>
            <p:grpSpPr>
              <a:xfrm>
                <a:off x="10086801" y="2837478"/>
                <a:ext cx="265176" cy="265176"/>
                <a:chOff x="9565913" y="2971800"/>
                <a:chExt cx="457200" cy="457200"/>
              </a:xfrm>
            </p:grpSpPr>
            <p:sp>
              <p:nvSpPr>
                <p:cNvPr id="300" name="Oval 299">
                  <a:extLst>
                    <a:ext uri="{FF2B5EF4-FFF2-40B4-BE49-F238E27FC236}">
                      <a16:creationId xmlns:a16="http://schemas.microsoft.com/office/drawing/2014/main" id="{2F6EAAA4-4713-407D-9E82-6A461AFD14E3}"/>
                    </a:ext>
                  </a:extLst>
                </p:cNvPr>
                <p:cNvSpPr/>
                <p:nvPr/>
              </p:nvSpPr>
              <p:spPr bwMode="auto">
                <a:xfrm>
                  <a:off x="9565913" y="2971800"/>
                  <a:ext cx="457200" cy="4572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01" name="Group 4">
                  <a:extLst>
                    <a:ext uri="{FF2B5EF4-FFF2-40B4-BE49-F238E27FC236}">
                      <a16:creationId xmlns:a16="http://schemas.microsoft.com/office/drawing/2014/main" id="{21CAA7CA-0B57-4911-8A1B-3397696E1B04}"/>
                    </a:ext>
                  </a:extLst>
                </p:cNvPr>
                <p:cNvGrpSpPr>
                  <a:grpSpLocks noChangeAspect="1"/>
                </p:cNvGrpSpPr>
                <p:nvPr/>
              </p:nvGrpSpPr>
              <p:grpSpPr bwMode="auto">
                <a:xfrm>
                  <a:off x="9656679" y="3087560"/>
                  <a:ext cx="275667" cy="225680"/>
                  <a:chOff x="7741" y="3296"/>
                  <a:chExt cx="375" cy="307"/>
                </a:xfrm>
                <a:noFill/>
              </p:grpSpPr>
              <p:sp>
                <p:nvSpPr>
                  <p:cNvPr id="302" name="Rectangle 5">
                    <a:extLst>
                      <a:ext uri="{FF2B5EF4-FFF2-40B4-BE49-F238E27FC236}">
                        <a16:creationId xmlns:a16="http://schemas.microsoft.com/office/drawing/2014/main" id="{6D8DCF42-B46D-4388-9B7A-A5D498829C6E}"/>
                      </a:ext>
                    </a:extLst>
                  </p:cNvPr>
                  <p:cNvSpPr>
                    <a:spLocks noChangeArrowheads="1"/>
                  </p:cNvSpPr>
                  <p:nvPr/>
                </p:nvSpPr>
                <p:spPr bwMode="auto">
                  <a:xfrm>
                    <a:off x="7741" y="3296"/>
                    <a:ext cx="375" cy="307"/>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03" name="Rectangle 6">
                    <a:extLst>
                      <a:ext uri="{FF2B5EF4-FFF2-40B4-BE49-F238E27FC236}">
                        <a16:creationId xmlns:a16="http://schemas.microsoft.com/office/drawing/2014/main" id="{725EAEFD-CD2E-4958-B58B-38BBA6054EC6}"/>
                      </a:ext>
                    </a:extLst>
                  </p:cNvPr>
                  <p:cNvSpPr>
                    <a:spLocks noChangeArrowheads="1"/>
                  </p:cNvSpPr>
                  <p:nvPr/>
                </p:nvSpPr>
                <p:spPr bwMode="auto">
                  <a:xfrm>
                    <a:off x="7741" y="3296"/>
                    <a:ext cx="375" cy="62"/>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04" name="Rectangle 10">
                    <a:extLst>
                      <a:ext uri="{FF2B5EF4-FFF2-40B4-BE49-F238E27FC236}">
                        <a16:creationId xmlns:a16="http://schemas.microsoft.com/office/drawing/2014/main" id="{9D1AF6B1-88C2-4E12-996C-C27618EEAE43}"/>
                      </a:ext>
                    </a:extLst>
                  </p:cNvPr>
                  <p:cNvSpPr>
                    <a:spLocks noChangeArrowheads="1"/>
                  </p:cNvSpPr>
                  <p:nvPr/>
                </p:nvSpPr>
                <p:spPr bwMode="auto">
                  <a:xfrm>
                    <a:off x="7811" y="3414"/>
                    <a:ext cx="87" cy="137"/>
                  </a:xfrm>
                  <a:prstGeom prst="rect">
                    <a:avLst/>
                  </a:prstGeom>
                  <a:solidFill>
                    <a:srgbClr val="FFFFFF"/>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05" name="Rectangle 12">
                    <a:extLst>
                      <a:ext uri="{FF2B5EF4-FFF2-40B4-BE49-F238E27FC236}">
                        <a16:creationId xmlns:a16="http://schemas.microsoft.com/office/drawing/2014/main" id="{E83E243B-2DB2-4287-8CC1-5CB05B735A48}"/>
                      </a:ext>
                    </a:extLst>
                  </p:cNvPr>
                  <p:cNvSpPr>
                    <a:spLocks noChangeArrowheads="1"/>
                  </p:cNvSpPr>
                  <p:nvPr/>
                </p:nvSpPr>
                <p:spPr bwMode="auto">
                  <a:xfrm>
                    <a:off x="7959" y="3414"/>
                    <a:ext cx="100" cy="100"/>
                  </a:xfrm>
                  <a:prstGeom prst="rect">
                    <a:avLst/>
                  </a:prstGeom>
                  <a:solidFill>
                    <a:srgbClr val="FFFFFF"/>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288" name="Group 287">
                <a:extLst>
                  <a:ext uri="{FF2B5EF4-FFF2-40B4-BE49-F238E27FC236}">
                    <a16:creationId xmlns:a16="http://schemas.microsoft.com/office/drawing/2014/main" id="{18B5D7DB-60F7-4143-A987-7599A6F0010F}"/>
                  </a:ext>
                </a:extLst>
              </p:cNvPr>
              <p:cNvGrpSpPr/>
              <p:nvPr/>
            </p:nvGrpSpPr>
            <p:grpSpPr>
              <a:xfrm>
                <a:off x="9840555" y="2835913"/>
                <a:ext cx="265176" cy="265176"/>
                <a:chOff x="2461871" y="1351538"/>
                <a:chExt cx="433089" cy="433089"/>
              </a:xfrm>
            </p:grpSpPr>
            <p:sp>
              <p:nvSpPr>
                <p:cNvPr id="298" name="Oval 297">
                  <a:extLst>
                    <a:ext uri="{FF2B5EF4-FFF2-40B4-BE49-F238E27FC236}">
                      <a16:creationId xmlns:a16="http://schemas.microsoft.com/office/drawing/2014/main" id="{BAA6794D-7E15-4A55-BC15-AE678750F0D0}"/>
                    </a:ext>
                  </a:extLst>
                </p:cNvPr>
                <p:cNvSpPr/>
                <p:nvPr/>
              </p:nvSpPr>
              <p:spPr bwMode="auto">
                <a:xfrm>
                  <a:off x="2461871" y="1351538"/>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9" name="binary">
                  <a:extLst>
                    <a:ext uri="{FF2B5EF4-FFF2-40B4-BE49-F238E27FC236}">
                      <a16:creationId xmlns:a16="http://schemas.microsoft.com/office/drawing/2014/main" id="{C02334AD-365F-43A7-B5B0-38069684671F}"/>
                    </a:ext>
                  </a:extLst>
                </p:cNvPr>
                <p:cNvSpPr>
                  <a:spLocks noChangeAspect="1" noEditPoints="1"/>
                </p:cNvSpPr>
                <p:nvPr/>
              </p:nvSpPr>
              <p:spPr bwMode="auto">
                <a:xfrm>
                  <a:off x="2561964" y="1467527"/>
                  <a:ext cx="232902" cy="2011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289" name="Group 288">
                <a:extLst>
                  <a:ext uri="{FF2B5EF4-FFF2-40B4-BE49-F238E27FC236}">
                    <a16:creationId xmlns:a16="http://schemas.microsoft.com/office/drawing/2014/main" id="{A1DCAF1D-2ABB-473C-ADA9-C77D10BA3019}"/>
                  </a:ext>
                </a:extLst>
              </p:cNvPr>
              <p:cNvGrpSpPr/>
              <p:nvPr/>
            </p:nvGrpSpPr>
            <p:grpSpPr>
              <a:xfrm>
                <a:off x="9840555" y="3083027"/>
                <a:ext cx="265176" cy="265176"/>
                <a:chOff x="3085026" y="1316532"/>
                <a:chExt cx="433089" cy="433089"/>
              </a:xfrm>
            </p:grpSpPr>
            <p:sp>
              <p:nvSpPr>
                <p:cNvPr id="296" name="Oval 295">
                  <a:extLst>
                    <a:ext uri="{FF2B5EF4-FFF2-40B4-BE49-F238E27FC236}">
                      <a16:creationId xmlns:a16="http://schemas.microsoft.com/office/drawing/2014/main" id="{D14DE82C-7E59-4ABC-84AF-25D2E75B604A}"/>
                    </a:ext>
                  </a:extLst>
                </p:cNvPr>
                <p:cNvSpPr/>
                <p:nvPr/>
              </p:nvSpPr>
              <p:spPr bwMode="auto">
                <a:xfrm>
                  <a:off x="3085026" y="1316532"/>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97" name="Laptop_E770" title="Icon of a laptop">
                  <a:extLst>
                    <a:ext uri="{FF2B5EF4-FFF2-40B4-BE49-F238E27FC236}">
                      <a16:creationId xmlns:a16="http://schemas.microsoft.com/office/drawing/2014/main" id="{5913740A-D17A-45E6-93B0-39C3FB284039}"/>
                    </a:ext>
                  </a:extLst>
                </p:cNvPr>
                <p:cNvSpPr>
                  <a:spLocks noChangeAspect="1" noEditPoints="1"/>
                </p:cNvSpPr>
                <p:nvPr/>
              </p:nvSpPr>
              <p:spPr bwMode="auto">
                <a:xfrm>
                  <a:off x="3165163" y="1440520"/>
                  <a:ext cx="272815" cy="18511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90" name="Group 289">
                <a:extLst>
                  <a:ext uri="{FF2B5EF4-FFF2-40B4-BE49-F238E27FC236}">
                    <a16:creationId xmlns:a16="http://schemas.microsoft.com/office/drawing/2014/main" id="{96DFB328-323C-4301-9E49-708DD2763AF6}"/>
                  </a:ext>
                </a:extLst>
              </p:cNvPr>
              <p:cNvGrpSpPr/>
              <p:nvPr/>
            </p:nvGrpSpPr>
            <p:grpSpPr>
              <a:xfrm>
                <a:off x="10086801" y="3083027"/>
                <a:ext cx="265176" cy="265176"/>
                <a:chOff x="4234219" y="1355469"/>
                <a:chExt cx="433089" cy="433089"/>
              </a:xfrm>
            </p:grpSpPr>
            <p:sp>
              <p:nvSpPr>
                <p:cNvPr id="291" name="Oval 290">
                  <a:extLst>
                    <a:ext uri="{FF2B5EF4-FFF2-40B4-BE49-F238E27FC236}">
                      <a16:creationId xmlns:a16="http://schemas.microsoft.com/office/drawing/2014/main" id="{AA1446E5-2F3B-4498-B388-231815B3DC4E}"/>
                    </a:ext>
                  </a:extLst>
                </p:cNvPr>
                <p:cNvSpPr/>
                <p:nvPr/>
              </p:nvSpPr>
              <p:spPr bwMode="auto">
                <a:xfrm>
                  <a:off x="4234219" y="1355469"/>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92" name="Group 291">
                  <a:extLst>
                    <a:ext uri="{FF2B5EF4-FFF2-40B4-BE49-F238E27FC236}">
                      <a16:creationId xmlns:a16="http://schemas.microsoft.com/office/drawing/2014/main" id="{7E4DBB31-CD71-402F-926C-7979E0FA86E3}"/>
                    </a:ext>
                  </a:extLst>
                </p:cNvPr>
                <p:cNvGrpSpPr/>
                <p:nvPr/>
              </p:nvGrpSpPr>
              <p:grpSpPr>
                <a:xfrm>
                  <a:off x="4312276" y="1451400"/>
                  <a:ext cx="276975" cy="241227"/>
                  <a:chOff x="4312276" y="1451400"/>
                  <a:chExt cx="276975" cy="241227"/>
                </a:xfrm>
              </p:grpSpPr>
              <p:sp>
                <p:nvSpPr>
                  <p:cNvPr id="293" name="Processing_E9F5">
                    <a:extLst>
                      <a:ext uri="{FF2B5EF4-FFF2-40B4-BE49-F238E27FC236}">
                        <a16:creationId xmlns:a16="http://schemas.microsoft.com/office/drawing/2014/main" id="{79DC4F6D-2F4B-42B3-9E36-462F6D705464}"/>
                      </a:ext>
                    </a:extLst>
                  </p:cNvPr>
                  <p:cNvSpPr>
                    <a:spLocks noChangeAspect="1" noEditPoints="1"/>
                  </p:cNvSpPr>
                  <p:nvPr/>
                </p:nvSpPr>
                <p:spPr bwMode="auto">
                  <a:xfrm>
                    <a:off x="4312276" y="1451400"/>
                    <a:ext cx="276975" cy="24122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94" name="Oval 293">
                    <a:extLst>
                      <a:ext uri="{FF2B5EF4-FFF2-40B4-BE49-F238E27FC236}">
                        <a16:creationId xmlns:a16="http://schemas.microsoft.com/office/drawing/2014/main" id="{DFD5787F-A680-40F9-93A0-119F0E4F8EC9}"/>
                      </a:ext>
                    </a:extLst>
                  </p:cNvPr>
                  <p:cNvSpPr/>
                  <p:nvPr/>
                </p:nvSpPr>
                <p:spPr bwMode="auto">
                  <a:xfrm>
                    <a:off x="4449581" y="1565531"/>
                    <a:ext cx="124401" cy="9837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0253EEF5-C6D4-4C0E-A0B0-66EE27075388}"/>
                      </a:ext>
                    </a:extLst>
                  </p:cNvPr>
                  <p:cNvSpPr/>
                  <p:nvPr/>
                </p:nvSpPr>
                <p:spPr bwMode="auto">
                  <a:xfrm>
                    <a:off x="4329242" y="1467154"/>
                    <a:ext cx="98377" cy="9837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sp>
        <p:nvSpPr>
          <p:cNvPr id="320" name="Rectangle 319">
            <a:extLst>
              <a:ext uri="{FF2B5EF4-FFF2-40B4-BE49-F238E27FC236}">
                <a16:creationId xmlns:a16="http://schemas.microsoft.com/office/drawing/2014/main" id="{CDADE7BB-3516-40B4-BA0C-10BBB5F8F715}"/>
              </a:ext>
            </a:extLst>
          </p:cNvPr>
          <p:cNvSpPr/>
          <p:nvPr/>
        </p:nvSpPr>
        <p:spPr>
          <a:xfrm>
            <a:off x="573080" y="5971220"/>
            <a:ext cx="10470359"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solidFill>
                <a:effectLst/>
                <a:uLnTx/>
                <a:uFillTx/>
              </a:rPr>
              <a:t>Increasing consensus on convergence (though still ‘early days’ of this approach)</a:t>
            </a:r>
          </a:p>
        </p:txBody>
      </p:sp>
      <p:grpSp>
        <p:nvGrpSpPr>
          <p:cNvPr id="197" name="Group 196">
            <a:extLst>
              <a:ext uri="{FF2B5EF4-FFF2-40B4-BE49-F238E27FC236}">
                <a16:creationId xmlns:a16="http://schemas.microsoft.com/office/drawing/2014/main" id="{BD58AA12-7B8F-40B4-8ED8-682DA8C0B5A9}"/>
              </a:ext>
            </a:extLst>
          </p:cNvPr>
          <p:cNvGrpSpPr/>
          <p:nvPr/>
        </p:nvGrpSpPr>
        <p:grpSpPr>
          <a:xfrm>
            <a:off x="711308" y="1754175"/>
            <a:ext cx="1566134" cy="921348"/>
            <a:chOff x="1458848" y="1781645"/>
            <a:chExt cx="1566134" cy="921348"/>
          </a:xfrm>
        </p:grpSpPr>
        <p:sp>
          <p:nvSpPr>
            <p:cNvPr id="198" name="Rectangle 197">
              <a:extLst>
                <a:ext uri="{FF2B5EF4-FFF2-40B4-BE49-F238E27FC236}">
                  <a16:creationId xmlns:a16="http://schemas.microsoft.com/office/drawing/2014/main" id="{A8799F80-7FCE-4734-BE9B-A24ADF273E7E}"/>
                </a:ext>
              </a:extLst>
            </p:cNvPr>
            <p:cNvSpPr/>
            <p:nvPr/>
          </p:nvSpPr>
          <p:spPr>
            <a:xfrm>
              <a:off x="1458848" y="2025885"/>
              <a:ext cx="1566134" cy="677108"/>
            </a:xfrm>
            <a:prstGeom prst="rect">
              <a:avLst/>
            </a:prstGeom>
          </p:spPr>
          <p:txBody>
            <a:bodyPr wrap="none">
              <a:spAutoFit/>
            </a:bodyPr>
            <a:lstStyle/>
            <a:p>
              <a:pPr marL="0" marR="0" lvl="0" indent="0" defTabSz="932719"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cs typeface="Segoe UI" panose="020B0502040204020203" pitchFamily="34" charset="0"/>
                </a:rPr>
                <a:t>2004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cs typeface="Segoe UI Light" panose="020B0502040204020203" pitchFamily="34" charset="0"/>
                </a:rPr>
                <a:t>Jericho Forum</a:t>
              </a:r>
              <a:br>
                <a:rPr kumimoji="0" lang="en-US" sz="1200" b="0" i="0" u="none" strike="noStrike" kern="0" cap="none" spc="0" normalizeH="0" baseline="0" noProof="0">
                  <a:ln>
                    <a:noFill/>
                  </a:ln>
                  <a:solidFill>
                    <a:srgbClr val="666666"/>
                  </a:solidFill>
                  <a:effectLst/>
                  <a:uLnTx/>
                  <a:uFillTx/>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cs typeface="Segoe UI Light" panose="020B0502040204020203" pitchFamily="34" charset="0"/>
                </a:rPr>
                <a:t>Formally Established</a:t>
              </a:r>
            </a:p>
          </p:txBody>
        </p:sp>
        <p:grpSp>
          <p:nvGrpSpPr>
            <p:cNvPr id="199" name="Group 198">
              <a:extLst>
                <a:ext uri="{FF2B5EF4-FFF2-40B4-BE49-F238E27FC236}">
                  <a16:creationId xmlns:a16="http://schemas.microsoft.com/office/drawing/2014/main" id="{D8D6A52A-A742-4A82-BF40-4B731867C937}"/>
                </a:ext>
              </a:extLst>
            </p:cNvPr>
            <p:cNvGrpSpPr/>
            <p:nvPr/>
          </p:nvGrpSpPr>
          <p:grpSpPr>
            <a:xfrm>
              <a:off x="1540612" y="1781645"/>
              <a:ext cx="267188" cy="267188"/>
              <a:chOff x="6364588" y="5695686"/>
              <a:chExt cx="516315" cy="516315"/>
            </a:xfrm>
          </p:grpSpPr>
          <p:sp>
            <p:nvSpPr>
              <p:cNvPr id="200" name="Oval 199">
                <a:extLst>
                  <a:ext uri="{FF2B5EF4-FFF2-40B4-BE49-F238E27FC236}">
                    <a16:creationId xmlns:a16="http://schemas.microsoft.com/office/drawing/2014/main" id="{100BCA25-AF6F-4B4A-AC7C-6302ED9FCFA3}"/>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1" name="Group 200">
                <a:extLst>
                  <a:ext uri="{FF2B5EF4-FFF2-40B4-BE49-F238E27FC236}">
                    <a16:creationId xmlns:a16="http://schemas.microsoft.com/office/drawing/2014/main" id="{11A7A8F5-BDF0-40E8-B1A8-54F8C54EA97D}"/>
                  </a:ext>
                </a:extLst>
              </p:cNvPr>
              <p:cNvGrpSpPr/>
              <p:nvPr/>
            </p:nvGrpSpPr>
            <p:grpSpPr>
              <a:xfrm>
                <a:off x="6497358" y="5795347"/>
                <a:ext cx="250774" cy="280274"/>
                <a:chOff x="5593458" y="2766299"/>
                <a:chExt cx="268374" cy="299948"/>
              </a:xfrm>
              <a:solidFill>
                <a:srgbClr val="FFFFFF"/>
              </a:solidFill>
            </p:grpSpPr>
            <p:sp>
              <p:nvSpPr>
                <p:cNvPr id="202" name="Freeform 1059">
                  <a:extLst>
                    <a:ext uri="{FF2B5EF4-FFF2-40B4-BE49-F238E27FC236}">
                      <a16:creationId xmlns:a16="http://schemas.microsoft.com/office/drawing/2014/main" id="{8C0A99F4-2E80-4069-9C85-1B17108E105D}"/>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endParaRPr>
                </a:p>
              </p:txBody>
            </p:sp>
            <p:sp>
              <p:nvSpPr>
                <p:cNvPr id="203" name="Oval 1060">
                  <a:extLst>
                    <a:ext uri="{FF2B5EF4-FFF2-40B4-BE49-F238E27FC236}">
                      <a16:creationId xmlns:a16="http://schemas.microsoft.com/office/drawing/2014/main" id="{0AD8FD3C-4425-4AF6-85F2-3CB5BC4816F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endParaRPr>
                </a:p>
              </p:txBody>
            </p:sp>
          </p:grpSp>
        </p:grpSp>
      </p:grpSp>
      <p:grpSp>
        <p:nvGrpSpPr>
          <p:cNvPr id="217" name="Group 216">
            <a:extLst>
              <a:ext uri="{FF2B5EF4-FFF2-40B4-BE49-F238E27FC236}">
                <a16:creationId xmlns:a16="http://schemas.microsoft.com/office/drawing/2014/main" id="{16C802C3-1EC3-471E-9FDE-ADFE537C937D}"/>
              </a:ext>
            </a:extLst>
          </p:cNvPr>
          <p:cNvGrpSpPr/>
          <p:nvPr/>
        </p:nvGrpSpPr>
        <p:grpSpPr>
          <a:xfrm>
            <a:off x="4523494" y="1754175"/>
            <a:ext cx="2446271" cy="936645"/>
            <a:chOff x="4260065" y="1452830"/>
            <a:chExt cx="2446271" cy="936645"/>
          </a:xfrm>
        </p:grpSpPr>
        <p:sp>
          <p:nvSpPr>
            <p:cNvPr id="218" name="Rectangle 217">
              <a:extLst>
                <a:ext uri="{FF2B5EF4-FFF2-40B4-BE49-F238E27FC236}">
                  <a16:creationId xmlns:a16="http://schemas.microsoft.com/office/drawing/2014/main" id="{FF817817-84E8-471E-9CD7-661078CB3A6D}"/>
                </a:ext>
              </a:extLst>
            </p:cNvPr>
            <p:cNvSpPr/>
            <p:nvPr/>
          </p:nvSpPr>
          <p:spPr>
            <a:xfrm>
              <a:off x="4260065" y="1712367"/>
              <a:ext cx="2446271" cy="677108"/>
            </a:xfrm>
            <a:prstGeom prst="rect">
              <a:avLst/>
            </a:prstGeom>
          </p:spPr>
          <p:txBody>
            <a:bodyPr wrap="square">
              <a:spAutoFit/>
            </a:bodyPr>
            <a:lstStyle/>
            <a:p>
              <a:pPr marL="0" marR="0" lvl="0" indent="0" defTabSz="932719"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cs typeface="Segoe UI" panose="020B0502040204020203" pitchFamily="34" charset="0"/>
                </a:rPr>
                <a:t>2014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cs typeface="Segoe UI Light" panose="020B0502040204020203" pitchFamily="34" charset="0"/>
                </a:rPr>
                <a:t>Microsoft Advocates </a:t>
              </a:r>
              <a:br>
                <a:rPr kumimoji="0" lang="en-US" sz="1200" b="0" i="0" u="none" strike="noStrike" kern="0" cap="none" spc="0" normalizeH="0" baseline="0" noProof="0">
                  <a:ln>
                    <a:noFill/>
                  </a:ln>
                  <a:solidFill>
                    <a:srgbClr val="666666"/>
                  </a:solidFill>
                  <a:effectLst/>
                  <a:uLnTx/>
                  <a:uFillTx/>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cs typeface="Segoe UI Light" panose="020B0502040204020203" pitchFamily="34" charset="0"/>
                </a:rPr>
                <a:t>“Assume Breach”</a:t>
              </a:r>
              <a:endParaRPr kumimoji="0" lang="en-US" sz="1400" b="0" i="0" u="none" strike="noStrike" kern="0" cap="none" spc="0" normalizeH="0" baseline="0" noProof="0">
                <a:ln>
                  <a:noFill/>
                </a:ln>
                <a:solidFill>
                  <a:srgbClr val="666666"/>
                </a:solidFill>
                <a:effectLst/>
                <a:uLnTx/>
                <a:uFillTx/>
                <a:cs typeface="Segoe UI Light" panose="020B0502040204020203" pitchFamily="34" charset="0"/>
              </a:endParaRPr>
            </a:p>
          </p:txBody>
        </p:sp>
        <p:grpSp>
          <p:nvGrpSpPr>
            <p:cNvPr id="219" name="Group 218">
              <a:extLst>
                <a:ext uri="{FF2B5EF4-FFF2-40B4-BE49-F238E27FC236}">
                  <a16:creationId xmlns:a16="http://schemas.microsoft.com/office/drawing/2014/main" id="{89415F0B-7F3F-46D2-B03B-49F211929C61}"/>
                </a:ext>
              </a:extLst>
            </p:cNvPr>
            <p:cNvGrpSpPr/>
            <p:nvPr/>
          </p:nvGrpSpPr>
          <p:grpSpPr>
            <a:xfrm>
              <a:off x="4346679" y="1452830"/>
              <a:ext cx="267188" cy="267188"/>
              <a:chOff x="6364588" y="5695686"/>
              <a:chExt cx="516315" cy="516315"/>
            </a:xfrm>
          </p:grpSpPr>
          <p:sp>
            <p:nvSpPr>
              <p:cNvPr id="220" name="Oval 219">
                <a:extLst>
                  <a:ext uri="{FF2B5EF4-FFF2-40B4-BE49-F238E27FC236}">
                    <a16:creationId xmlns:a16="http://schemas.microsoft.com/office/drawing/2014/main" id="{091C611B-EF64-4B0F-9010-246C788CBE0B}"/>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ED1E64CC-0429-4FD7-8502-4BE3304475CB}"/>
                  </a:ext>
                </a:extLst>
              </p:cNvPr>
              <p:cNvGrpSpPr/>
              <p:nvPr/>
            </p:nvGrpSpPr>
            <p:grpSpPr>
              <a:xfrm>
                <a:off x="6497358" y="5795347"/>
                <a:ext cx="250774" cy="280274"/>
                <a:chOff x="5593458" y="2766299"/>
                <a:chExt cx="268374" cy="299948"/>
              </a:xfrm>
              <a:solidFill>
                <a:srgbClr val="FFFFFF"/>
              </a:solidFill>
            </p:grpSpPr>
            <p:sp>
              <p:nvSpPr>
                <p:cNvPr id="222" name="Freeform 1059">
                  <a:extLst>
                    <a:ext uri="{FF2B5EF4-FFF2-40B4-BE49-F238E27FC236}">
                      <a16:creationId xmlns:a16="http://schemas.microsoft.com/office/drawing/2014/main" id="{A408D941-76AC-458D-8BDB-88A339DEFB1D}"/>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endParaRPr>
                </a:p>
              </p:txBody>
            </p:sp>
            <p:sp>
              <p:nvSpPr>
                <p:cNvPr id="223" name="Oval 1060">
                  <a:extLst>
                    <a:ext uri="{FF2B5EF4-FFF2-40B4-BE49-F238E27FC236}">
                      <a16:creationId xmlns:a16="http://schemas.microsoft.com/office/drawing/2014/main" id="{33170628-1A03-43F3-904E-F5EF3C7A4A37}"/>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endParaRPr>
                </a:p>
              </p:txBody>
            </p:sp>
          </p:grpSp>
        </p:grpSp>
      </p:grpSp>
      <p:grpSp>
        <p:nvGrpSpPr>
          <p:cNvPr id="224" name="Group 223">
            <a:extLst>
              <a:ext uri="{FF2B5EF4-FFF2-40B4-BE49-F238E27FC236}">
                <a16:creationId xmlns:a16="http://schemas.microsoft.com/office/drawing/2014/main" id="{036AECB9-8248-4FA2-89EE-C67C3EDE901A}"/>
              </a:ext>
            </a:extLst>
          </p:cNvPr>
          <p:cNvGrpSpPr/>
          <p:nvPr/>
        </p:nvGrpSpPr>
        <p:grpSpPr>
          <a:xfrm>
            <a:off x="6333699" y="1754175"/>
            <a:ext cx="2027689" cy="936645"/>
            <a:chOff x="8299437" y="1452830"/>
            <a:chExt cx="2027689" cy="936645"/>
          </a:xfrm>
        </p:grpSpPr>
        <p:sp>
          <p:nvSpPr>
            <p:cNvPr id="225" name="Rectangle 224">
              <a:extLst>
                <a:ext uri="{FF2B5EF4-FFF2-40B4-BE49-F238E27FC236}">
                  <a16:creationId xmlns:a16="http://schemas.microsoft.com/office/drawing/2014/main" id="{81E14179-9EEE-4387-A97A-2C004672725E}"/>
                </a:ext>
              </a:extLst>
            </p:cNvPr>
            <p:cNvSpPr/>
            <p:nvPr/>
          </p:nvSpPr>
          <p:spPr>
            <a:xfrm>
              <a:off x="8299437" y="1712367"/>
              <a:ext cx="2027689" cy="677108"/>
            </a:xfrm>
            <a:prstGeom prst="rect">
              <a:avLst/>
            </a:prstGeom>
          </p:spPr>
          <p:txBody>
            <a:bodyPr wrap="square">
              <a:spAutoFit/>
            </a:bodyPr>
            <a:lstStyle/>
            <a:p>
              <a:pPr marL="0" marR="0" lvl="0" indent="0" defTabSz="932719"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cs typeface="Segoe UI" panose="020B0502040204020203" pitchFamily="34" charset="0"/>
                </a:rPr>
                <a:t>2016</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cs typeface="Segoe UI Light" panose="020B0502040204020203" pitchFamily="34" charset="0"/>
                </a:rPr>
                <a:t>Conditional </a:t>
              </a:r>
              <a:br>
                <a:rPr kumimoji="0" lang="en-US" sz="1200" b="0" i="0" u="none" strike="noStrike" kern="0" cap="none" spc="0" normalizeH="0" baseline="0" noProof="0">
                  <a:ln>
                    <a:noFill/>
                  </a:ln>
                  <a:solidFill>
                    <a:srgbClr val="666666"/>
                  </a:solidFill>
                  <a:effectLst/>
                  <a:uLnTx/>
                  <a:uFillTx/>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cs typeface="Segoe UI Light" panose="020B0502040204020203" pitchFamily="34" charset="0"/>
                </a:rPr>
                <a:t>Access Released</a:t>
              </a:r>
            </a:p>
          </p:txBody>
        </p:sp>
        <p:grpSp>
          <p:nvGrpSpPr>
            <p:cNvPr id="226" name="Group 225">
              <a:extLst>
                <a:ext uri="{FF2B5EF4-FFF2-40B4-BE49-F238E27FC236}">
                  <a16:creationId xmlns:a16="http://schemas.microsoft.com/office/drawing/2014/main" id="{D7CF7ED2-69EB-4E70-9BC6-39AB3DE354E1}"/>
                </a:ext>
              </a:extLst>
            </p:cNvPr>
            <p:cNvGrpSpPr/>
            <p:nvPr/>
          </p:nvGrpSpPr>
          <p:grpSpPr>
            <a:xfrm>
              <a:off x="8389474" y="1452830"/>
              <a:ext cx="267188" cy="267188"/>
              <a:chOff x="6364588" y="5695686"/>
              <a:chExt cx="516315" cy="516315"/>
            </a:xfrm>
          </p:grpSpPr>
          <p:sp>
            <p:nvSpPr>
              <p:cNvPr id="227" name="Oval 226">
                <a:extLst>
                  <a:ext uri="{FF2B5EF4-FFF2-40B4-BE49-F238E27FC236}">
                    <a16:creationId xmlns:a16="http://schemas.microsoft.com/office/drawing/2014/main" id="{70B10110-35FC-4572-A023-E735F4F52066}"/>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8" name="Group 227">
                <a:extLst>
                  <a:ext uri="{FF2B5EF4-FFF2-40B4-BE49-F238E27FC236}">
                    <a16:creationId xmlns:a16="http://schemas.microsoft.com/office/drawing/2014/main" id="{729FB77A-01E2-4334-9D77-8B26F1B9720C}"/>
                  </a:ext>
                </a:extLst>
              </p:cNvPr>
              <p:cNvGrpSpPr/>
              <p:nvPr/>
            </p:nvGrpSpPr>
            <p:grpSpPr>
              <a:xfrm>
                <a:off x="6497358" y="5795347"/>
                <a:ext cx="250774" cy="280274"/>
                <a:chOff x="5593458" y="2766299"/>
                <a:chExt cx="268374" cy="299948"/>
              </a:xfrm>
              <a:solidFill>
                <a:srgbClr val="FFFFFF"/>
              </a:solidFill>
            </p:grpSpPr>
            <p:sp>
              <p:nvSpPr>
                <p:cNvPr id="229" name="Freeform 1059">
                  <a:extLst>
                    <a:ext uri="{FF2B5EF4-FFF2-40B4-BE49-F238E27FC236}">
                      <a16:creationId xmlns:a16="http://schemas.microsoft.com/office/drawing/2014/main" id="{5EC34C9D-7F94-4484-ABBC-FDE5DA16931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endParaRPr>
                </a:p>
              </p:txBody>
            </p:sp>
            <p:sp>
              <p:nvSpPr>
                <p:cNvPr id="230" name="Oval 1060">
                  <a:extLst>
                    <a:ext uri="{FF2B5EF4-FFF2-40B4-BE49-F238E27FC236}">
                      <a16:creationId xmlns:a16="http://schemas.microsoft.com/office/drawing/2014/main" id="{5AF843A4-C09F-41FB-A8C3-7D0F67B25C09}"/>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endParaRPr>
                </a:p>
              </p:txBody>
            </p:sp>
          </p:grpSp>
        </p:grpSp>
      </p:grpSp>
      <p:grpSp>
        <p:nvGrpSpPr>
          <p:cNvPr id="258" name="Group 257">
            <a:extLst>
              <a:ext uri="{FF2B5EF4-FFF2-40B4-BE49-F238E27FC236}">
                <a16:creationId xmlns:a16="http://schemas.microsoft.com/office/drawing/2014/main" id="{8A276A19-AE1C-499C-A79D-70BE3EE56948}"/>
              </a:ext>
            </a:extLst>
          </p:cNvPr>
          <p:cNvGrpSpPr/>
          <p:nvPr/>
        </p:nvGrpSpPr>
        <p:grpSpPr>
          <a:xfrm>
            <a:off x="8164683" y="1754175"/>
            <a:ext cx="2027689" cy="973579"/>
            <a:chOff x="8299437" y="1452830"/>
            <a:chExt cx="2027689" cy="973579"/>
          </a:xfrm>
        </p:grpSpPr>
        <p:sp>
          <p:nvSpPr>
            <p:cNvPr id="259" name="Rectangle 258">
              <a:extLst>
                <a:ext uri="{FF2B5EF4-FFF2-40B4-BE49-F238E27FC236}">
                  <a16:creationId xmlns:a16="http://schemas.microsoft.com/office/drawing/2014/main" id="{05E935F7-2294-450D-A8F6-849C41A0AE04}"/>
                </a:ext>
              </a:extLst>
            </p:cNvPr>
            <p:cNvSpPr/>
            <p:nvPr/>
          </p:nvSpPr>
          <p:spPr>
            <a:xfrm>
              <a:off x="8299437" y="1712367"/>
              <a:ext cx="2027689" cy="714042"/>
            </a:xfrm>
            <a:prstGeom prst="rect">
              <a:avLst/>
            </a:prstGeom>
          </p:spPr>
          <p:txBody>
            <a:bodyPr wrap="square">
              <a:spAutoFit/>
            </a:bodyPr>
            <a:lstStyle/>
            <a:p>
              <a:pPr marL="0" marR="0" lvl="0" indent="0" defTabSz="932719"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cs typeface="Segoe UI" panose="020B0502040204020203" pitchFamily="34" charset="0"/>
                </a:rPr>
                <a:t>Ongoing</a:t>
              </a:r>
            </a:p>
            <a:p>
              <a:pPr marL="0" marR="0" lvl="0" indent="0" defTabSz="932719"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err="1">
                  <a:ln>
                    <a:noFill/>
                  </a:ln>
                  <a:solidFill>
                    <a:srgbClr val="666666"/>
                  </a:solidFill>
                  <a:effectLst/>
                  <a:uLnTx/>
                  <a:uFillTx/>
                  <a:cs typeface="Segoe UI Light" panose="020B0502040204020203" pitchFamily="34" charset="0"/>
                </a:rPr>
                <a:t>Passwordless</a:t>
              </a:r>
              <a:r>
                <a:rPr kumimoji="0" lang="en-US" sz="1200" b="0" i="0" u="none" strike="noStrike" kern="0" cap="none" spc="0" normalizeH="0" baseline="0" noProof="0">
                  <a:ln>
                    <a:noFill/>
                  </a:ln>
                  <a:solidFill>
                    <a:srgbClr val="666666"/>
                  </a:solidFill>
                  <a:effectLst/>
                  <a:uLnTx/>
                  <a:uFillTx/>
                  <a:cs typeface="Segoe UI Light" panose="020B0502040204020203" pitchFamily="34" charset="0"/>
                </a:rPr>
                <a:t> </a:t>
              </a:r>
              <a:br>
                <a:rPr kumimoji="0" lang="en-US" sz="1200" b="0" i="0" u="none" strike="noStrike" kern="0" cap="none" spc="0" normalizeH="0" baseline="0" noProof="0">
                  <a:ln>
                    <a:noFill/>
                  </a:ln>
                  <a:solidFill>
                    <a:srgbClr val="666666"/>
                  </a:solidFill>
                  <a:effectLst/>
                  <a:uLnTx/>
                  <a:uFillTx/>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cs typeface="Segoe UI Light" panose="020B0502040204020203" pitchFamily="34" charset="0"/>
                </a:rPr>
                <a:t>Initiative</a:t>
              </a:r>
            </a:p>
          </p:txBody>
        </p:sp>
        <p:grpSp>
          <p:nvGrpSpPr>
            <p:cNvPr id="260" name="Group 259">
              <a:extLst>
                <a:ext uri="{FF2B5EF4-FFF2-40B4-BE49-F238E27FC236}">
                  <a16:creationId xmlns:a16="http://schemas.microsoft.com/office/drawing/2014/main" id="{A374C4BD-D732-4149-B79C-D1AF2B1D3AD2}"/>
                </a:ext>
              </a:extLst>
            </p:cNvPr>
            <p:cNvGrpSpPr/>
            <p:nvPr/>
          </p:nvGrpSpPr>
          <p:grpSpPr>
            <a:xfrm>
              <a:off x="8389474" y="1452830"/>
              <a:ext cx="267188" cy="267188"/>
              <a:chOff x="6364588" y="5695686"/>
              <a:chExt cx="516315" cy="516315"/>
            </a:xfrm>
          </p:grpSpPr>
          <p:sp>
            <p:nvSpPr>
              <p:cNvPr id="261" name="Oval 260">
                <a:extLst>
                  <a:ext uri="{FF2B5EF4-FFF2-40B4-BE49-F238E27FC236}">
                    <a16:creationId xmlns:a16="http://schemas.microsoft.com/office/drawing/2014/main" id="{0AA7FC82-3D49-4C22-AF9F-A71C3AB3CF5E}"/>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2" name="Group 261">
                <a:extLst>
                  <a:ext uri="{FF2B5EF4-FFF2-40B4-BE49-F238E27FC236}">
                    <a16:creationId xmlns:a16="http://schemas.microsoft.com/office/drawing/2014/main" id="{96D60F83-0FB0-48E2-A99C-8C8148EB0B28}"/>
                  </a:ext>
                </a:extLst>
              </p:cNvPr>
              <p:cNvGrpSpPr/>
              <p:nvPr/>
            </p:nvGrpSpPr>
            <p:grpSpPr>
              <a:xfrm>
                <a:off x="6497358" y="5795347"/>
                <a:ext cx="250774" cy="280274"/>
                <a:chOff x="5593458" y="2766299"/>
                <a:chExt cx="268374" cy="299948"/>
              </a:xfrm>
              <a:solidFill>
                <a:srgbClr val="FFFFFF"/>
              </a:solidFill>
            </p:grpSpPr>
            <p:sp>
              <p:nvSpPr>
                <p:cNvPr id="263" name="Freeform 1059">
                  <a:extLst>
                    <a:ext uri="{FF2B5EF4-FFF2-40B4-BE49-F238E27FC236}">
                      <a16:creationId xmlns:a16="http://schemas.microsoft.com/office/drawing/2014/main" id="{2ADE8835-A323-4DF4-9458-DE81E45E0777}"/>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endParaRPr>
                </a:p>
              </p:txBody>
            </p:sp>
            <p:sp>
              <p:nvSpPr>
                <p:cNvPr id="264" name="Oval 1060">
                  <a:extLst>
                    <a:ext uri="{FF2B5EF4-FFF2-40B4-BE49-F238E27FC236}">
                      <a16:creationId xmlns:a16="http://schemas.microsoft.com/office/drawing/2014/main" id="{8276B53A-CD03-4C06-8A2C-856615C48ACA}"/>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endParaRPr>
                </a:p>
              </p:txBody>
            </p:sp>
          </p:grpSp>
        </p:grpSp>
      </p:grpSp>
      <p:grpSp>
        <p:nvGrpSpPr>
          <p:cNvPr id="245" name="Group 244">
            <a:extLst>
              <a:ext uri="{FF2B5EF4-FFF2-40B4-BE49-F238E27FC236}">
                <a16:creationId xmlns:a16="http://schemas.microsoft.com/office/drawing/2014/main" id="{065D4BAD-3386-4E05-ADD9-790F596C34A4}"/>
              </a:ext>
            </a:extLst>
          </p:cNvPr>
          <p:cNvGrpSpPr/>
          <p:nvPr/>
        </p:nvGrpSpPr>
        <p:grpSpPr>
          <a:xfrm>
            <a:off x="799293" y="3063075"/>
            <a:ext cx="2190467" cy="937075"/>
            <a:chOff x="3820517" y="3221698"/>
            <a:chExt cx="2190467" cy="937075"/>
          </a:xfrm>
        </p:grpSpPr>
        <p:sp>
          <p:nvSpPr>
            <p:cNvPr id="246" name="Rectangle 245">
              <a:extLst>
                <a:ext uri="{FF2B5EF4-FFF2-40B4-BE49-F238E27FC236}">
                  <a16:creationId xmlns:a16="http://schemas.microsoft.com/office/drawing/2014/main" id="{60653115-5FF3-4F71-8630-4E0F41DEEBAA}"/>
                </a:ext>
              </a:extLst>
            </p:cNvPr>
            <p:cNvSpPr/>
            <p:nvPr/>
          </p:nvSpPr>
          <p:spPr>
            <a:xfrm>
              <a:off x="3820517" y="3481665"/>
              <a:ext cx="2190467" cy="677108"/>
            </a:xfrm>
            <a:prstGeom prst="rect">
              <a:avLst/>
            </a:prstGeom>
          </p:spPr>
          <p:txBody>
            <a:bodyPr wrap="square" rIns="0">
              <a:spAutoFit/>
            </a:bodyPr>
            <a:lstStyle/>
            <a:p>
              <a:pPr marL="0" marR="0" lvl="0" indent="0" defTabSz="932719"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cs typeface="Segoe UI" panose="020B0502040204020203" pitchFamily="34" charset="0"/>
                </a:rPr>
                <a:t>~2004</a:t>
              </a:r>
              <a:br>
                <a:rPr kumimoji="0" lang="en-US" sz="1400" b="1" i="0" u="none" strike="noStrike" kern="0" cap="none" spc="0" normalizeH="0" baseline="0" noProof="0">
                  <a:ln>
                    <a:noFill/>
                  </a:ln>
                  <a:solidFill>
                    <a:srgbClr val="666666"/>
                  </a:solidFill>
                  <a:effectLst/>
                  <a:uLnTx/>
                  <a:uFillTx/>
                  <a:cs typeface="Segoe UI" panose="020B0502040204020203" pitchFamily="34" charset="0"/>
                </a:rPr>
              </a:br>
              <a:r>
                <a:rPr kumimoji="0" lang="en-US" sz="1200" b="0" i="0" u="none" strike="noStrike" kern="0" cap="none" spc="0" normalizeH="0" baseline="0" noProof="0">
                  <a:ln>
                    <a:noFill/>
                  </a:ln>
                  <a:solidFill>
                    <a:srgbClr val="666666"/>
                  </a:solidFill>
                  <a:effectLst/>
                  <a:uLnTx/>
                  <a:uFillTx/>
                  <a:cs typeface="Segoe UI Semilight" panose="020B0402040204020203" pitchFamily="34" charset="0"/>
                </a:rPr>
                <a:t>Network Access Control</a:t>
              </a:r>
              <a:br>
                <a:rPr kumimoji="0" lang="en-US" sz="1200" b="0" i="0" u="none" strike="noStrike" kern="0" cap="none" spc="0" normalizeH="0" baseline="0" noProof="0">
                  <a:ln>
                    <a:noFill/>
                  </a:ln>
                  <a:solidFill>
                    <a:srgbClr val="666666"/>
                  </a:solidFill>
                  <a:effectLst/>
                  <a:uLnTx/>
                  <a:uFillTx/>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cs typeface="Segoe UI Semilight" panose="020B0402040204020203" pitchFamily="34" charset="0"/>
                </a:rPr>
                <a:t>(NAC) Architectures</a:t>
              </a:r>
            </a:p>
          </p:txBody>
        </p:sp>
        <p:grpSp>
          <p:nvGrpSpPr>
            <p:cNvPr id="247" name="Group 246">
              <a:extLst>
                <a:ext uri="{FF2B5EF4-FFF2-40B4-BE49-F238E27FC236}">
                  <a16:creationId xmlns:a16="http://schemas.microsoft.com/office/drawing/2014/main" id="{7A1D7EF4-D3B8-4A85-9DFB-7EC4813D67DE}"/>
                </a:ext>
              </a:extLst>
            </p:cNvPr>
            <p:cNvGrpSpPr/>
            <p:nvPr/>
          </p:nvGrpSpPr>
          <p:grpSpPr>
            <a:xfrm>
              <a:off x="3909448" y="3221698"/>
              <a:ext cx="264060" cy="264058"/>
              <a:chOff x="3604473" y="3344465"/>
              <a:chExt cx="264060" cy="264058"/>
            </a:xfrm>
          </p:grpSpPr>
          <p:sp>
            <p:nvSpPr>
              <p:cNvPr id="248" name="Oval 247">
                <a:extLst>
                  <a:ext uri="{FF2B5EF4-FFF2-40B4-BE49-F238E27FC236}">
                    <a16:creationId xmlns:a16="http://schemas.microsoft.com/office/drawing/2014/main" id="{AD0533B0-95F9-434B-AAE9-951DA270FA29}"/>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49" name="Group 248">
                <a:extLst>
                  <a:ext uri="{FF2B5EF4-FFF2-40B4-BE49-F238E27FC236}">
                    <a16:creationId xmlns:a16="http://schemas.microsoft.com/office/drawing/2014/main" id="{4FFE7723-24CA-40F3-A8D4-EF54252ED7A7}"/>
                  </a:ext>
                </a:extLst>
              </p:cNvPr>
              <p:cNvGrpSpPr/>
              <p:nvPr/>
            </p:nvGrpSpPr>
            <p:grpSpPr>
              <a:xfrm>
                <a:off x="3659747" y="3399739"/>
                <a:ext cx="153512" cy="153510"/>
                <a:chOff x="7563215" y="1276544"/>
                <a:chExt cx="509076" cy="509075"/>
              </a:xfrm>
              <a:solidFill>
                <a:srgbClr val="FFFFFF"/>
              </a:solidFill>
            </p:grpSpPr>
            <p:sp>
              <p:nvSpPr>
                <p:cNvPr id="250" name="Freeform 1133">
                  <a:extLst>
                    <a:ext uri="{FF2B5EF4-FFF2-40B4-BE49-F238E27FC236}">
                      <a16:creationId xmlns:a16="http://schemas.microsoft.com/office/drawing/2014/main" id="{75C94045-7592-489C-B3EA-C7EEF2B22F33}"/>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51" name="Oval 1134">
                  <a:extLst>
                    <a:ext uri="{FF2B5EF4-FFF2-40B4-BE49-F238E27FC236}">
                      <a16:creationId xmlns:a16="http://schemas.microsoft.com/office/drawing/2014/main" id="{977A4029-8CCB-401B-B172-8EBB6F7B1DA3}"/>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52" name="Oval 1135">
                  <a:extLst>
                    <a:ext uri="{FF2B5EF4-FFF2-40B4-BE49-F238E27FC236}">
                      <a16:creationId xmlns:a16="http://schemas.microsoft.com/office/drawing/2014/main" id="{6201CE24-2442-459E-AEF4-87679F797CCD}"/>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53" name="Oval 1136">
                  <a:extLst>
                    <a:ext uri="{FF2B5EF4-FFF2-40B4-BE49-F238E27FC236}">
                      <a16:creationId xmlns:a16="http://schemas.microsoft.com/office/drawing/2014/main" id="{AB8EF12D-0AA7-406F-9297-3C6313992A98}"/>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54" name="Oval 1137">
                  <a:extLst>
                    <a:ext uri="{FF2B5EF4-FFF2-40B4-BE49-F238E27FC236}">
                      <a16:creationId xmlns:a16="http://schemas.microsoft.com/office/drawing/2014/main" id="{2915F2E7-B135-468C-8CEB-57DB8908E8EE}"/>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55" name="Oval 1138">
                  <a:extLst>
                    <a:ext uri="{FF2B5EF4-FFF2-40B4-BE49-F238E27FC236}">
                      <a16:creationId xmlns:a16="http://schemas.microsoft.com/office/drawing/2014/main" id="{A1B6995E-35F4-4A9A-B6F6-DF7D8D3B011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56" name="Oval 1139">
                  <a:extLst>
                    <a:ext uri="{FF2B5EF4-FFF2-40B4-BE49-F238E27FC236}">
                      <a16:creationId xmlns:a16="http://schemas.microsoft.com/office/drawing/2014/main" id="{1043E1D9-DC21-4B3D-9555-BB6586594BB2}"/>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57" name="Oval 1140">
                  <a:extLst>
                    <a:ext uri="{FF2B5EF4-FFF2-40B4-BE49-F238E27FC236}">
                      <a16:creationId xmlns:a16="http://schemas.microsoft.com/office/drawing/2014/main" id="{62B10D6B-91C4-477B-A834-628D37C54E64}"/>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grpSp>
        </p:grpSp>
      </p:grpSp>
      <p:grpSp>
        <p:nvGrpSpPr>
          <p:cNvPr id="184" name="Group 183">
            <a:extLst>
              <a:ext uri="{FF2B5EF4-FFF2-40B4-BE49-F238E27FC236}">
                <a16:creationId xmlns:a16="http://schemas.microsoft.com/office/drawing/2014/main" id="{4BB167FA-A4CB-4195-898B-D9B1B162D3EC}"/>
              </a:ext>
            </a:extLst>
          </p:cNvPr>
          <p:cNvGrpSpPr/>
          <p:nvPr/>
        </p:nvGrpSpPr>
        <p:grpSpPr>
          <a:xfrm>
            <a:off x="2933058" y="3063075"/>
            <a:ext cx="2190467" cy="937075"/>
            <a:chOff x="3820517" y="3221698"/>
            <a:chExt cx="2190467" cy="937075"/>
          </a:xfrm>
        </p:grpSpPr>
        <p:sp>
          <p:nvSpPr>
            <p:cNvPr id="185" name="Rectangle 184">
              <a:extLst>
                <a:ext uri="{FF2B5EF4-FFF2-40B4-BE49-F238E27FC236}">
                  <a16:creationId xmlns:a16="http://schemas.microsoft.com/office/drawing/2014/main" id="{A5EB3744-EA56-45BB-A426-7805A0EDCC4B}"/>
                </a:ext>
              </a:extLst>
            </p:cNvPr>
            <p:cNvSpPr/>
            <p:nvPr/>
          </p:nvSpPr>
          <p:spPr>
            <a:xfrm>
              <a:off x="3820517" y="3481665"/>
              <a:ext cx="2190467" cy="677108"/>
            </a:xfrm>
            <a:prstGeom prst="rect">
              <a:avLst/>
            </a:prstGeom>
          </p:spPr>
          <p:txBody>
            <a:bodyPr wrap="square">
              <a:spAutoFit/>
            </a:bodyPr>
            <a:lstStyle/>
            <a:p>
              <a:pPr marL="0" marR="0" lvl="0" indent="0" defTabSz="932719"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cs typeface="Segoe UI" panose="020B0502040204020203" pitchFamily="34" charset="0"/>
                </a:rPr>
                <a:t>2010</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cs typeface="Segoe UI Semilight" panose="020B0402040204020203" pitchFamily="34" charset="0"/>
                </a:rPr>
                <a:t>Forrester coins </a:t>
              </a:r>
              <a:br>
                <a:rPr kumimoji="0" lang="en-US" sz="1200" b="0" i="0" u="none" strike="noStrike" kern="0" cap="none" spc="0" normalizeH="0" baseline="0" noProof="0">
                  <a:ln>
                    <a:noFill/>
                  </a:ln>
                  <a:solidFill>
                    <a:srgbClr val="666666"/>
                  </a:solidFill>
                  <a:effectLst/>
                  <a:uLnTx/>
                  <a:uFillTx/>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cs typeface="Segoe UI Semilight" panose="020B0402040204020203" pitchFamily="34" charset="0"/>
                </a:rPr>
                <a:t>“Zero Trust” Term</a:t>
              </a:r>
            </a:p>
          </p:txBody>
        </p:sp>
        <p:grpSp>
          <p:nvGrpSpPr>
            <p:cNvPr id="186" name="Group 185">
              <a:extLst>
                <a:ext uri="{FF2B5EF4-FFF2-40B4-BE49-F238E27FC236}">
                  <a16:creationId xmlns:a16="http://schemas.microsoft.com/office/drawing/2014/main" id="{553E0A14-23B5-461B-AAD5-DBEA1F27BBD1}"/>
                </a:ext>
              </a:extLst>
            </p:cNvPr>
            <p:cNvGrpSpPr/>
            <p:nvPr/>
          </p:nvGrpSpPr>
          <p:grpSpPr>
            <a:xfrm>
              <a:off x="3909448" y="3221698"/>
              <a:ext cx="264060" cy="264058"/>
              <a:chOff x="3604473" y="3344465"/>
              <a:chExt cx="264060" cy="264058"/>
            </a:xfrm>
          </p:grpSpPr>
          <p:sp>
            <p:nvSpPr>
              <p:cNvPr id="187" name="Oval 186">
                <a:extLst>
                  <a:ext uri="{FF2B5EF4-FFF2-40B4-BE49-F238E27FC236}">
                    <a16:creationId xmlns:a16="http://schemas.microsoft.com/office/drawing/2014/main" id="{4FDE4188-806F-417E-9031-67F8EEBDE77C}"/>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188" name="Group 187">
                <a:extLst>
                  <a:ext uri="{FF2B5EF4-FFF2-40B4-BE49-F238E27FC236}">
                    <a16:creationId xmlns:a16="http://schemas.microsoft.com/office/drawing/2014/main" id="{ADD3780E-F928-4972-A3EF-CDAB04623F41}"/>
                  </a:ext>
                </a:extLst>
              </p:cNvPr>
              <p:cNvGrpSpPr/>
              <p:nvPr/>
            </p:nvGrpSpPr>
            <p:grpSpPr>
              <a:xfrm>
                <a:off x="3659747" y="3399739"/>
                <a:ext cx="153512" cy="153510"/>
                <a:chOff x="7563215" y="1276544"/>
                <a:chExt cx="509076" cy="509075"/>
              </a:xfrm>
              <a:solidFill>
                <a:srgbClr val="FFFFFF"/>
              </a:solidFill>
            </p:grpSpPr>
            <p:sp>
              <p:nvSpPr>
                <p:cNvPr id="189" name="Freeform 1133">
                  <a:extLst>
                    <a:ext uri="{FF2B5EF4-FFF2-40B4-BE49-F238E27FC236}">
                      <a16:creationId xmlns:a16="http://schemas.microsoft.com/office/drawing/2014/main" id="{29C377A5-84DF-4E98-AA9D-67C1037A358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190" name="Oval 1134">
                  <a:extLst>
                    <a:ext uri="{FF2B5EF4-FFF2-40B4-BE49-F238E27FC236}">
                      <a16:creationId xmlns:a16="http://schemas.microsoft.com/office/drawing/2014/main" id="{A4074BB8-9F2D-4ECC-9174-A29EF13403B0}"/>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191" name="Oval 1135">
                  <a:extLst>
                    <a:ext uri="{FF2B5EF4-FFF2-40B4-BE49-F238E27FC236}">
                      <a16:creationId xmlns:a16="http://schemas.microsoft.com/office/drawing/2014/main" id="{899A2512-5FF2-466A-89B0-D32641927B15}"/>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192" name="Oval 1136">
                  <a:extLst>
                    <a:ext uri="{FF2B5EF4-FFF2-40B4-BE49-F238E27FC236}">
                      <a16:creationId xmlns:a16="http://schemas.microsoft.com/office/drawing/2014/main" id="{3B74DC7F-354F-4625-8301-308B36030CD1}"/>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193" name="Oval 1137">
                  <a:extLst>
                    <a:ext uri="{FF2B5EF4-FFF2-40B4-BE49-F238E27FC236}">
                      <a16:creationId xmlns:a16="http://schemas.microsoft.com/office/drawing/2014/main" id="{8D5F8C63-5291-448C-A552-82AD1A99C3CF}"/>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194" name="Oval 1138">
                  <a:extLst>
                    <a:ext uri="{FF2B5EF4-FFF2-40B4-BE49-F238E27FC236}">
                      <a16:creationId xmlns:a16="http://schemas.microsoft.com/office/drawing/2014/main" id="{4F280FC7-239D-4CCE-8C56-BC284F105E2C}"/>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195" name="Oval 1139">
                  <a:extLst>
                    <a:ext uri="{FF2B5EF4-FFF2-40B4-BE49-F238E27FC236}">
                      <a16:creationId xmlns:a16="http://schemas.microsoft.com/office/drawing/2014/main" id="{7FF634EE-FD2D-4D0E-BEC9-A836C867CDBE}"/>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196" name="Oval 1140">
                  <a:extLst>
                    <a:ext uri="{FF2B5EF4-FFF2-40B4-BE49-F238E27FC236}">
                      <a16:creationId xmlns:a16="http://schemas.microsoft.com/office/drawing/2014/main" id="{9DD93E1A-D785-46F7-ABC6-996DE283AF58}"/>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grpSp>
        </p:grpSp>
      </p:grpSp>
      <p:grpSp>
        <p:nvGrpSpPr>
          <p:cNvPr id="204" name="Group 203">
            <a:extLst>
              <a:ext uri="{FF2B5EF4-FFF2-40B4-BE49-F238E27FC236}">
                <a16:creationId xmlns:a16="http://schemas.microsoft.com/office/drawing/2014/main" id="{F65A5ED8-3311-415E-958E-2120EB7446D9}"/>
              </a:ext>
            </a:extLst>
          </p:cNvPr>
          <p:cNvGrpSpPr/>
          <p:nvPr/>
        </p:nvGrpSpPr>
        <p:grpSpPr>
          <a:xfrm>
            <a:off x="4509927" y="3063075"/>
            <a:ext cx="2027497" cy="937075"/>
            <a:chOff x="6569813" y="3221698"/>
            <a:chExt cx="2027497" cy="937075"/>
          </a:xfrm>
        </p:grpSpPr>
        <p:sp>
          <p:nvSpPr>
            <p:cNvPr id="205" name="Rectangle 204">
              <a:extLst>
                <a:ext uri="{FF2B5EF4-FFF2-40B4-BE49-F238E27FC236}">
                  <a16:creationId xmlns:a16="http://schemas.microsoft.com/office/drawing/2014/main" id="{D1E9EADC-3591-496F-B24B-7AAB68F94944}"/>
                </a:ext>
              </a:extLst>
            </p:cNvPr>
            <p:cNvSpPr/>
            <p:nvPr/>
          </p:nvSpPr>
          <p:spPr>
            <a:xfrm>
              <a:off x="6569813" y="3481665"/>
              <a:ext cx="2027497" cy="67710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cs typeface="Segoe UI" panose="020B0502040204020203" pitchFamily="34" charset="0"/>
                </a:rPr>
                <a:t>2014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0" normalizeH="0" baseline="0" noProof="0" err="1">
                  <a:ln>
                    <a:noFill/>
                  </a:ln>
                  <a:solidFill>
                    <a:srgbClr val="666666"/>
                  </a:solidFill>
                  <a:effectLst/>
                  <a:uLnTx/>
                  <a:uFillTx/>
                  <a:cs typeface="Segoe UI Semilight" panose="020B0402040204020203" pitchFamily="34" charset="0"/>
                </a:rPr>
                <a:t>BeyondCorp</a:t>
              </a:r>
              <a:r>
                <a:rPr kumimoji="0" lang="en-US" sz="1200" b="0" i="0" u="none" strike="noStrike" kern="0" cap="none" spc="0" normalizeH="0" baseline="0" noProof="0">
                  <a:ln>
                    <a:noFill/>
                  </a:ln>
                  <a:solidFill>
                    <a:srgbClr val="666666"/>
                  </a:solidFill>
                  <a:effectLst/>
                  <a:uLnTx/>
                  <a:uFillTx/>
                  <a:cs typeface="Segoe UI Semilight" panose="020B0402040204020203" pitchFamily="34" charset="0"/>
                </a:rPr>
                <a:t> </a:t>
              </a:r>
              <a:br>
                <a:rPr kumimoji="0" lang="en-US" sz="1200" b="0" i="0" u="none" strike="noStrike" kern="0" cap="none" spc="0" normalizeH="0" baseline="0" noProof="0">
                  <a:ln>
                    <a:noFill/>
                  </a:ln>
                  <a:solidFill>
                    <a:srgbClr val="666666"/>
                  </a:solidFill>
                  <a:effectLst/>
                  <a:uLnTx/>
                  <a:uFillTx/>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cs typeface="Segoe UI Semilight" panose="020B0402040204020203" pitchFamily="34" charset="0"/>
                </a:rPr>
                <a:t>Published</a:t>
              </a:r>
              <a:endParaRPr kumimoji="0" lang="en-US" sz="1050" b="0" i="0" u="none" strike="noStrike" kern="0" cap="none" spc="0" normalizeH="0" baseline="0" noProof="0">
                <a:ln>
                  <a:noFill/>
                </a:ln>
                <a:solidFill>
                  <a:srgbClr val="666666"/>
                </a:solidFill>
                <a:effectLst/>
                <a:uLnTx/>
                <a:uFillTx/>
              </a:endParaRPr>
            </a:p>
          </p:txBody>
        </p:sp>
        <p:grpSp>
          <p:nvGrpSpPr>
            <p:cNvPr id="206" name="Group 205">
              <a:extLst>
                <a:ext uri="{FF2B5EF4-FFF2-40B4-BE49-F238E27FC236}">
                  <a16:creationId xmlns:a16="http://schemas.microsoft.com/office/drawing/2014/main" id="{DF4F8F51-6B37-439C-BF48-8DF903A04593}"/>
                </a:ext>
              </a:extLst>
            </p:cNvPr>
            <p:cNvGrpSpPr/>
            <p:nvPr/>
          </p:nvGrpSpPr>
          <p:grpSpPr>
            <a:xfrm>
              <a:off x="6637580" y="3221698"/>
              <a:ext cx="264060" cy="264058"/>
              <a:chOff x="3604473" y="3344465"/>
              <a:chExt cx="264060" cy="264058"/>
            </a:xfrm>
          </p:grpSpPr>
          <p:sp>
            <p:nvSpPr>
              <p:cNvPr id="207" name="Oval 206">
                <a:extLst>
                  <a:ext uri="{FF2B5EF4-FFF2-40B4-BE49-F238E27FC236}">
                    <a16:creationId xmlns:a16="http://schemas.microsoft.com/office/drawing/2014/main" id="{C9BEA8D5-C89E-4CF4-8B0D-5C557FD3B97C}"/>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08" name="Group 207">
                <a:extLst>
                  <a:ext uri="{FF2B5EF4-FFF2-40B4-BE49-F238E27FC236}">
                    <a16:creationId xmlns:a16="http://schemas.microsoft.com/office/drawing/2014/main" id="{D19FA424-5854-469D-B0C3-6F5F5FF5F1B6}"/>
                  </a:ext>
                </a:extLst>
              </p:cNvPr>
              <p:cNvGrpSpPr/>
              <p:nvPr/>
            </p:nvGrpSpPr>
            <p:grpSpPr>
              <a:xfrm>
                <a:off x="3659747" y="3399739"/>
                <a:ext cx="153512" cy="153510"/>
                <a:chOff x="7563215" y="1276544"/>
                <a:chExt cx="509076" cy="509075"/>
              </a:xfrm>
              <a:solidFill>
                <a:srgbClr val="FFFFFF"/>
              </a:solidFill>
            </p:grpSpPr>
            <p:sp>
              <p:nvSpPr>
                <p:cNvPr id="209" name="Freeform 1133">
                  <a:extLst>
                    <a:ext uri="{FF2B5EF4-FFF2-40B4-BE49-F238E27FC236}">
                      <a16:creationId xmlns:a16="http://schemas.microsoft.com/office/drawing/2014/main" id="{9A9C9078-DEAF-421B-95B5-08DA4BACCB54}"/>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10" name="Oval 1134">
                  <a:extLst>
                    <a:ext uri="{FF2B5EF4-FFF2-40B4-BE49-F238E27FC236}">
                      <a16:creationId xmlns:a16="http://schemas.microsoft.com/office/drawing/2014/main" id="{EA61F0A7-D963-4CC6-9105-1175B890346D}"/>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11" name="Oval 1135">
                  <a:extLst>
                    <a:ext uri="{FF2B5EF4-FFF2-40B4-BE49-F238E27FC236}">
                      <a16:creationId xmlns:a16="http://schemas.microsoft.com/office/drawing/2014/main" id="{BE712126-5BAB-4B21-A5E2-02247EFECC82}"/>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12" name="Oval 1136">
                  <a:extLst>
                    <a:ext uri="{FF2B5EF4-FFF2-40B4-BE49-F238E27FC236}">
                      <a16:creationId xmlns:a16="http://schemas.microsoft.com/office/drawing/2014/main" id="{353827B7-A8F6-4BC0-B4CA-8269C76C9277}"/>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13" name="Oval 1137">
                  <a:extLst>
                    <a:ext uri="{FF2B5EF4-FFF2-40B4-BE49-F238E27FC236}">
                      <a16:creationId xmlns:a16="http://schemas.microsoft.com/office/drawing/2014/main" id="{2969856E-1012-4B40-B507-E15DF3143284}"/>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14" name="Oval 1138">
                  <a:extLst>
                    <a:ext uri="{FF2B5EF4-FFF2-40B4-BE49-F238E27FC236}">
                      <a16:creationId xmlns:a16="http://schemas.microsoft.com/office/drawing/2014/main" id="{5048A052-4E1F-4EFC-B27B-CEB1F746176B}"/>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15" name="Oval 1139">
                  <a:extLst>
                    <a:ext uri="{FF2B5EF4-FFF2-40B4-BE49-F238E27FC236}">
                      <a16:creationId xmlns:a16="http://schemas.microsoft.com/office/drawing/2014/main" id="{E84F1655-FE77-4E16-8BD6-02A05E7E345D}"/>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sp>
              <p:nvSpPr>
                <p:cNvPr id="216" name="Oval 1140">
                  <a:extLst>
                    <a:ext uri="{FF2B5EF4-FFF2-40B4-BE49-F238E27FC236}">
                      <a16:creationId xmlns:a16="http://schemas.microsoft.com/office/drawing/2014/main" id="{D2CCDDCD-CA53-4784-BF8F-8C90BA89FEF6}"/>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endParaRPr>
                </a:p>
              </p:txBody>
            </p:sp>
          </p:grpSp>
        </p:grpSp>
      </p:grpSp>
      <p:grpSp>
        <p:nvGrpSpPr>
          <p:cNvPr id="231" name="Group 230">
            <a:extLst>
              <a:ext uri="{FF2B5EF4-FFF2-40B4-BE49-F238E27FC236}">
                <a16:creationId xmlns:a16="http://schemas.microsoft.com/office/drawing/2014/main" id="{EC5C509A-98D3-4D6D-BF79-B827FFD93205}"/>
              </a:ext>
            </a:extLst>
          </p:cNvPr>
          <p:cNvGrpSpPr/>
          <p:nvPr/>
        </p:nvGrpSpPr>
        <p:grpSpPr>
          <a:xfrm>
            <a:off x="6627625" y="3063075"/>
            <a:ext cx="1615614" cy="1214074"/>
            <a:chOff x="8299437" y="3221698"/>
            <a:chExt cx="1615614" cy="1214074"/>
          </a:xfrm>
        </p:grpSpPr>
        <p:pic>
          <p:nvPicPr>
            <p:cNvPr id="232" name="Picture 231">
              <a:hlinkClick r:id="rId4"/>
              <a:extLst>
                <a:ext uri="{FF2B5EF4-FFF2-40B4-BE49-F238E27FC236}">
                  <a16:creationId xmlns:a16="http://schemas.microsoft.com/office/drawing/2014/main" id="{2BF76237-8FA2-4D0D-A3C2-34FAE4F49E2B}"/>
                </a:ext>
              </a:extLst>
            </p:cNvPr>
            <p:cNvPicPr>
              <a:picLocks noChangeAspect="1"/>
            </p:cNvPicPr>
            <p:nvPr/>
          </p:nvPicPr>
          <p:blipFill>
            <a:blip r:embed="rId5"/>
            <a:stretch>
              <a:fillRect/>
            </a:stretch>
          </p:blipFill>
          <p:spPr>
            <a:xfrm>
              <a:off x="9011508" y="3251127"/>
              <a:ext cx="903543" cy="1184645"/>
            </a:xfrm>
            <a:prstGeom prst="rect">
              <a:avLst/>
            </a:prstGeom>
          </p:spPr>
        </p:pic>
        <p:sp>
          <p:nvSpPr>
            <p:cNvPr id="233" name="Rectangle 232">
              <a:extLst>
                <a:ext uri="{FF2B5EF4-FFF2-40B4-BE49-F238E27FC236}">
                  <a16:creationId xmlns:a16="http://schemas.microsoft.com/office/drawing/2014/main" id="{58F43D0B-3D00-4B22-BC85-5D1C5012B571}"/>
                </a:ext>
              </a:extLst>
            </p:cNvPr>
            <p:cNvSpPr/>
            <p:nvPr/>
          </p:nvSpPr>
          <p:spPr>
            <a:xfrm>
              <a:off x="8299437" y="3481665"/>
              <a:ext cx="916070"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cs typeface="Segoe UI" panose="020B0502040204020203" pitchFamily="34" charset="0"/>
                </a:rPr>
                <a:t>2017</a:t>
              </a:r>
              <a:endParaRPr kumimoji="0" lang="en-US" sz="1400" b="1" i="0" u="none" strike="noStrike" kern="0" cap="none" spc="0" normalizeH="0" baseline="0" noProof="0">
                <a:ln>
                  <a:noFill/>
                </a:ln>
                <a:solidFill>
                  <a:srgbClr val="666666"/>
                </a:solidFill>
                <a:effectLst/>
                <a:uLnTx/>
                <a:uFillTx/>
              </a:endParaRPr>
            </a:p>
          </p:txBody>
        </p:sp>
        <p:grpSp>
          <p:nvGrpSpPr>
            <p:cNvPr id="234" name="Group 233">
              <a:extLst>
                <a:ext uri="{FF2B5EF4-FFF2-40B4-BE49-F238E27FC236}">
                  <a16:creationId xmlns:a16="http://schemas.microsoft.com/office/drawing/2014/main" id="{214C8233-95A0-401A-B2C3-B07888086965}"/>
                </a:ext>
              </a:extLst>
            </p:cNvPr>
            <p:cNvGrpSpPr/>
            <p:nvPr/>
          </p:nvGrpSpPr>
          <p:grpSpPr>
            <a:xfrm>
              <a:off x="8389474" y="3221698"/>
              <a:ext cx="264060" cy="264058"/>
              <a:chOff x="3604473" y="3344465"/>
              <a:chExt cx="264060" cy="264058"/>
            </a:xfrm>
          </p:grpSpPr>
          <p:sp>
            <p:nvSpPr>
              <p:cNvPr id="235" name="Oval 234">
                <a:extLst>
                  <a:ext uri="{FF2B5EF4-FFF2-40B4-BE49-F238E27FC236}">
                    <a16:creationId xmlns:a16="http://schemas.microsoft.com/office/drawing/2014/main" id="{5284F6FD-E8EE-4D90-8419-7B24723B8D86}"/>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36" name="Group 235">
                <a:extLst>
                  <a:ext uri="{FF2B5EF4-FFF2-40B4-BE49-F238E27FC236}">
                    <a16:creationId xmlns:a16="http://schemas.microsoft.com/office/drawing/2014/main" id="{97DB5FA4-EFF1-4462-ABEE-0E7CA6C100EB}"/>
                  </a:ext>
                </a:extLst>
              </p:cNvPr>
              <p:cNvGrpSpPr/>
              <p:nvPr/>
            </p:nvGrpSpPr>
            <p:grpSpPr>
              <a:xfrm>
                <a:off x="3659747" y="3399739"/>
                <a:ext cx="153512" cy="153510"/>
                <a:chOff x="7563215" y="1276544"/>
                <a:chExt cx="509076" cy="509075"/>
              </a:xfrm>
              <a:solidFill>
                <a:srgbClr val="FFFFFF"/>
              </a:solidFill>
            </p:grpSpPr>
            <p:sp>
              <p:nvSpPr>
                <p:cNvPr id="237" name="Freeform 1133">
                  <a:extLst>
                    <a:ext uri="{FF2B5EF4-FFF2-40B4-BE49-F238E27FC236}">
                      <a16:creationId xmlns:a16="http://schemas.microsoft.com/office/drawing/2014/main" id="{D867A30A-0962-4D78-B82B-2B097E8C4D7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238" name="Oval 1134">
                  <a:extLst>
                    <a:ext uri="{FF2B5EF4-FFF2-40B4-BE49-F238E27FC236}">
                      <a16:creationId xmlns:a16="http://schemas.microsoft.com/office/drawing/2014/main" id="{CD1DFB2A-FB1D-40BE-B664-CCF2C534B48F}"/>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239" name="Oval 1135">
                  <a:extLst>
                    <a:ext uri="{FF2B5EF4-FFF2-40B4-BE49-F238E27FC236}">
                      <a16:creationId xmlns:a16="http://schemas.microsoft.com/office/drawing/2014/main" id="{7C967F48-0CC5-4E66-A4B7-F4B5515B2DB6}"/>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240" name="Oval 1136">
                  <a:extLst>
                    <a:ext uri="{FF2B5EF4-FFF2-40B4-BE49-F238E27FC236}">
                      <a16:creationId xmlns:a16="http://schemas.microsoft.com/office/drawing/2014/main" id="{1EB8F527-8501-4E47-B318-BE8699408D4C}"/>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241" name="Oval 1137">
                  <a:extLst>
                    <a:ext uri="{FF2B5EF4-FFF2-40B4-BE49-F238E27FC236}">
                      <a16:creationId xmlns:a16="http://schemas.microsoft.com/office/drawing/2014/main" id="{4F296F0D-D79F-43E8-8186-C0C120ECB844}"/>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242" name="Oval 1138">
                  <a:extLst>
                    <a:ext uri="{FF2B5EF4-FFF2-40B4-BE49-F238E27FC236}">
                      <a16:creationId xmlns:a16="http://schemas.microsoft.com/office/drawing/2014/main" id="{55DAA2A1-C972-4073-AE09-6D97D34340DB}"/>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243" name="Oval 1139">
                  <a:extLst>
                    <a:ext uri="{FF2B5EF4-FFF2-40B4-BE49-F238E27FC236}">
                      <a16:creationId xmlns:a16="http://schemas.microsoft.com/office/drawing/2014/main" id="{280987E7-FCDF-45BF-8655-DB76FB17AE61}"/>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sp>
              <p:nvSpPr>
                <p:cNvPr id="244" name="Oval 1140">
                  <a:extLst>
                    <a:ext uri="{FF2B5EF4-FFF2-40B4-BE49-F238E27FC236}">
                      <a16:creationId xmlns:a16="http://schemas.microsoft.com/office/drawing/2014/main" id="{7B731C5E-924B-4BFA-AC75-F6BE5422A3B8}"/>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endParaRPr>
                </a:p>
              </p:txBody>
            </p:sp>
          </p:grpSp>
        </p:grpSp>
      </p:grpSp>
    </p:spTree>
    <p:extLst>
      <p:ext uri="{BB962C8B-B14F-4D97-AF65-F5344CB8AC3E}">
        <p14:creationId xmlns:p14="http://schemas.microsoft.com/office/powerpoint/2010/main" val="420654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22" presetClass="entr" presetSubtype="8" fill="hold" nodeType="withEffect">
                                  <p:stCondLst>
                                    <p:cond delay="0"/>
                                  </p:stCondLst>
                                  <p:childTnLst>
                                    <p:set>
                                      <p:cBhvr>
                                        <p:cTn id="9" dur="1" fill="hold">
                                          <p:stCondLst>
                                            <p:cond delay="0"/>
                                          </p:stCondLst>
                                        </p:cTn>
                                        <p:tgtEl>
                                          <p:spTgt spid="344"/>
                                        </p:tgtEl>
                                        <p:attrNameLst>
                                          <p:attrName>style.visibility</p:attrName>
                                        </p:attrNameLst>
                                      </p:cBhvr>
                                      <p:to>
                                        <p:strVal val="visible"/>
                                      </p:to>
                                    </p:set>
                                    <p:animEffect transition="in" filter="wipe(left)">
                                      <p:cBhvr>
                                        <p:cTn id="10" dur="500"/>
                                        <p:tgtEl>
                                          <p:spTgt spid="344"/>
                                        </p:tgtEl>
                                      </p:cBhvr>
                                    </p:animEffect>
                                  </p:childTnLst>
                                </p:cTn>
                              </p:par>
                              <p:par>
                                <p:cTn id="11" presetID="10" presetClass="entr" presetSubtype="0" fill="hold" nodeType="withEffect">
                                  <p:stCondLst>
                                    <p:cond delay="20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childTnLst>
                                </p:cTn>
                              </p:par>
                              <p:par>
                                <p:cTn id="14" presetID="22" presetClass="entr" presetSubtype="8" fill="hold" nodeType="withEffect">
                                  <p:stCondLst>
                                    <p:cond delay="200"/>
                                  </p:stCondLst>
                                  <p:childTnLst>
                                    <p:set>
                                      <p:cBhvr>
                                        <p:cTn id="15" dur="1" fill="hold">
                                          <p:stCondLst>
                                            <p:cond delay="0"/>
                                          </p:stCondLst>
                                        </p:cTn>
                                        <p:tgtEl>
                                          <p:spTgt spid="343"/>
                                        </p:tgtEl>
                                        <p:attrNameLst>
                                          <p:attrName>style.visibility</p:attrName>
                                        </p:attrNameLst>
                                      </p:cBhvr>
                                      <p:to>
                                        <p:strVal val="visible"/>
                                      </p:to>
                                    </p:set>
                                    <p:animEffect transition="in" filter="wipe(left)">
                                      <p:cBhvr>
                                        <p:cTn id="16" dur="500"/>
                                        <p:tgtEl>
                                          <p:spTgt spid="343"/>
                                        </p:tgtEl>
                                      </p:cBhvr>
                                    </p:animEffect>
                                  </p:childTnLst>
                                </p:cTn>
                              </p:par>
                              <p:par>
                                <p:cTn id="17" presetID="10" presetClass="entr" presetSubtype="0" fill="hold" nodeType="withEffect">
                                  <p:stCondLst>
                                    <p:cond delay="400"/>
                                  </p:stCondLst>
                                  <p:childTnLst>
                                    <p:set>
                                      <p:cBhvr>
                                        <p:cTn id="18" dur="1" fill="hold">
                                          <p:stCondLst>
                                            <p:cond delay="0"/>
                                          </p:stCondLst>
                                        </p:cTn>
                                        <p:tgtEl>
                                          <p:spTgt spid="217"/>
                                        </p:tgtEl>
                                        <p:attrNameLst>
                                          <p:attrName>style.visibility</p:attrName>
                                        </p:attrNameLst>
                                      </p:cBhvr>
                                      <p:to>
                                        <p:strVal val="visible"/>
                                      </p:to>
                                    </p:set>
                                    <p:animEffect transition="in" filter="fade">
                                      <p:cBhvr>
                                        <p:cTn id="19" dur="500"/>
                                        <p:tgtEl>
                                          <p:spTgt spid="217"/>
                                        </p:tgtEl>
                                      </p:cBhvr>
                                    </p:animEffect>
                                  </p:childTnLst>
                                </p:cTn>
                              </p:par>
                              <p:par>
                                <p:cTn id="20" presetID="10" presetClass="entr" presetSubtype="0" fill="hold" nodeType="withEffect">
                                  <p:stCondLst>
                                    <p:cond delay="60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500"/>
                                        <p:tgtEl>
                                          <p:spTgt spid="204"/>
                                        </p:tgtEl>
                                      </p:cBhvr>
                                    </p:animEffect>
                                  </p:childTnLst>
                                </p:cTn>
                              </p:par>
                              <p:par>
                                <p:cTn id="23" presetID="10" presetClass="entr" presetSubtype="0" fill="hold" nodeType="withEffect">
                                  <p:stCondLst>
                                    <p:cond delay="800"/>
                                  </p:stCondLst>
                                  <p:childTnLst>
                                    <p:set>
                                      <p:cBhvr>
                                        <p:cTn id="24" dur="1" fill="hold">
                                          <p:stCondLst>
                                            <p:cond delay="0"/>
                                          </p:stCondLst>
                                        </p:cTn>
                                        <p:tgtEl>
                                          <p:spTgt spid="231"/>
                                        </p:tgtEl>
                                        <p:attrNameLst>
                                          <p:attrName>style.visibility</p:attrName>
                                        </p:attrNameLst>
                                      </p:cBhvr>
                                      <p:to>
                                        <p:strVal val="visible"/>
                                      </p:to>
                                    </p:set>
                                    <p:animEffect transition="in" filter="fade">
                                      <p:cBhvr>
                                        <p:cTn id="25" dur="500"/>
                                        <p:tgtEl>
                                          <p:spTgt spid="231"/>
                                        </p:tgtEl>
                                      </p:cBhvr>
                                    </p:animEffect>
                                  </p:childTnLst>
                                </p:cTn>
                              </p:par>
                              <p:par>
                                <p:cTn id="26" presetID="10" presetClass="entr" presetSubtype="0" fill="hold" nodeType="withEffect">
                                  <p:stCondLst>
                                    <p:cond delay="1000"/>
                                  </p:stCondLst>
                                  <p:childTnLst>
                                    <p:set>
                                      <p:cBhvr>
                                        <p:cTn id="27" dur="1" fill="hold">
                                          <p:stCondLst>
                                            <p:cond delay="0"/>
                                          </p:stCondLst>
                                        </p:cTn>
                                        <p:tgtEl>
                                          <p:spTgt spid="224"/>
                                        </p:tgtEl>
                                        <p:attrNameLst>
                                          <p:attrName>style.visibility</p:attrName>
                                        </p:attrNameLst>
                                      </p:cBhvr>
                                      <p:to>
                                        <p:strVal val="visible"/>
                                      </p:to>
                                    </p:set>
                                    <p:animEffect transition="in" filter="fade">
                                      <p:cBhvr>
                                        <p:cTn id="28" dur="500"/>
                                        <p:tgtEl>
                                          <p:spTgt spid="224"/>
                                        </p:tgtEl>
                                      </p:cBhvr>
                                    </p:animEffect>
                                  </p:childTnLst>
                                </p:cTn>
                              </p:par>
                              <p:par>
                                <p:cTn id="29" presetID="10" presetClass="entr" presetSubtype="0" fill="hold" nodeType="withEffect">
                                  <p:stCondLst>
                                    <p:cond delay="200"/>
                                  </p:stCondLst>
                                  <p:childTnLst>
                                    <p:set>
                                      <p:cBhvr>
                                        <p:cTn id="30" dur="1" fill="hold">
                                          <p:stCondLst>
                                            <p:cond delay="0"/>
                                          </p:stCondLst>
                                        </p:cTn>
                                        <p:tgtEl>
                                          <p:spTgt spid="245"/>
                                        </p:tgtEl>
                                        <p:attrNameLst>
                                          <p:attrName>style.visibility</p:attrName>
                                        </p:attrNameLst>
                                      </p:cBhvr>
                                      <p:to>
                                        <p:strVal val="visible"/>
                                      </p:to>
                                    </p:set>
                                    <p:animEffect transition="in" filter="fade">
                                      <p:cBhvr>
                                        <p:cTn id="31" dur="500"/>
                                        <p:tgtEl>
                                          <p:spTgt spid="245"/>
                                        </p:tgtEl>
                                      </p:cBhvr>
                                    </p:animEffect>
                                  </p:childTnLst>
                                </p:cTn>
                              </p:par>
                              <p:par>
                                <p:cTn id="32" presetID="10" presetClass="entr" presetSubtype="0" fill="hold" nodeType="withEffect">
                                  <p:stCondLst>
                                    <p:cond delay="1000"/>
                                  </p:stCondLst>
                                  <p:childTnLst>
                                    <p:set>
                                      <p:cBhvr>
                                        <p:cTn id="33" dur="1" fill="hold">
                                          <p:stCondLst>
                                            <p:cond delay="0"/>
                                          </p:stCondLst>
                                        </p:cTn>
                                        <p:tgtEl>
                                          <p:spTgt spid="258"/>
                                        </p:tgtEl>
                                        <p:attrNameLst>
                                          <p:attrName>style.visibility</p:attrName>
                                        </p:attrNameLst>
                                      </p:cBhvr>
                                      <p:to>
                                        <p:strVal val="visible"/>
                                      </p:to>
                                    </p:set>
                                    <p:animEffect transition="in" filter="fade">
                                      <p:cBhvr>
                                        <p:cTn id="34" dur="500"/>
                                        <p:tgtEl>
                                          <p:spTgt spid="258"/>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280"/>
                                        </p:tgtEl>
                                        <p:attrNameLst>
                                          <p:attrName>style.visibility</p:attrName>
                                        </p:attrNameLst>
                                      </p:cBhvr>
                                      <p:to>
                                        <p:strVal val="visible"/>
                                      </p:to>
                                    </p:set>
                                    <p:animEffect transition="in" filter="fade">
                                      <p:cBhvr>
                                        <p:cTn id="38" dur="500"/>
                                        <p:tgtEl>
                                          <p:spTgt spid="280"/>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20"/>
                                        </p:tgtEl>
                                        <p:attrNameLst>
                                          <p:attrName>style.visibility</p:attrName>
                                        </p:attrNameLst>
                                      </p:cBhvr>
                                      <p:to>
                                        <p:strVal val="visible"/>
                                      </p:to>
                                    </p:set>
                                    <p:animEffect transition="in" filter="wipe(left)">
                                      <p:cBhvr>
                                        <p:cTn id="42" dur="75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9462EE-093D-45BD-A769-2B92537B15F9}"/>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9C56526-8D8E-464D-A804-0BDFF1D19604}"/>
              </a:ext>
            </a:extLst>
          </p:cNvPr>
          <p:cNvSpPr>
            <a:spLocks noGrp="1"/>
          </p:cNvSpPr>
          <p:nvPr>
            <p:ph type="title"/>
          </p:nvPr>
        </p:nvSpPr>
        <p:spPr/>
        <p:txBody>
          <a:bodyPr/>
          <a:lstStyle/>
          <a:p>
            <a:r>
              <a:rPr lang="en-US"/>
              <a:t>Zero Trust</a:t>
            </a:r>
            <a:endParaRPr lang="gsw-CH"/>
          </a:p>
        </p:txBody>
      </p:sp>
      <p:grpSp>
        <p:nvGrpSpPr>
          <p:cNvPr id="5" name="Group 4">
            <a:extLst>
              <a:ext uri="{FF2B5EF4-FFF2-40B4-BE49-F238E27FC236}">
                <a16:creationId xmlns:a16="http://schemas.microsoft.com/office/drawing/2014/main" id="{E14631F8-0204-48F8-968A-D6A591ED5F44}"/>
              </a:ext>
            </a:extLst>
          </p:cNvPr>
          <p:cNvGrpSpPr/>
          <p:nvPr/>
        </p:nvGrpSpPr>
        <p:grpSpPr>
          <a:xfrm>
            <a:off x="0" y="1468398"/>
            <a:ext cx="984083" cy="837631"/>
            <a:chOff x="1504335" y="1464109"/>
            <a:chExt cx="984083" cy="837631"/>
          </a:xfrm>
        </p:grpSpPr>
        <p:sp>
          <p:nvSpPr>
            <p:cNvPr id="6" name="Rectangle: Top Corners Rounded 5">
              <a:extLst>
                <a:ext uri="{FF2B5EF4-FFF2-40B4-BE49-F238E27FC236}">
                  <a16:creationId xmlns:a16="http://schemas.microsoft.com/office/drawing/2014/main" id="{13A61988-86E2-428C-8209-E62E278BB55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 name="!!Market Circle">
              <a:extLst>
                <a:ext uri="{FF2B5EF4-FFF2-40B4-BE49-F238E27FC236}">
                  <a16:creationId xmlns:a16="http://schemas.microsoft.com/office/drawing/2014/main" id="{5326B8EC-0AB2-4531-AEA8-305C15D683A5}"/>
                </a:ext>
              </a:extLst>
            </p:cNvPr>
            <p:cNvGrpSpPr/>
            <p:nvPr/>
          </p:nvGrpSpPr>
          <p:grpSpPr>
            <a:xfrm>
              <a:off x="1651174" y="1464496"/>
              <a:ext cx="837244" cy="837244"/>
              <a:chOff x="1651174" y="1462114"/>
              <a:chExt cx="837244" cy="837244"/>
            </a:xfrm>
          </p:grpSpPr>
          <p:sp>
            <p:nvSpPr>
              <p:cNvPr id="8" name="!!Market white">
                <a:extLst>
                  <a:ext uri="{FF2B5EF4-FFF2-40B4-BE49-F238E27FC236}">
                    <a16:creationId xmlns:a16="http://schemas.microsoft.com/office/drawing/2014/main" id="{0E6F1BD0-54E0-498B-818A-E8DBCE148BD6}"/>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9" name="!!Market grey">
                <a:extLst>
                  <a:ext uri="{FF2B5EF4-FFF2-40B4-BE49-F238E27FC236}">
                    <a16:creationId xmlns:a16="http://schemas.microsoft.com/office/drawing/2014/main" id="{0DECF058-0AB8-4D61-82C3-6A8127B354C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FD84E689-7B37-4CC4-B7EA-47996EE5449A}"/>
              </a:ext>
            </a:extLst>
          </p:cNvPr>
          <p:cNvGrpSpPr/>
          <p:nvPr/>
        </p:nvGrpSpPr>
        <p:grpSpPr>
          <a:xfrm>
            <a:off x="0" y="2681687"/>
            <a:ext cx="984083" cy="837631"/>
            <a:chOff x="1504335" y="1464109"/>
            <a:chExt cx="984083" cy="837631"/>
          </a:xfrm>
        </p:grpSpPr>
        <p:sp>
          <p:nvSpPr>
            <p:cNvPr id="11" name="Rectangle: Top Corners Rounded 10">
              <a:extLst>
                <a:ext uri="{FF2B5EF4-FFF2-40B4-BE49-F238E27FC236}">
                  <a16:creationId xmlns:a16="http://schemas.microsoft.com/office/drawing/2014/main" id="{E1AC4E4B-053F-45C0-93C5-6EBA291B8D5E}"/>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2" name="!!Market Circle">
              <a:extLst>
                <a:ext uri="{FF2B5EF4-FFF2-40B4-BE49-F238E27FC236}">
                  <a16:creationId xmlns:a16="http://schemas.microsoft.com/office/drawing/2014/main" id="{0BD0A877-AFAD-4C5A-98F4-AFD4E62A1D11}"/>
                </a:ext>
              </a:extLst>
            </p:cNvPr>
            <p:cNvGrpSpPr/>
            <p:nvPr/>
          </p:nvGrpSpPr>
          <p:grpSpPr>
            <a:xfrm>
              <a:off x="1651174" y="1464496"/>
              <a:ext cx="837244" cy="837244"/>
              <a:chOff x="1651174" y="1462114"/>
              <a:chExt cx="837244" cy="837244"/>
            </a:xfrm>
          </p:grpSpPr>
          <p:sp>
            <p:nvSpPr>
              <p:cNvPr id="13" name="!!Market white">
                <a:extLst>
                  <a:ext uri="{FF2B5EF4-FFF2-40B4-BE49-F238E27FC236}">
                    <a16:creationId xmlns:a16="http://schemas.microsoft.com/office/drawing/2014/main" id="{AA07216B-1BEE-4BB8-BDBD-14C888DE79ED}"/>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4" name="!!Market grey">
                <a:extLst>
                  <a:ext uri="{FF2B5EF4-FFF2-40B4-BE49-F238E27FC236}">
                    <a16:creationId xmlns:a16="http://schemas.microsoft.com/office/drawing/2014/main" id="{7308781F-0488-4F83-A53F-FD67EDCC217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8A682DC9-570A-410C-84C0-8728937FE1E1}"/>
              </a:ext>
            </a:extLst>
          </p:cNvPr>
          <p:cNvGrpSpPr/>
          <p:nvPr/>
        </p:nvGrpSpPr>
        <p:grpSpPr>
          <a:xfrm>
            <a:off x="0" y="3894976"/>
            <a:ext cx="984083" cy="837631"/>
            <a:chOff x="1504335" y="1464109"/>
            <a:chExt cx="984083" cy="837631"/>
          </a:xfrm>
        </p:grpSpPr>
        <p:sp>
          <p:nvSpPr>
            <p:cNvPr id="16" name="Rectangle: Top Corners Rounded 15">
              <a:extLst>
                <a:ext uri="{FF2B5EF4-FFF2-40B4-BE49-F238E27FC236}">
                  <a16:creationId xmlns:a16="http://schemas.microsoft.com/office/drawing/2014/main" id="{CE0EA416-5396-4068-9221-3559C3F3391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7" name="!!Market Circle">
              <a:extLst>
                <a:ext uri="{FF2B5EF4-FFF2-40B4-BE49-F238E27FC236}">
                  <a16:creationId xmlns:a16="http://schemas.microsoft.com/office/drawing/2014/main" id="{8772DE3B-9541-4F7F-9C2C-4BB7188BEF57}"/>
                </a:ext>
              </a:extLst>
            </p:cNvPr>
            <p:cNvGrpSpPr/>
            <p:nvPr/>
          </p:nvGrpSpPr>
          <p:grpSpPr>
            <a:xfrm>
              <a:off x="1651174" y="1464496"/>
              <a:ext cx="837244" cy="837244"/>
              <a:chOff x="1651174" y="1462114"/>
              <a:chExt cx="837244" cy="837244"/>
            </a:xfrm>
          </p:grpSpPr>
          <p:sp>
            <p:nvSpPr>
              <p:cNvPr id="18" name="!!Market white">
                <a:extLst>
                  <a:ext uri="{FF2B5EF4-FFF2-40B4-BE49-F238E27FC236}">
                    <a16:creationId xmlns:a16="http://schemas.microsoft.com/office/drawing/2014/main" id="{E56E3910-0F71-4DBB-B603-0EE21D9C42D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9" name="!!Market grey">
                <a:extLst>
                  <a:ext uri="{FF2B5EF4-FFF2-40B4-BE49-F238E27FC236}">
                    <a16:creationId xmlns:a16="http://schemas.microsoft.com/office/drawing/2014/main" id="{BC4561DB-5314-4C55-B48C-7E18C9BD672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F2D9EDA7-8A28-449F-AA45-0E442F47291A}"/>
              </a:ext>
            </a:extLst>
          </p:cNvPr>
          <p:cNvGrpSpPr/>
          <p:nvPr/>
        </p:nvGrpSpPr>
        <p:grpSpPr>
          <a:xfrm>
            <a:off x="0" y="5108265"/>
            <a:ext cx="984083" cy="837631"/>
            <a:chOff x="1504335" y="1464109"/>
            <a:chExt cx="984083" cy="837631"/>
          </a:xfrm>
        </p:grpSpPr>
        <p:sp>
          <p:nvSpPr>
            <p:cNvPr id="21" name="Rectangle: Top Corners Rounded 20">
              <a:extLst>
                <a:ext uri="{FF2B5EF4-FFF2-40B4-BE49-F238E27FC236}">
                  <a16:creationId xmlns:a16="http://schemas.microsoft.com/office/drawing/2014/main" id="{54975770-32D1-4C8B-B0EC-A65E8ECA4DD3}"/>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A2579F74-7329-4990-9F0D-B6A8165E0B53}"/>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038784D4-978A-4AAC-B7B5-D51AFD1918E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4" name="!!Market grey">
                <a:extLst>
                  <a:ext uri="{FF2B5EF4-FFF2-40B4-BE49-F238E27FC236}">
                    <a16:creationId xmlns:a16="http://schemas.microsoft.com/office/drawing/2014/main" id="{8478F654-0071-4164-8D57-81EEAEA6D14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B6671C4F-79D4-4206-B5AE-E3D54C0145C9}"/>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sp>
        <p:nvSpPr>
          <p:cNvPr id="28" name="TextBox 27">
            <a:extLst>
              <a:ext uri="{FF2B5EF4-FFF2-40B4-BE49-F238E27FC236}">
                <a16:creationId xmlns:a16="http://schemas.microsoft.com/office/drawing/2014/main" id="{0A1C30EB-0037-48FE-9737-768866F2EF69}"/>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sp>
        <p:nvSpPr>
          <p:cNvPr id="30" name="TextBox 29">
            <a:extLst>
              <a:ext uri="{FF2B5EF4-FFF2-40B4-BE49-F238E27FC236}">
                <a16:creationId xmlns:a16="http://schemas.microsoft.com/office/drawing/2014/main" id="{19296039-29A2-4A9A-9148-D8FD42CE2106}"/>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sp>
        <p:nvSpPr>
          <p:cNvPr id="32" name="TextBox 31">
            <a:extLst>
              <a:ext uri="{FF2B5EF4-FFF2-40B4-BE49-F238E27FC236}">
                <a16:creationId xmlns:a16="http://schemas.microsoft.com/office/drawing/2014/main" id="{385AF060-CE8E-4FF0-89D2-0C278FC7387B}"/>
              </a:ext>
            </a:extLst>
          </p:cNvPr>
          <p:cNvSpPr txBox="1"/>
          <p:nvPr/>
        </p:nvSpPr>
        <p:spPr>
          <a:xfrm>
            <a:off x="1128638" y="5350112"/>
            <a:ext cx="1580433" cy="353943"/>
          </a:xfrm>
          <a:prstGeom prst="rect">
            <a:avLst/>
          </a:prstGeom>
          <a:noFill/>
        </p:spPr>
        <p:txBody>
          <a:bodyPr wrap="none" lIns="0" tIns="0" rIns="0" bIns="0" rtlCol="0">
            <a:spAutoFit/>
          </a:bodyPr>
          <a:lstStyle/>
          <a:p>
            <a:pPr algn="l"/>
            <a:r>
              <a:rPr lang="en-US" sz="2300">
                <a:latin typeface="+mj-lt"/>
              </a:rPr>
              <a:t>Consolidate</a:t>
            </a:r>
            <a:endParaRPr lang="gsw-CH" sz="2300" err="1">
              <a:latin typeface="+mj-lt"/>
            </a:endParaRPr>
          </a:p>
        </p:txBody>
      </p:sp>
      <p:cxnSp>
        <p:nvCxnSpPr>
          <p:cNvPr id="53" name="Connector: Elbow 52">
            <a:extLst>
              <a:ext uri="{FF2B5EF4-FFF2-40B4-BE49-F238E27FC236}">
                <a16:creationId xmlns:a16="http://schemas.microsoft.com/office/drawing/2014/main" id="{4A08088A-BDED-4ABD-A304-F625396FE97D}"/>
              </a:ext>
            </a:extLst>
          </p:cNvPr>
          <p:cNvCxnSpPr>
            <a:cxnSpLocks/>
          </p:cNvCxnSpPr>
          <p:nvPr/>
        </p:nvCxnSpPr>
        <p:spPr>
          <a:xfrm flipH="1" flipV="1">
            <a:off x="7390578" y="2793463"/>
            <a:ext cx="3101529" cy="683448"/>
          </a:xfrm>
          <a:prstGeom prst="bentConnector4">
            <a:avLst>
              <a:gd name="adj1" fmla="val 273"/>
              <a:gd name="adj2" fmla="val 50000"/>
            </a:avLst>
          </a:prstGeom>
          <a:noFill/>
          <a:ln w="19050" cap="flat" cmpd="sng" algn="ctr">
            <a:solidFill>
              <a:srgbClr val="535353"/>
            </a:solidFill>
            <a:prstDash val="solid"/>
            <a:headEnd type="none" w="med" len="med"/>
            <a:tailEnd type="none" w="med" len="med"/>
          </a:ln>
          <a:effectLst/>
        </p:spPr>
      </p:cxnSp>
      <p:sp>
        <p:nvSpPr>
          <p:cNvPr id="54" name="Rectangle 53">
            <a:extLst>
              <a:ext uri="{FF2B5EF4-FFF2-40B4-BE49-F238E27FC236}">
                <a16:creationId xmlns:a16="http://schemas.microsoft.com/office/drawing/2014/main" id="{D9BBAE00-0198-457B-972F-B809A5EE8054}"/>
              </a:ext>
            </a:extLst>
          </p:cNvPr>
          <p:cNvSpPr/>
          <p:nvPr/>
        </p:nvSpPr>
        <p:spPr>
          <a:xfrm>
            <a:off x="5419938" y="979567"/>
            <a:ext cx="5667375" cy="1107996"/>
          </a:xfrm>
          <a:prstGeom prst="rect">
            <a:avLst/>
          </a:prstGeom>
        </p:spPr>
        <p:txBody>
          <a:bodyPr wrap="square" lIns="0" anchor="t" anchorCtr="0">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a:ln>
                  <a:noFill/>
                </a:ln>
                <a:gradFill>
                  <a:gsLst>
                    <a:gs pos="0">
                      <a:srgbClr val="1A1A1A"/>
                    </a:gs>
                    <a:gs pos="100000">
                      <a:srgbClr val="1A1A1A"/>
                    </a:gs>
                  </a:gsLst>
                  <a:lin ang="5400000" scaled="0"/>
                </a:gradFill>
                <a:effectLst/>
                <a:uLnTx/>
                <a:uFillTx/>
              </a:rPr>
              <a:t>Security Strategy</a:t>
            </a:r>
            <a:r>
              <a:rPr kumimoji="0" lang="en-US" sz="2000" b="1" i="0" u="none" strike="noStrike" kern="0" cap="none" spc="0" normalizeH="0" noProof="0">
                <a:ln>
                  <a:noFill/>
                </a:ln>
                <a:gradFill>
                  <a:gsLst>
                    <a:gs pos="0">
                      <a:srgbClr val="1A1A1A"/>
                    </a:gs>
                    <a:gs pos="100000">
                      <a:srgbClr val="1A1A1A"/>
                    </a:gs>
                  </a:gsLst>
                  <a:lin ang="5400000" scaled="0"/>
                </a:gradFill>
                <a:effectLst/>
                <a:uLnTx/>
                <a:uFillTx/>
              </a:rPr>
              <a:t> </a:t>
            </a:r>
            <a:r>
              <a:rPr lang="en-US" sz="2000" kern="0">
                <a:gradFill>
                  <a:gsLst>
                    <a:gs pos="0">
                      <a:srgbClr val="1A1A1A"/>
                    </a:gs>
                    <a:gs pos="100000">
                      <a:srgbClr val="1A1A1A"/>
                    </a:gs>
                  </a:gsLst>
                  <a:lin ang="5400000" scaled="0"/>
                </a:gradFill>
              </a:rPr>
              <a:t>for</a:t>
            </a:r>
            <a:endParaRPr kumimoji="0" lang="en-US" sz="2000" b="0" i="0" u="none" strike="noStrike" kern="0" cap="none" spc="0" normalizeH="0" baseline="0" noProof="0">
              <a:ln>
                <a:noFill/>
              </a:ln>
              <a:gradFill>
                <a:gsLst>
                  <a:gs pos="0">
                    <a:srgbClr val="1A1A1A"/>
                  </a:gs>
                  <a:gs pos="100000">
                    <a:srgbClr val="1A1A1A"/>
                  </a:gs>
                </a:gsLst>
                <a:lin ang="5400000" scaled="0"/>
              </a:gradFill>
              <a:effectLst/>
              <a:uLnTx/>
              <a:uFillTx/>
            </a:endParaRPr>
          </a:p>
          <a:p>
            <a:pPr marL="342900" marR="0" lvl="0" indent="-34290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rPr>
              <a:t>business assets </a:t>
            </a:r>
            <a:r>
              <a:rPr kumimoji="0" lang="en-US" sz="1800" i="0" u="none" strike="noStrike" kern="0" cap="none" spc="0" normalizeH="0" baseline="0" noProof="0">
                <a:ln>
                  <a:noFill/>
                </a:ln>
                <a:gradFill>
                  <a:gsLst>
                    <a:gs pos="0">
                      <a:srgbClr val="1A1A1A"/>
                    </a:gs>
                    <a:gs pos="100000">
                      <a:srgbClr val="1A1A1A"/>
                    </a:gs>
                  </a:gsLst>
                  <a:lin ang="5400000" scaled="0"/>
                </a:gradFill>
                <a:effectLst/>
                <a:uLnTx/>
                <a:uFillTx/>
              </a:rPr>
              <a:t>(</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rPr>
              <a:t>data, applications, devices)</a:t>
            </a:r>
          </a:p>
          <a:p>
            <a:pPr marL="342900" marR="0" lvl="0" indent="-342900"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rPr>
              <a:t>everywhere</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rPr>
              <a:t> (private</a:t>
            </a:r>
            <a:r>
              <a:rPr kumimoji="0" lang="en-US" sz="1800" b="0" i="0" u="none" strike="noStrike" kern="0" cap="none" spc="0" normalizeH="0" noProof="0">
                <a:ln>
                  <a:noFill/>
                </a:ln>
                <a:gradFill>
                  <a:gsLst>
                    <a:gs pos="0">
                      <a:srgbClr val="1A1A1A"/>
                    </a:gs>
                    <a:gs pos="100000">
                      <a:srgbClr val="1A1A1A"/>
                    </a:gs>
                  </a:gsLst>
                  <a:lin ang="5400000" scaled="0"/>
                </a:gradFill>
                <a:effectLst/>
                <a:uLnTx/>
                <a:uFillTx/>
              </a:rPr>
              <a:t> &amp; </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rPr>
              <a:t>public networks)</a:t>
            </a:r>
          </a:p>
        </p:txBody>
      </p:sp>
      <p:cxnSp>
        <p:nvCxnSpPr>
          <p:cNvPr id="55" name="Connector: Elbow 54">
            <a:extLst>
              <a:ext uri="{FF2B5EF4-FFF2-40B4-BE49-F238E27FC236}">
                <a16:creationId xmlns:a16="http://schemas.microsoft.com/office/drawing/2014/main" id="{EF4E26D8-E778-4C3D-9D30-5D0EE7A75D48}"/>
              </a:ext>
            </a:extLst>
          </p:cNvPr>
          <p:cNvCxnSpPr>
            <a:cxnSpLocks/>
          </p:cNvCxnSpPr>
          <p:nvPr/>
        </p:nvCxnSpPr>
        <p:spPr>
          <a:xfrm rot="16200000" flipV="1">
            <a:off x="7692010" y="2492031"/>
            <a:ext cx="684234" cy="1287097"/>
          </a:xfrm>
          <a:prstGeom prst="bentConnector3">
            <a:avLst>
              <a:gd name="adj1" fmla="val 50000"/>
            </a:avLst>
          </a:prstGeom>
          <a:noFill/>
          <a:ln w="19050" cap="flat" cmpd="sng" algn="ctr">
            <a:solidFill>
              <a:srgbClr val="535353"/>
            </a:solidFill>
            <a:prstDash val="solid"/>
            <a:headEnd type="none" w="med" len="med"/>
            <a:tailEnd type="none" w="med" len="med"/>
          </a:ln>
          <a:effectLst/>
        </p:spPr>
      </p:cxnSp>
      <p:cxnSp>
        <p:nvCxnSpPr>
          <p:cNvPr id="56" name="Connector: Elbow 55">
            <a:extLst>
              <a:ext uri="{FF2B5EF4-FFF2-40B4-BE49-F238E27FC236}">
                <a16:creationId xmlns:a16="http://schemas.microsoft.com/office/drawing/2014/main" id="{BF1FB057-9BD5-4414-98EF-4F28D4F06925}"/>
              </a:ext>
            </a:extLst>
          </p:cNvPr>
          <p:cNvCxnSpPr>
            <a:cxnSpLocks/>
          </p:cNvCxnSpPr>
          <p:nvPr/>
        </p:nvCxnSpPr>
        <p:spPr>
          <a:xfrm rot="5400000" flipH="1" flipV="1">
            <a:off x="6483204" y="2570323"/>
            <a:ext cx="684234" cy="1130514"/>
          </a:xfrm>
          <a:prstGeom prst="bentConnector3">
            <a:avLst>
              <a:gd name="adj1" fmla="val 50000"/>
            </a:avLst>
          </a:prstGeom>
          <a:noFill/>
          <a:ln w="19050" cap="flat" cmpd="sng" algn="ctr">
            <a:solidFill>
              <a:srgbClr val="535353"/>
            </a:solidFill>
            <a:prstDash val="solid"/>
            <a:headEnd type="none" w="med" len="med"/>
            <a:tailEnd type="none" w="med" len="med"/>
          </a:ln>
          <a:effectLst/>
        </p:spPr>
      </p:cxnSp>
      <p:sp>
        <p:nvSpPr>
          <p:cNvPr id="57" name="Rectangle 56">
            <a:extLst>
              <a:ext uri="{FF2B5EF4-FFF2-40B4-BE49-F238E27FC236}">
                <a16:creationId xmlns:a16="http://schemas.microsoft.com/office/drawing/2014/main" id="{99EE20F9-01C7-4DC8-ADA2-589D052D4E0B}"/>
              </a:ext>
            </a:extLst>
          </p:cNvPr>
          <p:cNvSpPr/>
          <p:nvPr/>
        </p:nvSpPr>
        <p:spPr>
          <a:xfrm>
            <a:off x="5520267" y="2427563"/>
            <a:ext cx="3740622" cy="307777"/>
          </a:xfrm>
          <a:prstGeom prst="rect">
            <a:avLst/>
          </a:prstGeom>
          <a:solidFill>
            <a:schemeClr val="bg1"/>
          </a:solidFill>
        </p:spPr>
        <p:txBody>
          <a:bodyPr wrap="square" tIns="0" bIns="0" anchor="ctr" anchorCtr="0">
            <a:spAutoFit/>
          </a:bodyPr>
          <a:lstStyle/>
          <a:p>
            <a:pPr algn="ctr" defTabSz="914400">
              <a:spcAft>
                <a:spcPts val="1200"/>
              </a:spcAft>
              <a:defRPr/>
            </a:pPr>
            <a:r>
              <a:rPr lang="en-US" sz="2000" b="1" i="1">
                <a:gradFill>
                  <a:gsLst>
                    <a:gs pos="0">
                      <a:srgbClr val="1A1A1A"/>
                    </a:gs>
                    <a:gs pos="100000">
                      <a:srgbClr val="1A1A1A"/>
                    </a:gs>
                  </a:gsLst>
                  <a:lin ang="5400000" scaled="0"/>
                </a:gradFill>
                <a:cs typeface="Segoe UI" panose="020B0502040204020203" pitchFamily="34" charset="0"/>
              </a:rPr>
              <a:t>Leads to Technical Initiatives </a:t>
            </a:r>
          </a:p>
        </p:txBody>
      </p:sp>
      <p:sp>
        <p:nvSpPr>
          <p:cNvPr id="58" name="Rectangle 57">
            <a:extLst>
              <a:ext uri="{FF2B5EF4-FFF2-40B4-BE49-F238E27FC236}">
                <a16:creationId xmlns:a16="http://schemas.microsoft.com/office/drawing/2014/main" id="{3C1DE970-AD3C-4BD0-9793-338FD725ABEE}"/>
              </a:ext>
            </a:extLst>
          </p:cNvPr>
          <p:cNvSpPr/>
          <p:nvPr/>
        </p:nvSpPr>
        <p:spPr bwMode="auto">
          <a:xfrm>
            <a:off x="4701336" y="5655359"/>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security</a:t>
            </a:r>
          </a:p>
        </p:txBody>
      </p:sp>
      <p:sp>
        <p:nvSpPr>
          <p:cNvPr id="59" name="Rectangle 58">
            <a:extLst>
              <a:ext uri="{FF2B5EF4-FFF2-40B4-BE49-F238E27FC236}">
                <a16:creationId xmlns:a16="http://schemas.microsoft.com/office/drawing/2014/main" id="{2A419BBB-FA42-49F6-9724-831D7A20EFBF}"/>
              </a:ext>
            </a:extLst>
          </p:cNvPr>
          <p:cNvSpPr/>
          <p:nvPr/>
        </p:nvSpPr>
        <p:spPr bwMode="auto">
          <a:xfrm>
            <a:off x="4701334" y="6124055"/>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productivity</a:t>
            </a:r>
          </a:p>
        </p:txBody>
      </p:sp>
      <p:sp>
        <p:nvSpPr>
          <p:cNvPr id="60" name="Rectangle 59">
            <a:extLst>
              <a:ext uri="{FF2B5EF4-FFF2-40B4-BE49-F238E27FC236}">
                <a16:creationId xmlns:a16="http://schemas.microsoft.com/office/drawing/2014/main" id="{97D7D95D-CD80-472A-ADBB-39BD40964580}"/>
              </a:ext>
            </a:extLst>
          </p:cNvPr>
          <p:cNvSpPr/>
          <p:nvPr/>
        </p:nvSpPr>
        <p:spPr>
          <a:xfrm>
            <a:off x="5035973" y="3523556"/>
            <a:ext cx="2448182" cy="1492716"/>
          </a:xfrm>
          <a:prstGeom prst="rect">
            <a:avLst/>
          </a:prstGeom>
        </p:spPr>
        <p:txBody>
          <a:bodyPr wrap="square" lIns="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rPr>
              <a:t>User Access</a:t>
            </a:r>
            <a:endParaRPr kumimoji="0" lang="en-US" sz="1200" b="1" i="0" u="none" strike="noStrike" kern="0" cap="none" spc="0" normalizeH="0" baseline="0" noProof="0">
              <a:ln>
                <a:noFill/>
              </a:ln>
              <a:gradFill>
                <a:gsLst>
                  <a:gs pos="0">
                    <a:srgbClr val="1A1A1A"/>
                  </a:gs>
                  <a:gs pos="100000">
                    <a:srgbClr val="1A1A1A"/>
                  </a:gs>
                </a:gsLst>
                <a:lin ang="5400000" scaled="1"/>
              </a:gradFill>
              <a:effectLst/>
              <a:uLnTx/>
              <a:uFillTx/>
            </a:endParaRPr>
          </a:p>
          <a:p>
            <a:pPr marL="0" marR="0" lvl="0" indent="0" defTabSz="914400" eaLnBrk="1" fontAlgn="auto" latinLnBrk="0" hangingPunct="1">
              <a:lnSpc>
                <a:spcPct val="100000"/>
              </a:lnSpc>
              <a:spcBef>
                <a:spcPts val="0"/>
              </a:spcBef>
              <a:spcAft>
                <a:spcPts val="1200"/>
              </a:spcAft>
              <a:buClrTx/>
              <a:buSzTx/>
              <a:buFontTx/>
              <a:buNone/>
              <a:tabLst/>
              <a:defRPr/>
            </a:pPr>
            <a:r>
              <a:rPr lang="en-US" sz="1400" kern="0">
                <a:gradFill>
                  <a:gsLst>
                    <a:gs pos="0">
                      <a:srgbClr val="1A1A1A"/>
                    </a:gs>
                    <a:gs pos="100000">
                      <a:srgbClr val="1A1A1A"/>
                    </a:gs>
                  </a:gsLst>
                  <a:lin ang="5400000" scaled="1"/>
                </a:gradFill>
                <a:cs typeface="Segoe UI Semibold" panose="020B0702040204020203" pitchFamily="34" charset="0"/>
              </a:rPr>
              <a:t>Dynamic access control that </a:t>
            </a:r>
            <a:r>
              <a:rPr lang="en-US" sz="1400" kern="0">
                <a:gradFill>
                  <a:gsLst>
                    <a:gs pos="0">
                      <a:srgbClr val="1A1A1A"/>
                    </a:gs>
                    <a:gs pos="100000">
                      <a:srgbClr val="1A1A1A"/>
                    </a:gs>
                  </a:gsLst>
                  <a:lin ang="5400000" scaled="1"/>
                </a:gradFill>
                <a:latin typeface="+mj-lt"/>
                <a:cs typeface="Segoe UI Semibold" panose="020B0702040204020203" pitchFamily="34" charset="0"/>
              </a:rPr>
              <a:t>explicitly validates trust </a:t>
            </a:r>
            <a:r>
              <a:rPr lang="en-US" sz="1400" kern="0">
                <a:gradFill>
                  <a:gsLst>
                    <a:gs pos="0">
                      <a:srgbClr val="1A1A1A"/>
                    </a:gs>
                    <a:gs pos="100000">
                      <a:srgbClr val="1A1A1A"/>
                    </a:gs>
                  </a:gsLst>
                  <a:lin ang="5400000" scaled="1"/>
                </a:gradFill>
                <a:cs typeface="Segoe UI Semibold" panose="020B0702040204020203" pitchFamily="34" charset="0"/>
              </a:rPr>
              <a:t>before providing access</a:t>
            </a:r>
          </a:p>
          <a:p>
            <a:pPr marL="225425" marR="0" lvl="0" indent="-225425" defTabSz="914400" eaLnBrk="1" fontAlgn="auto" latinLnBrk="0" hangingPunct="1">
              <a:lnSpc>
                <a:spcPct val="100000"/>
              </a:lnSpc>
              <a:spcBef>
                <a:spcPts val="0"/>
              </a:spcBef>
              <a:spcAft>
                <a:spcPts val="600"/>
              </a:spcAft>
              <a:buClrTx/>
              <a:buSzTx/>
              <a:buFont typeface="+mj-lt"/>
              <a:buAutoNum type="arabicPeriod"/>
              <a:tabLst/>
              <a:defRPr/>
            </a:pPr>
            <a:endParaRPr kumimoji="0" lang="en-US" sz="1100" b="0" i="0" u="none" strike="noStrike" kern="0" cap="none" spc="0" normalizeH="0" baseline="0" noProof="0">
              <a:ln>
                <a:noFill/>
              </a:ln>
              <a:gradFill>
                <a:gsLst>
                  <a:gs pos="0">
                    <a:srgbClr val="1A1A1A"/>
                  </a:gs>
                  <a:gs pos="100000">
                    <a:srgbClr val="1A1A1A"/>
                  </a:gs>
                </a:gsLst>
                <a:lin ang="5400000" scaled="1"/>
              </a:gradFill>
              <a:effectLst/>
              <a:uLnTx/>
              <a:uFillTx/>
              <a:cs typeface="Segoe UI Semibold" panose="020B0702040204020203" pitchFamily="34" charset="0"/>
            </a:endParaRPr>
          </a:p>
        </p:txBody>
      </p:sp>
      <p:sp>
        <p:nvSpPr>
          <p:cNvPr id="61" name="Rectangle 60">
            <a:extLst>
              <a:ext uri="{FF2B5EF4-FFF2-40B4-BE49-F238E27FC236}">
                <a16:creationId xmlns:a16="http://schemas.microsoft.com/office/drawing/2014/main" id="{54F40089-65F3-49AD-9F79-002904E68912}"/>
              </a:ext>
            </a:extLst>
          </p:cNvPr>
          <p:cNvSpPr/>
          <p:nvPr/>
        </p:nvSpPr>
        <p:spPr>
          <a:xfrm>
            <a:off x="7622226" y="3523556"/>
            <a:ext cx="2110898" cy="1169551"/>
          </a:xfrm>
          <a:prstGeom prst="rect">
            <a:avLst/>
          </a:prstGeom>
        </p:spPr>
        <p:txBody>
          <a:bodyPr wrap="square" lIns="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rPr>
              <a:t>Modern SecOps</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cs typeface="Segoe UI Semibold" panose="020B0702040204020203" pitchFamily="34" charset="0"/>
              </a:rPr>
              <a:t>Pervasive detection and </a:t>
            </a:r>
            <a:b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cs typeface="Segoe UI Semibold" panose="020B0702040204020203" pitchFamily="34" charset="0"/>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cs typeface="Segoe UI Semibold" panose="020B0702040204020203" pitchFamily="34" charset="0"/>
              </a:rPr>
              <a:t>rapid</a:t>
            </a:r>
            <a:r>
              <a:rPr kumimoji="0" lang="en-US" sz="1400" b="0" i="0" u="none" strike="noStrike" kern="0" cap="none" spc="0" normalizeH="0" noProof="0">
                <a:ln>
                  <a:noFill/>
                </a:ln>
                <a:gradFill>
                  <a:gsLst>
                    <a:gs pos="0">
                      <a:srgbClr val="1A1A1A"/>
                    </a:gs>
                    <a:gs pos="100000">
                      <a:srgbClr val="1A1A1A"/>
                    </a:gs>
                  </a:gsLst>
                  <a:lin ang="5400000" scaled="1"/>
                </a:gradFill>
                <a:effectLst/>
                <a:uLnTx/>
                <a:uFillTx/>
                <a:cs typeface="Segoe UI Semibold" panose="020B0702040204020203" pitchFamily="34" charset="0"/>
              </a:rPr>
              <a:t>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cs typeface="Segoe UI Semibold" panose="020B0702040204020203" pitchFamily="34" charset="0"/>
              </a:rPr>
              <a:t>response to attacks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cs typeface="Segoe UI Semibold" panose="020B0702040204020203" pitchFamily="34" charset="0"/>
              </a:rPr>
              <a:t>anywhere</a:t>
            </a:r>
          </a:p>
        </p:txBody>
      </p:sp>
      <p:sp>
        <p:nvSpPr>
          <p:cNvPr id="62" name="Rectangle 24">
            <a:extLst>
              <a:ext uri="{FF2B5EF4-FFF2-40B4-BE49-F238E27FC236}">
                <a16:creationId xmlns:a16="http://schemas.microsoft.com/office/drawing/2014/main" id="{FABCD3D8-6C29-438F-851F-376C493186FE}"/>
              </a:ext>
            </a:extLst>
          </p:cNvPr>
          <p:cNvSpPr/>
          <p:nvPr/>
        </p:nvSpPr>
        <p:spPr>
          <a:xfrm>
            <a:off x="9970095" y="3522770"/>
            <a:ext cx="2153326" cy="1169551"/>
          </a:xfrm>
          <a:custGeom>
            <a:avLst/>
            <a:gdLst>
              <a:gd name="connsiteX0" fmla="*/ 0 w 2000485"/>
              <a:gd name="connsiteY0" fmla="*/ 0 h 2677656"/>
              <a:gd name="connsiteX1" fmla="*/ 2000485 w 2000485"/>
              <a:gd name="connsiteY1" fmla="*/ 0 h 2677656"/>
              <a:gd name="connsiteX2" fmla="*/ 2000485 w 2000485"/>
              <a:gd name="connsiteY2" fmla="*/ 2677656 h 2677656"/>
              <a:gd name="connsiteX3" fmla="*/ 0 w 2000485"/>
              <a:gd name="connsiteY3" fmla="*/ 2677656 h 2677656"/>
              <a:gd name="connsiteX4" fmla="*/ 0 w 2000485"/>
              <a:gd name="connsiteY4" fmla="*/ 0 h 2677656"/>
              <a:gd name="connsiteX0" fmla="*/ 0 w 2000485"/>
              <a:gd name="connsiteY0" fmla="*/ 785 h 2678441"/>
              <a:gd name="connsiteX1" fmla="*/ 484960 w 2000485"/>
              <a:gd name="connsiteY1" fmla="*/ 0 h 2678441"/>
              <a:gd name="connsiteX2" fmla="*/ 2000485 w 2000485"/>
              <a:gd name="connsiteY2" fmla="*/ 785 h 2678441"/>
              <a:gd name="connsiteX3" fmla="*/ 2000485 w 2000485"/>
              <a:gd name="connsiteY3" fmla="*/ 2678441 h 2678441"/>
              <a:gd name="connsiteX4" fmla="*/ 0 w 2000485"/>
              <a:gd name="connsiteY4" fmla="*/ 2678441 h 2678441"/>
              <a:gd name="connsiteX5" fmla="*/ 0 w 2000485"/>
              <a:gd name="connsiteY5" fmla="*/ 785 h 267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485" h="2678441">
                <a:moveTo>
                  <a:pt x="0" y="785"/>
                </a:moveTo>
                <a:lnTo>
                  <a:pt x="484960" y="0"/>
                </a:lnTo>
                <a:lnTo>
                  <a:pt x="2000485" y="785"/>
                </a:lnTo>
                <a:lnTo>
                  <a:pt x="2000485" y="2678441"/>
                </a:lnTo>
                <a:lnTo>
                  <a:pt x="0" y="2678441"/>
                </a:lnTo>
                <a:lnTo>
                  <a:pt x="0" y="785"/>
                </a:lnTo>
                <a:close/>
              </a:path>
            </a:pathLst>
          </a:custGeom>
        </p:spPr>
        <p:txBody>
          <a:bodyPr wrap="square" lIns="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rPr>
              <a:t>OT and Datacenter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cs typeface="Segoe UI Semibold" panose="020B0702040204020203" pitchFamily="34" charset="0"/>
              </a:rPr>
              <a:t>Monitor and protect existing and new assets by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cs typeface="Segoe UI Semibold" panose="020B0702040204020203" pitchFamily="34" charset="0"/>
              </a:rPr>
              <a:t>business risk</a:t>
            </a:r>
          </a:p>
        </p:txBody>
      </p:sp>
    </p:spTree>
    <p:extLst>
      <p:ext uri="{BB962C8B-B14F-4D97-AF65-F5344CB8AC3E}">
        <p14:creationId xmlns:p14="http://schemas.microsoft.com/office/powerpoint/2010/main" val="19929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right)">
                                      <p:cBhvr>
                                        <p:cTn id="44" dur="500"/>
                                        <p:tgtEl>
                                          <p:spTgt spid="56"/>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up)">
                                      <p:cBhvr>
                                        <p:cTn id="60" dur="500"/>
                                        <p:tgtEl>
                                          <p:spTgt spid="55"/>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left)">
                                      <p:cBhvr>
                                        <p:cTn id="68" dur="500"/>
                                        <p:tgtEl>
                                          <p:spTgt spid="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P spid="32" grpId="0"/>
      <p:bldP spid="54" grpId="0"/>
      <p:bldP spid="57" grpId="0" animBg="1"/>
      <p:bldP spid="58" grpId="0" animBg="1"/>
      <p:bldP spid="59" grpId="0" animBg="1"/>
      <p:bldP spid="60" grpId="0"/>
      <p:bldP spid="61" grpId="0"/>
      <p:bldP spid="6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 run three discussions</a:t>
            </a:r>
          </a:p>
        </p:txBody>
      </p:sp>
      <p:sp>
        <p:nvSpPr>
          <p:cNvPr id="6" name="Text Placeholder 5"/>
          <p:cNvSpPr>
            <a:spLocks noGrp="1"/>
          </p:cNvSpPr>
          <p:nvPr>
            <p:ph type="body" sz="quarter" idx="12"/>
          </p:nvPr>
        </p:nvSpPr>
        <p:spPr>
          <a:xfrm>
            <a:off x="584200" y="1436688"/>
            <a:ext cx="11018838" cy="1883593"/>
          </a:xfrm>
        </p:spPr>
        <p:txBody>
          <a:bodyPr/>
          <a:lstStyle/>
          <a:p>
            <a:r>
              <a:rPr lang="en-US" dirty="0"/>
              <a:t>Engineering</a:t>
            </a:r>
          </a:p>
          <a:p>
            <a:r>
              <a:rPr lang="en-US" dirty="0"/>
              <a:t>Regulatory</a:t>
            </a:r>
          </a:p>
          <a:p>
            <a:r>
              <a:rPr lang="en-US"/>
              <a:t>Emotional</a:t>
            </a:r>
            <a:endParaRPr lang="en-US" dirty="0"/>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837908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a:xfrm>
            <a:off x="588263" y="457201"/>
            <a:ext cx="11018520" cy="553999"/>
          </a:xfrm>
        </p:spPr>
        <p:txBody>
          <a:bodyPr/>
          <a:lstStyle/>
          <a:p>
            <a:r>
              <a:rPr lang="en-US"/>
              <a:t>Network Transformation</a:t>
            </a:r>
          </a:p>
        </p:txBody>
      </p:sp>
      <p:sp>
        <p:nvSpPr>
          <p:cNvPr id="155" name="Rectangle 154">
            <a:extLst>
              <a:ext uri="{FF2B5EF4-FFF2-40B4-BE49-F238E27FC236}">
                <a16:creationId xmlns:a16="http://schemas.microsoft.com/office/drawing/2014/main" id="{28190AB2-0055-472B-BED9-F4E08D331E44}"/>
              </a:ext>
            </a:extLst>
          </p:cNvPr>
          <p:cNvSpPr/>
          <p:nvPr/>
        </p:nvSpPr>
        <p:spPr bwMode="auto">
          <a:xfrm>
            <a:off x="4756972" y="1336673"/>
            <a:ext cx="1942658"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Azure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156" name="Rectangle: Rounded Corners 155">
            <a:extLst>
              <a:ext uri="{FF2B5EF4-FFF2-40B4-BE49-F238E27FC236}">
                <a16:creationId xmlns:a16="http://schemas.microsoft.com/office/drawing/2014/main" id="{6DFFFCFD-0FCF-45FC-85AE-178B509EF406}"/>
              </a:ext>
            </a:extLst>
          </p:cNvPr>
          <p:cNvSpPr/>
          <p:nvPr/>
        </p:nvSpPr>
        <p:spPr bwMode="auto">
          <a:xfrm>
            <a:off x="897307" y="5304833"/>
            <a:ext cx="10539087" cy="1118203"/>
          </a:xfrm>
          <a:prstGeom prst="roundRect">
            <a:avLst>
              <a:gd name="adj" fmla="val 50000"/>
            </a:avLst>
          </a:prstGeom>
          <a:solidFill>
            <a:schemeClr val="bg1"/>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58" name="!! Devices line">
            <a:extLst>
              <a:ext uri="{FF2B5EF4-FFF2-40B4-BE49-F238E27FC236}">
                <a16:creationId xmlns:a16="http://schemas.microsoft.com/office/drawing/2014/main" id="{21538D6D-2FA5-4D7F-B4BD-2175049595A0}"/>
              </a:ext>
            </a:extLst>
          </p:cNvPr>
          <p:cNvCxnSpPr>
            <a:cxnSpLocks/>
          </p:cNvCxnSpPr>
          <p:nvPr/>
        </p:nvCxnSpPr>
        <p:spPr>
          <a:xfrm>
            <a:off x="3394649" y="2420246"/>
            <a:ext cx="2006483" cy="0"/>
          </a:xfrm>
          <a:prstGeom prst="line">
            <a:avLst/>
          </a:prstGeom>
          <a:solidFill>
            <a:srgbClr val="FFFFFF">
              <a:lumMod val="95000"/>
            </a:srgbClr>
          </a:solidFill>
          <a:ln w="19050" cap="flat" cmpd="sng" algn="ctr">
            <a:solidFill>
              <a:srgbClr val="505050"/>
            </a:solidFill>
            <a:prstDash val="solid"/>
          </a:ln>
          <a:effectLst/>
        </p:spPr>
      </p:cxnSp>
      <p:cxnSp>
        <p:nvCxnSpPr>
          <p:cNvPr id="159" name="!! Cloud line">
            <a:extLst>
              <a:ext uri="{FF2B5EF4-FFF2-40B4-BE49-F238E27FC236}">
                <a16:creationId xmlns:a16="http://schemas.microsoft.com/office/drawing/2014/main" id="{8A44235A-1215-4BE4-8705-43BE1C58D678}"/>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cxnSp>
        <p:nvCxnSpPr>
          <p:cNvPr id="160" name="Straight Connector 159">
            <a:extLst>
              <a:ext uri="{FF2B5EF4-FFF2-40B4-BE49-F238E27FC236}">
                <a16:creationId xmlns:a16="http://schemas.microsoft.com/office/drawing/2014/main" id="{CCFDDB1B-20CE-4513-80E4-79DBDE0F3DF6}"/>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cxnSp>
        <p:nvCxnSpPr>
          <p:cNvPr id="161" name="Straight Connector 160">
            <a:extLst>
              <a:ext uri="{FF2B5EF4-FFF2-40B4-BE49-F238E27FC236}">
                <a16:creationId xmlns:a16="http://schemas.microsoft.com/office/drawing/2014/main" id="{0F55C2C5-953F-487C-A099-19B5EF0D2CCD}"/>
              </a:ext>
            </a:extLst>
          </p:cNvPr>
          <p:cNvCxnSpPr>
            <a:cxnSpLocks/>
          </p:cNvCxnSpPr>
          <p:nvPr/>
        </p:nvCxnSpPr>
        <p:spPr>
          <a:xfrm>
            <a:off x="3363383" y="6124150"/>
            <a:ext cx="7713956" cy="0"/>
          </a:xfrm>
          <a:prstGeom prst="line">
            <a:avLst/>
          </a:prstGeom>
          <a:solidFill>
            <a:srgbClr val="FFFFFF">
              <a:lumMod val="95000"/>
            </a:srgbClr>
          </a:solidFill>
          <a:ln w="19050" cap="flat" cmpd="sng" algn="ctr">
            <a:solidFill>
              <a:srgbClr val="505050"/>
            </a:solidFill>
            <a:prstDash val="solid"/>
          </a:ln>
          <a:effectLst/>
        </p:spPr>
      </p:cxnSp>
      <p:cxnSp>
        <p:nvCxnSpPr>
          <p:cNvPr id="162" name="Straight Connector 161">
            <a:extLst>
              <a:ext uri="{FF2B5EF4-FFF2-40B4-BE49-F238E27FC236}">
                <a16:creationId xmlns:a16="http://schemas.microsoft.com/office/drawing/2014/main" id="{52EC3521-E8FB-4FD0-A087-F030A7EBAC76}"/>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1A5DB9BB-FFA1-475D-BDD6-80A616B42058}"/>
              </a:ext>
            </a:extLst>
          </p:cNvPr>
          <p:cNvCxnSpPr>
            <a:cxnSpLocks/>
          </p:cNvCxnSpPr>
          <p:nvPr/>
        </p:nvCxnSpPr>
        <p:spPr>
          <a:xfrm>
            <a:off x="5260526"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CD034B2E-7BF9-499B-83A4-EB57921E2E5D}"/>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5" name="Straight Connector 164">
            <a:extLst>
              <a:ext uri="{FF2B5EF4-FFF2-40B4-BE49-F238E27FC236}">
                <a16:creationId xmlns:a16="http://schemas.microsoft.com/office/drawing/2014/main" id="{5B768F5B-A874-43E3-BFA9-DE94FDFBE5DE}"/>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166" name="Graphic 165">
            <a:extLst>
              <a:ext uri="{FF2B5EF4-FFF2-40B4-BE49-F238E27FC236}">
                <a16:creationId xmlns:a16="http://schemas.microsoft.com/office/drawing/2014/main" id="{1C59EA5C-4B29-4A74-9CF4-F7716D97AB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cxnSp>
        <p:nvCxnSpPr>
          <p:cNvPr id="167" name="Straight Connector 166">
            <a:extLst>
              <a:ext uri="{FF2B5EF4-FFF2-40B4-BE49-F238E27FC236}">
                <a16:creationId xmlns:a16="http://schemas.microsoft.com/office/drawing/2014/main" id="{C19EABC5-FBC3-4D59-BD6D-EE8BB480C32C}"/>
              </a:ext>
            </a:extLst>
          </p:cNvPr>
          <p:cNvCxnSpPr/>
          <p:nvPr/>
        </p:nvCxnSpPr>
        <p:spPr>
          <a:xfrm>
            <a:off x="4738187" y="6042382"/>
            <a:ext cx="0" cy="73152"/>
          </a:xfrm>
          <a:prstGeom prst="line">
            <a:avLst/>
          </a:prstGeom>
          <a:solidFill>
            <a:srgbClr val="FFFFFF">
              <a:lumMod val="95000"/>
            </a:srgbClr>
          </a:solidFill>
          <a:ln w="19050" cap="flat" cmpd="sng" algn="ctr">
            <a:solidFill>
              <a:srgbClr val="505050"/>
            </a:solidFill>
            <a:prstDash val="solid"/>
          </a:ln>
          <a:effectLst/>
        </p:spPr>
      </p:cxnSp>
      <p:grpSp>
        <p:nvGrpSpPr>
          <p:cNvPr id="168" name="Group 167">
            <a:extLst>
              <a:ext uri="{FF2B5EF4-FFF2-40B4-BE49-F238E27FC236}">
                <a16:creationId xmlns:a16="http://schemas.microsoft.com/office/drawing/2014/main" id="{56D17A45-A018-47B2-9E9E-B513C05E0AA5}"/>
              </a:ext>
            </a:extLst>
          </p:cNvPr>
          <p:cNvGrpSpPr/>
          <p:nvPr/>
        </p:nvGrpSpPr>
        <p:grpSpPr>
          <a:xfrm>
            <a:off x="6154055" y="5701971"/>
            <a:ext cx="370338" cy="327772"/>
            <a:chOff x="4723767" y="3080378"/>
            <a:chExt cx="439858" cy="389301"/>
          </a:xfrm>
        </p:grpSpPr>
        <p:pic>
          <p:nvPicPr>
            <p:cNvPr id="169" name="Picture 168">
              <a:extLst>
                <a:ext uri="{FF2B5EF4-FFF2-40B4-BE49-F238E27FC236}">
                  <a16:creationId xmlns:a16="http://schemas.microsoft.com/office/drawing/2014/main" id="{5BA929A3-A672-443E-86FF-0FC759FBC403}"/>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70" name="Group 169">
              <a:extLst>
                <a:ext uri="{FF2B5EF4-FFF2-40B4-BE49-F238E27FC236}">
                  <a16:creationId xmlns:a16="http://schemas.microsoft.com/office/drawing/2014/main" id="{836FBF2E-F242-46B7-B3F3-E1FEB3753D83}"/>
                </a:ext>
              </a:extLst>
            </p:cNvPr>
            <p:cNvGrpSpPr/>
            <p:nvPr/>
          </p:nvGrpSpPr>
          <p:grpSpPr>
            <a:xfrm>
              <a:off x="4723767" y="3080378"/>
              <a:ext cx="439858" cy="389301"/>
              <a:chOff x="3131835" y="4047725"/>
              <a:chExt cx="439858" cy="389301"/>
            </a:xfrm>
          </p:grpSpPr>
          <p:grpSp>
            <p:nvGrpSpPr>
              <p:cNvPr id="171" name="Group 170">
                <a:extLst>
                  <a:ext uri="{FF2B5EF4-FFF2-40B4-BE49-F238E27FC236}">
                    <a16:creationId xmlns:a16="http://schemas.microsoft.com/office/drawing/2014/main" id="{89DC328B-808B-45A5-BB3C-4B0BF0AA0756}"/>
                  </a:ext>
                </a:extLst>
              </p:cNvPr>
              <p:cNvGrpSpPr/>
              <p:nvPr/>
            </p:nvGrpSpPr>
            <p:grpSpPr>
              <a:xfrm>
                <a:off x="3131835" y="4047725"/>
                <a:ext cx="182560" cy="348911"/>
                <a:chOff x="2136298" y="4226790"/>
                <a:chExt cx="196678" cy="375893"/>
              </a:xfrm>
            </p:grpSpPr>
            <p:sp>
              <p:nvSpPr>
                <p:cNvPr id="175" name="Rectangle 174">
                  <a:extLst>
                    <a:ext uri="{FF2B5EF4-FFF2-40B4-BE49-F238E27FC236}">
                      <a16:creationId xmlns:a16="http://schemas.microsoft.com/office/drawing/2014/main" id="{9F5652C6-249E-455D-B554-48B4143FE7C0}"/>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server">
                  <a:extLst>
                    <a:ext uri="{FF2B5EF4-FFF2-40B4-BE49-F238E27FC236}">
                      <a16:creationId xmlns:a16="http://schemas.microsoft.com/office/drawing/2014/main" id="{F9F93E2A-1B3B-4A3A-A596-D78602C58E8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72" name="Oval 171">
                <a:extLst>
                  <a:ext uri="{FF2B5EF4-FFF2-40B4-BE49-F238E27FC236}">
                    <a16:creationId xmlns:a16="http://schemas.microsoft.com/office/drawing/2014/main" id="{A135B026-0518-4CB0-8F0A-C34A6CD737C6}"/>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3" name="Picture 172">
                <a:extLst>
                  <a:ext uri="{FF2B5EF4-FFF2-40B4-BE49-F238E27FC236}">
                    <a16:creationId xmlns:a16="http://schemas.microsoft.com/office/drawing/2014/main" id="{D5C179CF-3735-4334-AEB9-5C4A010BC35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74" name="Freeform 6">
                <a:extLst>
                  <a:ext uri="{FF2B5EF4-FFF2-40B4-BE49-F238E27FC236}">
                    <a16:creationId xmlns:a16="http://schemas.microsoft.com/office/drawing/2014/main" id="{D9CD6E8D-EA75-44AC-A03C-4CFD8CB5526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77" name="Group 176">
            <a:extLst>
              <a:ext uri="{FF2B5EF4-FFF2-40B4-BE49-F238E27FC236}">
                <a16:creationId xmlns:a16="http://schemas.microsoft.com/office/drawing/2014/main" id="{8D491D40-9FD7-4A37-B7BA-E039E7D4D031}"/>
              </a:ext>
            </a:extLst>
          </p:cNvPr>
          <p:cNvGrpSpPr/>
          <p:nvPr/>
        </p:nvGrpSpPr>
        <p:grpSpPr>
          <a:xfrm>
            <a:off x="4524709" y="5678446"/>
            <a:ext cx="426956" cy="327217"/>
            <a:chOff x="2892310" y="4439341"/>
            <a:chExt cx="376337" cy="288423"/>
          </a:xfrm>
        </p:grpSpPr>
        <p:sp>
          <p:nvSpPr>
            <p:cNvPr id="178" name="monitor">
              <a:extLst>
                <a:ext uri="{FF2B5EF4-FFF2-40B4-BE49-F238E27FC236}">
                  <a16:creationId xmlns:a16="http://schemas.microsoft.com/office/drawing/2014/main" id="{CA1CCD05-784C-4032-8967-7BEBFBC1EB62}"/>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Rectangle 178">
              <a:extLst>
                <a:ext uri="{FF2B5EF4-FFF2-40B4-BE49-F238E27FC236}">
                  <a16:creationId xmlns:a16="http://schemas.microsoft.com/office/drawing/2014/main" id="{862DB0D8-C28F-46BD-83BB-CCDE295F9866}"/>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0" name="Picture 179">
              <a:extLst>
                <a:ext uri="{FF2B5EF4-FFF2-40B4-BE49-F238E27FC236}">
                  <a16:creationId xmlns:a16="http://schemas.microsoft.com/office/drawing/2014/main" id="{4AB4B950-6294-4922-91AC-A0E118453FE6}"/>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181" name="Group 180">
            <a:extLst>
              <a:ext uri="{FF2B5EF4-FFF2-40B4-BE49-F238E27FC236}">
                <a16:creationId xmlns:a16="http://schemas.microsoft.com/office/drawing/2014/main" id="{B5A06FCD-A830-4CE2-B3EF-8748A3944F47}"/>
              </a:ext>
            </a:extLst>
          </p:cNvPr>
          <p:cNvGrpSpPr/>
          <p:nvPr/>
        </p:nvGrpSpPr>
        <p:grpSpPr>
          <a:xfrm>
            <a:off x="5047747" y="5678446"/>
            <a:ext cx="433476" cy="327215"/>
            <a:chOff x="7987238" y="1610486"/>
            <a:chExt cx="506061" cy="382007"/>
          </a:xfrm>
        </p:grpSpPr>
        <p:sp>
          <p:nvSpPr>
            <p:cNvPr id="182" name="Rectangle 181">
              <a:extLst>
                <a:ext uri="{FF2B5EF4-FFF2-40B4-BE49-F238E27FC236}">
                  <a16:creationId xmlns:a16="http://schemas.microsoft.com/office/drawing/2014/main" id="{74D9C36B-358A-43EE-8F31-34056E85A9F9}"/>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3" name="Group 182">
              <a:extLst>
                <a:ext uri="{FF2B5EF4-FFF2-40B4-BE49-F238E27FC236}">
                  <a16:creationId xmlns:a16="http://schemas.microsoft.com/office/drawing/2014/main" id="{639A96B0-EB21-44FE-AF57-3D710E96AE1E}"/>
                </a:ext>
              </a:extLst>
            </p:cNvPr>
            <p:cNvGrpSpPr/>
            <p:nvPr/>
          </p:nvGrpSpPr>
          <p:grpSpPr>
            <a:xfrm>
              <a:off x="7987238" y="1610486"/>
              <a:ext cx="498447" cy="382007"/>
              <a:chOff x="9563138" y="2462727"/>
              <a:chExt cx="516394" cy="395761"/>
            </a:xfrm>
          </p:grpSpPr>
          <p:sp>
            <p:nvSpPr>
              <p:cNvPr id="184" name="monitor">
                <a:extLst>
                  <a:ext uri="{FF2B5EF4-FFF2-40B4-BE49-F238E27FC236}">
                    <a16:creationId xmlns:a16="http://schemas.microsoft.com/office/drawing/2014/main" id="{C042499C-3C5B-4566-BC11-3398A4D0990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50037340-2A1E-4F9F-9381-B982CE76D8BD}"/>
                  </a:ext>
                </a:extLst>
              </p:cNvPr>
              <p:cNvGrpSpPr/>
              <p:nvPr/>
            </p:nvGrpSpPr>
            <p:grpSpPr>
              <a:xfrm>
                <a:off x="9746672" y="2545410"/>
                <a:ext cx="107950" cy="134938"/>
                <a:chOff x="9444088" y="2885171"/>
                <a:chExt cx="107950" cy="134938"/>
              </a:xfrm>
              <a:solidFill>
                <a:srgbClr val="505050"/>
              </a:solidFill>
            </p:grpSpPr>
            <p:sp>
              <p:nvSpPr>
                <p:cNvPr id="186" name="Freeform 26">
                  <a:extLst>
                    <a:ext uri="{FF2B5EF4-FFF2-40B4-BE49-F238E27FC236}">
                      <a16:creationId xmlns:a16="http://schemas.microsoft.com/office/drawing/2014/main" id="{0335CFAB-A17F-4CD9-AEFC-3CBF51255C29}"/>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87" name="Freeform 27">
                  <a:extLst>
                    <a:ext uri="{FF2B5EF4-FFF2-40B4-BE49-F238E27FC236}">
                      <a16:creationId xmlns:a16="http://schemas.microsoft.com/office/drawing/2014/main" id="{BF3BC6C4-15C7-4BD6-8AEF-CC2FA724197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188" name="Group 187">
            <a:extLst>
              <a:ext uri="{FF2B5EF4-FFF2-40B4-BE49-F238E27FC236}">
                <a16:creationId xmlns:a16="http://schemas.microsoft.com/office/drawing/2014/main" id="{81B53E60-CA88-4627-871C-5F7471391DE9}"/>
              </a:ext>
            </a:extLst>
          </p:cNvPr>
          <p:cNvGrpSpPr/>
          <p:nvPr/>
        </p:nvGrpSpPr>
        <p:grpSpPr>
          <a:xfrm>
            <a:off x="4019511" y="5678446"/>
            <a:ext cx="426956" cy="327217"/>
            <a:chOff x="7398246" y="1610486"/>
            <a:chExt cx="498447" cy="382007"/>
          </a:xfrm>
        </p:grpSpPr>
        <p:sp>
          <p:nvSpPr>
            <p:cNvPr id="190" name="monitor">
              <a:extLst>
                <a:ext uri="{FF2B5EF4-FFF2-40B4-BE49-F238E27FC236}">
                  <a16:creationId xmlns:a16="http://schemas.microsoft.com/office/drawing/2014/main" id="{74D18BC4-A9CE-4251-A25D-D1AD300674D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Rectangle 190">
              <a:extLst>
                <a:ext uri="{FF2B5EF4-FFF2-40B4-BE49-F238E27FC236}">
                  <a16:creationId xmlns:a16="http://schemas.microsoft.com/office/drawing/2014/main" id="{4D2E6D5F-D60D-46C4-A3F8-162754C618C9}"/>
                </a:ext>
              </a:extLst>
            </p:cNvPr>
            <p:cNvSpPr/>
            <p:nvPr/>
          </p:nvSpPr>
          <p:spPr bwMode="auto">
            <a:xfrm>
              <a:off x="7398246" y="1610486"/>
              <a:ext cx="498447" cy="31968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3" name="Group 11">
              <a:extLst>
                <a:ext uri="{FF2B5EF4-FFF2-40B4-BE49-F238E27FC236}">
                  <a16:creationId xmlns:a16="http://schemas.microsoft.com/office/drawing/2014/main" id="{ECF38262-CA28-401D-8552-291A574AC3DF}"/>
                </a:ext>
              </a:extLst>
            </p:cNvPr>
            <p:cNvGrpSpPr>
              <a:grpSpLocks noChangeAspect="1"/>
            </p:cNvGrpSpPr>
            <p:nvPr/>
          </p:nvGrpSpPr>
          <p:grpSpPr bwMode="auto">
            <a:xfrm>
              <a:off x="7581678" y="1714920"/>
              <a:ext cx="111860" cy="111860"/>
              <a:chOff x="5664" y="1835"/>
              <a:chExt cx="73" cy="73"/>
            </a:xfrm>
            <a:solidFill>
              <a:srgbClr val="FFFFFF"/>
            </a:solidFill>
          </p:grpSpPr>
          <p:sp>
            <p:nvSpPr>
              <p:cNvPr id="194" name="Freeform 12">
                <a:extLst>
                  <a:ext uri="{FF2B5EF4-FFF2-40B4-BE49-F238E27FC236}">
                    <a16:creationId xmlns:a16="http://schemas.microsoft.com/office/drawing/2014/main" id="{BFC4B1DE-5926-4D29-B699-CD6D14F07E98}"/>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5" name="Freeform 13">
                <a:extLst>
                  <a:ext uri="{FF2B5EF4-FFF2-40B4-BE49-F238E27FC236}">
                    <a16:creationId xmlns:a16="http://schemas.microsoft.com/office/drawing/2014/main" id="{18C58B7F-5AE6-4064-913F-88C1B3719D0C}"/>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6" name="Freeform 14">
                <a:extLst>
                  <a:ext uri="{FF2B5EF4-FFF2-40B4-BE49-F238E27FC236}">
                    <a16:creationId xmlns:a16="http://schemas.microsoft.com/office/drawing/2014/main" id="{F5CD3412-541B-4B90-B833-2A6577D6CD8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02" name="Freeform 15">
                <a:extLst>
                  <a:ext uri="{FF2B5EF4-FFF2-40B4-BE49-F238E27FC236}">
                    <a16:creationId xmlns:a16="http://schemas.microsoft.com/office/drawing/2014/main" id="{FECE2376-BF5D-47DF-B173-62419B1AB8D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A8F34200-B139-49D3-B673-D28DCC3DB699}"/>
              </a:ext>
            </a:extLst>
          </p:cNvPr>
          <p:cNvGrpSpPr/>
          <p:nvPr/>
        </p:nvGrpSpPr>
        <p:grpSpPr>
          <a:xfrm>
            <a:off x="6798396" y="5712906"/>
            <a:ext cx="370338" cy="327772"/>
            <a:chOff x="4723767" y="3080378"/>
            <a:chExt cx="439858" cy="389301"/>
          </a:xfrm>
        </p:grpSpPr>
        <p:pic>
          <p:nvPicPr>
            <p:cNvPr id="297" name="Picture 296">
              <a:extLst>
                <a:ext uri="{FF2B5EF4-FFF2-40B4-BE49-F238E27FC236}">
                  <a16:creationId xmlns:a16="http://schemas.microsoft.com/office/drawing/2014/main" id="{DA969A2E-EC4F-4CC8-8972-939FD0AE2ABF}"/>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03" name="Group 302">
              <a:extLst>
                <a:ext uri="{FF2B5EF4-FFF2-40B4-BE49-F238E27FC236}">
                  <a16:creationId xmlns:a16="http://schemas.microsoft.com/office/drawing/2014/main" id="{4EC86D44-4CA6-4AFA-9BBC-9625620F9510}"/>
                </a:ext>
              </a:extLst>
            </p:cNvPr>
            <p:cNvGrpSpPr/>
            <p:nvPr/>
          </p:nvGrpSpPr>
          <p:grpSpPr>
            <a:xfrm>
              <a:off x="4723767" y="3080378"/>
              <a:ext cx="439858" cy="389301"/>
              <a:chOff x="3131835" y="4047725"/>
              <a:chExt cx="439858" cy="389301"/>
            </a:xfrm>
          </p:grpSpPr>
          <p:grpSp>
            <p:nvGrpSpPr>
              <p:cNvPr id="324" name="Group 323">
                <a:extLst>
                  <a:ext uri="{FF2B5EF4-FFF2-40B4-BE49-F238E27FC236}">
                    <a16:creationId xmlns:a16="http://schemas.microsoft.com/office/drawing/2014/main" id="{A6C3B301-22FD-42CC-BE75-F7BD9B73D3A8}"/>
                  </a:ext>
                </a:extLst>
              </p:cNvPr>
              <p:cNvGrpSpPr/>
              <p:nvPr/>
            </p:nvGrpSpPr>
            <p:grpSpPr>
              <a:xfrm>
                <a:off x="3131835" y="4047725"/>
                <a:ext cx="182560" cy="348911"/>
                <a:chOff x="2136298" y="4226790"/>
                <a:chExt cx="196678" cy="375893"/>
              </a:xfrm>
            </p:grpSpPr>
            <p:sp>
              <p:nvSpPr>
                <p:cNvPr id="334" name="Rectangle 333">
                  <a:extLst>
                    <a:ext uri="{FF2B5EF4-FFF2-40B4-BE49-F238E27FC236}">
                      <a16:creationId xmlns:a16="http://schemas.microsoft.com/office/drawing/2014/main" id="{FDE63A09-3083-48C2-B2A0-0F23897C76D6}"/>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server">
                  <a:extLst>
                    <a:ext uri="{FF2B5EF4-FFF2-40B4-BE49-F238E27FC236}">
                      <a16:creationId xmlns:a16="http://schemas.microsoft.com/office/drawing/2014/main" id="{7855A574-F758-4FDC-9F9A-8EE825C2255E}"/>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26" name="Oval 325">
                <a:extLst>
                  <a:ext uri="{FF2B5EF4-FFF2-40B4-BE49-F238E27FC236}">
                    <a16:creationId xmlns:a16="http://schemas.microsoft.com/office/drawing/2014/main" id="{488E0308-40FA-43D9-A184-AEBE04410725}"/>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9" name="Picture 328">
                <a:extLst>
                  <a:ext uri="{FF2B5EF4-FFF2-40B4-BE49-F238E27FC236}">
                    <a16:creationId xmlns:a16="http://schemas.microsoft.com/office/drawing/2014/main" id="{988929B5-4E11-4075-B3C2-5800E240991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33" name="Freeform 6">
                <a:extLst>
                  <a:ext uri="{FF2B5EF4-FFF2-40B4-BE49-F238E27FC236}">
                    <a16:creationId xmlns:a16="http://schemas.microsoft.com/office/drawing/2014/main" id="{462E395E-ADC2-4F82-978B-99260146EF5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336" name="Straight Connector 335">
            <a:extLst>
              <a:ext uri="{FF2B5EF4-FFF2-40B4-BE49-F238E27FC236}">
                <a16:creationId xmlns:a16="http://schemas.microsoft.com/office/drawing/2014/main" id="{87DE7316-9AE8-444F-B5D4-E31532FCE11C}"/>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337" name="Straight Connector 336">
            <a:extLst>
              <a:ext uri="{FF2B5EF4-FFF2-40B4-BE49-F238E27FC236}">
                <a16:creationId xmlns:a16="http://schemas.microsoft.com/office/drawing/2014/main" id="{4C74F952-8263-4D5D-BEDB-27D03CEC3546}"/>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338" name="Straight Connector 337">
            <a:extLst>
              <a:ext uri="{FF2B5EF4-FFF2-40B4-BE49-F238E27FC236}">
                <a16:creationId xmlns:a16="http://schemas.microsoft.com/office/drawing/2014/main" id="{AD42616C-4108-4032-A971-A22B9D08544A}"/>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39" name="Straight Connector 338">
            <a:extLst>
              <a:ext uri="{FF2B5EF4-FFF2-40B4-BE49-F238E27FC236}">
                <a16:creationId xmlns:a16="http://schemas.microsoft.com/office/drawing/2014/main" id="{9510A774-D0D0-4897-BD37-B22787ACABBD}"/>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40" name="Straight Connector 339">
            <a:extLst>
              <a:ext uri="{FF2B5EF4-FFF2-40B4-BE49-F238E27FC236}">
                <a16:creationId xmlns:a16="http://schemas.microsoft.com/office/drawing/2014/main" id="{1B5542F6-24C0-4F7C-A20B-469AB96216FA}"/>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41" name="Straight Connector 340">
            <a:extLst>
              <a:ext uri="{FF2B5EF4-FFF2-40B4-BE49-F238E27FC236}">
                <a16:creationId xmlns:a16="http://schemas.microsoft.com/office/drawing/2014/main" id="{B4519042-1DA8-48C9-80AF-527D89FC79FF}"/>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42" name="Straight Connector 341">
            <a:extLst>
              <a:ext uri="{FF2B5EF4-FFF2-40B4-BE49-F238E27FC236}">
                <a16:creationId xmlns:a16="http://schemas.microsoft.com/office/drawing/2014/main" id="{9CFC5F97-4482-4521-BAFF-01A8ECDFC7FD}"/>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cxnSp>
        <p:nvCxnSpPr>
          <p:cNvPr id="343" name="Straight Connector 342">
            <a:extLst>
              <a:ext uri="{FF2B5EF4-FFF2-40B4-BE49-F238E27FC236}">
                <a16:creationId xmlns:a16="http://schemas.microsoft.com/office/drawing/2014/main" id="{4F4E997F-8263-4D19-856C-E23E46ADB2E0}"/>
              </a:ext>
            </a:extLst>
          </p:cNvPr>
          <p:cNvCxnSpPr>
            <a:cxnSpLocks/>
          </p:cNvCxnSpPr>
          <p:nvPr/>
        </p:nvCxnSpPr>
        <p:spPr>
          <a:xfrm>
            <a:off x="4234722"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C97E4DAC-F1FB-4B59-B274-C5B15C87ABB0}"/>
              </a:ext>
            </a:extLst>
          </p:cNvPr>
          <p:cNvCxnSpPr>
            <a:cxnSpLocks/>
          </p:cNvCxnSpPr>
          <p:nvPr/>
        </p:nvCxnSpPr>
        <p:spPr>
          <a:xfrm>
            <a:off x="3371689" y="6026291"/>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45" name="Laptop_E770">
            <a:extLst>
              <a:ext uri="{FF2B5EF4-FFF2-40B4-BE49-F238E27FC236}">
                <a16:creationId xmlns:a16="http://schemas.microsoft.com/office/drawing/2014/main" id="{4A1159A1-715D-4069-81C3-B7EB96DB6F43}"/>
              </a:ext>
            </a:extLst>
          </p:cNvPr>
          <p:cNvSpPr>
            <a:spLocks noChangeAspect="1" noEditPoints="1"/>
          </p:cNvSpPr>
          <p:nvPr/>
        </p:nvSpPr>
        <p:spPr bwMode="auto">
          <a:xfrm>
            <a:off x="3060572" y="5592035"/>
            <a:ext cx="645975" cy="4310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Rectangle 345">
            <a:extLst>
              <a:ext uri="{FF2B5EF4-FFF2-40B4-BE49-F238E27FC236}">
                <a16:creationId xmlns:a16="http://schemas.microsoft.com/office/drawing/2014/main" id="{BD105764-12D8-4745-BC4D-B93A68893985}"/>
              </a:ext>
            </a:extLst>
          </p:cNvPr>
          <p:cNvSpPr/>
          <p:nvPr/>
        </p:nvSpPr>
        <p:spPr bwMode="auto">
          <a:xfrm>
            <a:off x="1162480" y="5456317"/>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347" name="!! Freeform 5">
            <a:extLst>
              <a:ext uri="{FF2B5EF4-FFF2-40B4-BE49-F238E27FC236}">
                <a16:creationId xmlns:a16="http://schemas.microsoft.com/office/drawing/2014/main" id="{331E6705-F28C-4C5F-BA9F-5F645E05E3B3}"/>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666666"/>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48" name="Group 347">
            <a:extLst>
              <a:ext uri="{FF2B5EF4-FFF2-40B4-BE49-F238E27FC236}">
                <a16:creationId xmlns:a16="http://schemas.microsoft.com/office/drawing/2014/main" id="{027BA125-4983-4BF2-9192-AE96CC23B8B5}"/>
              </a:ext>
            </a:extLst>
          </p:cNvPr>
          <p:cNvGrpSpPr/>
          <p:nvPr/>
        </p:nvGrpSpPr>
        <p:grpSpPr>
          <a:xfrm>
            <a:off x="1318823" y="2257105"/>
            <a:ext cx="2082348" cy="431174"/>
            <a:chOff x="1571071" y="2257105"/>
            <a:chExt cx="2082348" cy="431174"/>
          </a:xfrm>
        </p:grpSpPr>
        <p:grpSp>
          <p:nvGrpSpPr>
            <p:cNvPr id="349" name="Group 348">
              <a:extLst>
                <a:ext uri="{FF2B5EF4-FFF2-40B4-BE49-F238E27FC236}">
                  <a16:creationId xmlns:a16="http://schemas.microsoft.com/office/drawing/2014/main" id="{4850BA47-3503-4550-B993-6CB7C40391F6}"/>
                </a:ext>
              </a:extLst>
            </p:cNvPr>
            <p:cNvGrpSpPr/>
            <p:nvPr/>
          </p:nvGrpSpPr>
          <p:grpSpPr>
            <a:xfrm>
              <a:off x="2696905" y="2301259"/>
              <a:ext cx="426956" cy="327217"/>
              <a:chOff x="2892310" y="4439341"/>
              <a:chExt cx="376337" cy="288423"/>
            </a:xfrm>
          </p:grpSpPr>
          <p:sp>
            <p:nvSpPr>
              <p:cNvPr id="388" name="monitor">
                <a:extLst>
                  <a:ext uri="{FF2B5EF4-FFF2-40B4-BE49-F238E27FC236}">
                    <a16:creationId xmlns:a16="http://schemas.microsoft.com/office/drawing/2014/main" id="{E0224431-4568-4E6E-A598-DEFA1282D2C3}"/>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Rectangle 388">
                <a:extLst>
                  <a:ext uri="{FF2B5EF4-FFF2-40B4-BE49-F238E27FC236}">
                    <a16:creationId xmlns:a16="http://schemas.microsoft.com/office/drawing/2014/main" id="{38EB8E75-C844-4278-8E8C-27BC390FF885}"/>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0" name="Picture 389">
                <a:extLst>
                  <a:ext uri="{FF2B5EF4-FFF2-40B4-BE49-F238E27FC236}">
                    <a16:creationId xmlns:a16="http://schemas.microsoft.com/office/drawing/2014/main" id="{C9847F88-2A05-49B9-A5C4-519BD0AE902F}"/>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350" name="Group 349">
              <a:extLst>
                <a:ext uri="{FF2B5EF4-FFF2-40B4-BE49-F238E27FC236}">
                  <a16:creationId xmlns:a16="http://schemas.microsoft.com/office/drawing/2014/main" id="{38E2BE18-99DA-477F-987B-A5BAB120761E}"/>
                </a:ext>
              </a:extLst>
            </p:cNvPr>
            <p:cNvGrpSpPr/>
            <p:nvPr/>
          </p:nvGrpSpPr>
          <p:grpSpPr>
            <a:xfrm>
              <a:off x="3219943" y="2301259"/>
              <a:ext cx="433476" cy="327215"/>
              <a:chOff x="7987238" y="1610486"/>
              <a:chExt cx="506061" cy="382007"/>
            </a:xfrm>
          </p:grpSpPr>
          <p:sp>
            <p:nvSpPr>
              <p:cNvPr id="382" name="Rectangle 381">
                <a:extLst>
                  <a:ext uri="{FF2B5EF4-FFF2-40B4-BE49-F238E27FC236}">
                    <a16:creationId xmlns:a16="http://schemas.microsoft.com/office/drawing/2014/main" id="{AB4E3CBE-7A72-4164-8CAF-02F573E6D501}"/>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3" name="Group 382">
                <a:extLst>
                  <a:ext uri="{FF2B5EF4-FFF2-40B4-BE49-F238E27FC236}">
                    <a16:creationId xmlns:a16="http://schemas.microsoft.com/office/drawing/2014/main" id="{F1527793-6586-4C66-9E0E-85A0D949CDF1}"/>
                  </a:ext>
                </a:extLst>
              </p:cNvPr>
              <p:cNvGrpSpPr/>
              <p:nvPr/>
            </p:nvGrpSpPr>
            <p:grpSpPr>
              <a:xfrm>
                <a:off x="7987238" y="1610486"/>
                <a:ext cx="498447" cy="382007"/>
                <a:chOff x="9563138" y="2462727"/>
                <a:chExt cx="516394" cy="395761"/>
              </a:xfrm>
            </p:grpSpPr>
            <p:sp>
              <p:nvSpPr>
                <p:cNvPr id="384" name="monitor">
                  <a:extLst>
                    <a:ext uri="{FF2B5EF4-FFF2-40B4-BE49-F238E27FC236}">
                      <a16:creationId xmlns:a16="http://schemas.microsoft.com/office/drawing/2014/main" id="{B0E2BA49-D4C2-47BE-BC23-D54FED8734F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85" name="Group 384">
                  <a:extLst>
                    <a:ext uri="{FF2B5EF4-FFF2-40B4-BE49-F238E27FC236}">
                      <a16:creationId xmlns:a16="http://schemas.microsoft.com/office/drawing/2014/main" id="{8C98E98C-9BEF-4E0A-97A1-46EB2E660CAC}"/>
                    </a:ext>
                  </a:extLst>
                </p:cNvPr>
                <p:cNvGrpSpPr/>
                <p:nvPr/>
              </p:nvGrpSpPr>
              <p:grpSpPr>
                <a:xfrm>
                  <a:off x="9746672" y="2545410"/>
                  <a:ext cx="107950" cy="134938"/>
                  <a:chOff x="9444088" y="2885171"/>
                  <a:chExt cx="107950" cy="134938"/>
                </a:xfrm>
                <a:solidFill>
                  <a:srgbClr val="505050"/>
                </a:solidFill>
              </p:grpSpPr>
              <p:sp>
                <p:nvSpPr>
                  <p:cNvPr id="386" name="Freeform 26">
                    <a:extLst>
                      <a:ext uri="{FF2B5EF4-FFF2-40B4-BE49-F238E27FC236}">
                        <a16:creationId xmlns:a16="http://schemas.microsoft.com/office/drawing/2014/main" id="{DFED119B-6F6D-43E9-A7DF-137C83E0E65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7" name="Freeform 27">
                    <a:extLst>
                      <a:ext uri="{FF2B5EF4-FFF2-40B4-BE49-F238E27FC236}">
                        <a16:creationId xmlns:a16="http://schemas.microsoft.com/office/drawing/2014/main" id="{450C5CF9-8B37-4BB0-BF0D-507285B36F9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51" name="Group 350">
              <a:extLst>
                <a:ext uri="{FF2B5EF4-FFF2-40B4-BE49-F238E27FC236}">
                  <a16:creationId xmlns:a16="http://schemas.microsoft.com/office/drawing/2014/main" id="{1D141CF7-F7B8-41C7-AC39-D34CA3672613}"/>
                </a:ext>
              </a:extLst>
            </p:cNvPr>
            <p:cNvGrpSpPr/>
            <p:nvPr/>
          </p:nvGrpSpPr>
          <p:grpSpPr>
            <a:xfrm>
              <a:off x="1872084" y="2257105"/>
              <a:ext cx="205700" cy="341495"/>
              <a:chOff x="7084723" y="1610486"/>
              <a:chExt cx="212660" cy="353049"/>
            </a:xfrm>
          </p:grpSpPr>
          <p:sp>
            <p:nvSpPr>
              <p:cNvPr id="376" name="Rectangle 375">
                <a:extLst>
                  <a:ext uri="{FF2B5EF4-FFF2-40B4-BE49-F238E27FC236}">
                    <a16:creationId xmlns:a16="http://schemas.microsoft.com/office/drawing/2014/main" id="{066C311B-C1DA-4336-B659-8D78D909B674}"/>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7" name="Group 376">
                <a:extLst>
                  <a:ext uri="{FF2B5EF4-FFF2-40B4-BE49-F238E27FC236}">
                    <a16:creationId xmlns:a16="http://schemas.microsoft.com/office/drawing/2014/main" id="{CA9AA41D-8FD3-4EE9-BE19-F28879C11C0A}"/>
                  </a:ext>
                </a:extLst>
              </p:cNvPr>
              <p:cNvGrpSpPr/>
              <p:nvPr/>
            </p:nvGrpSpPr>
            <p:grpSpPr>
              <a:xfrm>
                <a:off x="7138556" y="1706457"/>
                <a:ext cx="104198" cy="130248"/>
                <a:chOff x="9444088" y="2885171"/>
                <a:chExt cx="107950" cy="134938"/>
              </a:xfrm>
              <a:solidFill>
                <a:srgbClr val="FFFFFF"/>
              </a:solidFill>
            </p:grpSpPr>
            <p:sp>
              <p:nvSpPr>
                <p:cNvPr id="380" name="Freeform 26">
                  <a:extLst>
                    <a:ext uri="{FF2B5EF4-FFF2-40B4-BE49-F238E27FC236}">
                      <a16:creationId xmlns:a16="http://schemas.microsoft.com/office/drawing/2014/main" id="{CB645209-2EC2-4557-BC21-ADEE23A557D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1" name="Freeform 27">
                  <a:extLst>
                    <a:ext uri="{FF2B5EF4-FFF2-40B4-BE49-F238E27FC236}">
                      <a16:creationId xmlns:a16="http://schemas.microsoft.com/office/drawing/2014/main" id="{AC796650-F8C9-4C7C-B4D1-4D93EF7FB20D}"/>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8" name="CellPhone_E8EA">
                <a:extLst>
                  <a:ext uri="{FF2B5EF4-FFF2-40B4-BE49-F238E27FC236}">
                    <a16:creationId xmlns:a16="http://schemas.microsoft.com/office/drawing/2014/main" id="{C4B05848-EB12-4427-B20E-92E280B51849}"/>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79" name="Straight Connector 378">
                <a:extLst>
                  <a:ext uri="{FF2B5EF4-FFF2-40B4-BE49-F238E27FC236}">
                    <a16:creationId xmlns:a16="http://schemas.microsoft.com/office/drawing/2014/main" id="{7E4D6820-056F-4F0C-92C7-4AE6BC615042}"/>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52" name="Group 351">
              <a:extLst>
                <a:ext uri="{FF2B5EF4-FFF2-40B4-BE49-F238E27FC236}">
                  <a16:creationId xmlns:a16="http://schemas.microsoft.com/office/drawing/2014/main" id="{9FA3D1B0-2121-4F49-895D-BBCD6B49FCAC}"/>
                </a:ext>
              </a:extLst>
            </p:cNvPr>
            <p:cNvGrpSpPr/>
            <p:nvPr/>
          </p:nvGrpSpPr>
          <p:grpSpPr>
            <a:xfrm>
              <a:off x="1571071" y="2257105"/>
              <a:ext cx="204931" cy="341495"/>
              <a:chOff x="6490922" y="1610486"/>
              <a:chExt cx="211865" cy="353049"/>
            </a:xfrm>
          </p:grpSpPr>
          <p:sp>
            <p:nvSpPr>
              <p:cNvPr id="364" name="Rectangle 363">
                <a:extLst>
                  <a:ext uri="{FF2B5EF4-FFF2-40B4-BE49-F238E27FC236}">
                    <a16:creationId xmlns:a16="http://schemas.microsoft.com/office/drawing/2014/main" id="{135C041A-B72B-459F-A225-C3288E99548D}"/>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5" name="Group 30">
                <a:extLst>
                  <a:ext uri="{FF2B5EF4-FFF2-40B4-BE49-F238E27FC236}">
                    <a16:creationId xmlns:a16="http://schemas.microsoft.com/office/drawing/2014/main" id="{F3428900-4D30-4C2B-9A76-B3A93673F112}"/>
                  </a:ext>
                </a:extLst>
              </p:cNvPr>
              <p:cNvGrpSpPr>
                <a:grpSpLocks noChangeAspect="1"/>
              </p:cNvGrpSpPr>
              <p:nvPr/>
            </p:nvGrpSpPr>
            <p:grpSpPr bwMode="auto">
              <a:xfrm>
                <a:off x="6545792" y="1729376"/>
                <a:ext cx="111361" cy="115269"/>
                <a:chOff x="5049" y="1841"/>
                <a:chExt cx="57" cy="59"/>
              </a:xfrm>
              <a:solidFill>
                <a:srgbClr val="FFFFFF"/>
              </a:solidFill>
            </p:grpSpPr>
            <p:sp>
              <p:nvSpPr>
                <p:cNvPr id="368" name="Freeform 31">
                  <a:extLst>
                    <a:ext uri="{FF2B5EF4-FFF2-40B4-BE49-F238E27FC236}">
                      <a16:creationId xmlns:a16="http://schemas.microsoft.com/office/drawing/2014/main" id="{AE266E99-E710-44DF-A49C-9D8920DC4127}"/>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9" name="Freeform 32">
                  <a:extLst>
                    <a:ext uri="{FF2B5EF4-FFF2-40B4-BE49-F238E27FC236}">
                      <a16:creationId xmlns:a16="http://schemas.microsoft.com/office/drawing/2014/main" id="{197E600B-3FD8-437A-88A1-DF35CC00913B}"/>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0" name="Freeform 33">
                  <a:extLst>
                    <a:ext uri="{FF2B5EF4-FFF2-40B4-BE49-F238E27FC236}">
                      <a16:creationId xmlns:a16="http://schemas.microsoft.com/office/drawing/2014/main" id="{5E013A1C-E012-4865-9348-403FAD7D96CE}"/>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1" name="Freeform 34">
                  <a:extLst>
                    <a:ext uri="{FF2B5EF4-FFF2-40B4-BE49-F238E27FC236}">
                      <a16:creationId xmlns:a16="http://schemas.microsoft.com/office/drawing/2014/main" id="{77B26201-15B1-4033-97B3-7E5F5778AAC6}"/>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2" name="Freeform 35">
                  <a:extLst>
                    <a:ext uri="{FF2B5EF4-FFF2-40B4-BE49-F238E27FC236}">
                      <a16:creationId xmlns:a16="http://schemas.microsoft.com/office/drawing/2014/main" id="{EE66B261-D2FC-4B9A-A3A2-E6B7DF4C5EA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3" name="Freeform 36">
                  <a:extLst>
                    <a:ext uri="{FF2B5EF4-FFF2-40B4-BE49-F238E27FC236}">
                      <a16:creationId xmlns:a16="http://schemas.microsoft.com/office/drawing/2014/main" id="{2C55767F-A585-4656-864E-916B98997118}"/>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4" name="Freeform 37">
                  <a:extLst>
                    <a:ext uri="{FF2B5EF4-FFF2-40B4-BE49-F238E27FC236}">
                      <a16:creationId xmlns:a16="http://schemas.microsoft.com/office/drawing/2014/main" id="{F067AB04-0A4D-4AEC-9A0F-9239572A2455}"/>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5" name="Freeform 38">
                  <a:extLst>
                    <a:ext uri="{FF2B5EF4-FFF2-40B4-BE49-F238E27FC236}">
                      <a16:creationId xmlns:a16="http://schemas.microsoft.com/office/drawing/2014/main" id="{37DA0647-D343-465D-81F6-8BE18F7BD35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66" name="CellPhone_E8EA">
                <a:extLst>
                  <a:ext uri="{FF2B5EF4-FFF2-40B4-BE49-F238E27FC236}">
                    <a16:creationId xmlns:a16="http://schemas.microsoft.com/office/drawing/2014/main" id="{F8025CB5-4DFE-4C99-A94B-DD5EC64683DB}"/>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67" name="Straight Connector 366">
                <a:extLst>
                  <a:ext uri="{FF2B5EF4-FFF2-40B4-BE49-F238E27FC236}">
                    <a16:creationId xmlns:a16="http://schemas.microsoft.com/office/drawing/2014/main" id="{35595F45-3278-4A7B-B0BB-049DA50903D8}"/>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353" name="Group 352">
              <a:extLst>
                <a:ext uri="{FF2B5EF4-FFF2-40B4-BE49-F238E27FC236}">
                  <a16:creationId xmlns:a16="http://schemas.microsoft.com/office/drawing/2014/main" id="{D557D8BC-24FA-4625-AE5B-7F9633090BDB}"/>
                </a:ext>
              </a:extLst>
            </p:cNvPr>
            <p:cNvGrpSpPr/>
            <p:nvPr/>
          </p:nvGrpSpPr>
          <p:grpSpPr>
            <a:xfrm>
              <a:off x="2173867" y="2309875"/>
              <a:ext cx="426956" cy="327217"/>
              <a:chOff x="7398246" y="1610486"/>
              <a:chExt cx="498447" cy="382007"/>
            </a:xfrm>
          </p:grpSpPr>
          <p:sp>
            <p:nvSpPr>
              <p:cNvPr id="357" name="monitor">
                <a:extLst>
                  <a:ext uri="{FF2B5EF4-FFF2-40B4-BE49-F238E27FC236}">
                    <a16:creationId xmlns:a16="http://schemas.microsoft.com/office/drawing/2014/main" id="{7ED7022D-F640-4A93-91C0-E664CBFCBD3A}"/>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Rectangle 357">
                <a:extLst>
                  <a:ext uri="{FF2B5EF4-FFF2-40B4-BE49-F238E27FC236}">
                    <a16:creationId xmlns:a16="http://schemas.microsoft.com/office/drawing/2014/main" id="{4A3B473D-3069-49BF-8C4C-D22D428CAAAF}"/>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9" name="Group 11">
                <a:extLst>
                  <a:ext uri="{FF2B5EF4-FFF2-40B4-BE49-F238E27FC236}">
                    <a16:creationId xmlns:a16="http://schemas.microsoft.com/office/drawing/2014/main" id="{E7CFB268-06A9-41BA-8BA1-C0A0653A8410}"/>
                  </a:ext>
                </a:extLst>
              </p:cNvPr>
              <p:cNvGrpSpPr>
                <a:grpSpLocks noChangeAspect="1"/>
              </p:cNvGrpSpPr>
              <p:nvPr/>
            </p:nvGrpSpPr>
            <p:grpSpPr bwMode="auto">
              <a:xfrm>
                <a:off x="7581678" y="1714920"/>
                <a:ext cx="111860" cy="111860"/>
                <a:chOff x="5664" y="1835"/>
                <a:chExt cx="73" cy="73"/>
              </a:xfrm>
              <a:solidFill>
                <a:srgbClr val="FFFFFF"/>
              </a:solidFill>
            </p:grpSpPr>
            <p:sp>
              <p:nvSpPr>
                <p:cNvPr id="360" name="Freeform 12">
                  <a:extLst>
                    <a:ext uri="{FF2B5EF4-FFF2-40B4-BE49-F238E27FC236}">
                      <a16:creationId xmlns:a16="http://schemas.microsoft.com/office/drawing/2014/main" id="{A0F57648-8FF4-4E2D-A2D1-C6024D6CA1C2}"/>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1" name="Freeform 13">
                  <a:extLst>
                    <a:ext uri="{FF2B5EF4-FFF2-40B4-BE49-F238E27FC236}">
                      <a16:creationId xmlns:a16="http://schemas.microsoft.com/office/drawing/2014/main" id="{9CAFD4FA-B16D-478E-A796-8D92471E276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2" name="Freeform 14">
                  <a:extLst>
                    <a:ext uri="{FF2B5EF4-FFF2-40B4-BE49-F238E27FC236}">
                      <a16:creationId xmlns:a16="http://schemas.microsoft.com/office/drawing/2014/main" id="{410FDE86-4CDB-454B-BD75-1E8EBE82ACA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3" name="Freeform 15">
                  <a:extLst>
                    <a:ext uri="{FF2B5EF4-FFF2-40B4-BE49-F238E27FC236}">
                      <a16:creationId xmlns:a16="http://schemas.microsoft.com/office/drawing/2014/main" id="{E71CB5EA-2044-4A8F-A38E-920C5A3490D7}"/>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54" name="Group 353">
              <a:extLst>
                <a:ext uri="{FF2B5EF4-FFF2-40B4-BE49-F238E27FC236}">
                  <a16:creationId xmlns:a16="http://schemas.microsoft.com/office/drawing/2014/main" id="{D2059F57-DB01-498F-B0DF-BC3EA332A751}"/>
                </a:ext>
              </a:extLst>
            </p:cNvPr>
            <p:cNvGrpSpPr/>
            <p:nvPr/>
          </p:nvGrpSpPr>
          <p:grpSpPr>
            <a:xfrm>
              <a:off x="1724250" y="2490343"/>
              <a:ext cx="197936" cy="197936"/>
              <a:chOff x="1724250" y="2490343"/>
              <a:chExt cx="197936" cy="197936"/>
            </a:xfrm>
          </p:grpSpPr>
          <p:sp>
            <p:nvSpPr>
              <p:cNvPr id="355" name="Oval 354">
                <a:extLst>
                  <a:ext uri="{FF2B5EF4-FFF2-40B4-BE49-F238E27FC236}">
                    <a16:creationId xmlns:a16="http://schemas.microsoft.com/office/drawing/2014/main" id="{B8CE5AE9-75B5-4D54-A1E5-7E2BEC7F7EB5}"/>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Commitments_EC4D">
                <a:extLst>
                  <a:ext uri="{FF2B5EF4-FFF2-40B4-BE49-F238E27FC236}">
                    <a16:creationId xmlns:a16="http://schemas.microsoft.com/office/drawing/2014/main" id="{03DC41CF-5014-4AB5-8EA2-C19E6FC0E287}"/>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91" name="Group 390">
            <a:extLst>
              <a:ext uri="{FF2B5EF4-FFF2-40B4-BE49-F238E27FC236}">
                <a16:creationId xmlns:a16="http://schemas.microsoft.com/office/drawing/2014/main" id="{602381A7-3AB2-45D6-962C-9D5B670A667D}"/>
              </a:ext>
            </a:extLst>
          </p:cNvPr>
          <p:cNvGrpSpPr/>
          <p:nvPr/>
        </p:nvGrpSpPr>
        <p:grpSpPr>
          <a:xfrm>
            <a:off x="4871628" y="1319480"/>
            <a:ext cx="1828002" cy="547384"/>
            <a:chOff x="4546063" y="1319480"/>
            <a:chExt cx="1828002" cy="547384"/>
          </a:xfrm>
        </p:grpSpPr>
        <p:sp>
          <p:nvSpPr>
            <p:cNvPr id="392" name="Rectangle 391">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F43385C-F1BA-4AE1-9AA4-16B5C58DD193}"/>
                </a:ext>
              </a:extLst>
            </p:cNvPr>
            <p:cNvSpPr/>
            <p:nvPr/>
          </p:nvSpPr>
          <p:spPr>
            <a:xfrm>
              <a:off x="4546063" y="1319480"/>
              <a:ext cx="1828002" cy="547384"/>
            </a:xfrm>
            <a:prstGeom prst="rect">
              <a:avLst/>
            </a:prstGeom>
            <a:solidFill>
              <a:schemeClr val="bg1"/>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393" name="Picture 392">
              <a:extLst>
                <a:ext uri="{FF2B5EF4-FFF2-40B4-BE49-F238E27FC236}">
                  <a16:creationId xmlns:a16="http://schemas.microsoft.com/office/drawing/2014/main" id="{66D25A68-C079-4F0F-BF6C-1F5F57D210B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394" name="Picture 393">
              <a:extLst>
                <a:ext uri="{FF2B5EF4-FFF2-40B4-BE49-F238E27FC236}">
                  <a16:creationId xmlns:a16="http://schemas.microsoft.com/office/drawing/2014/main" id="{2B7524E6-14E5-4AB7-8B9D-B0ED4DCA714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395" name="Picture 394">
              <a:extLst>
                <a:ext uri="{FF2B5EF4-FFF2-40B4-BE49-F238E27FC236}">
                  <a16:creationId xmlns:a16="http://schemas.microsoft.com/office/drawing/2014/main" id="{CC09E87A-8E34-4FD9-B13C-D6BBC40A326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396" name="Picture 395">
              <a:extLst>
                <a:ext uri="{FF2B5EF4-FFF2-40B4-BE49-F238E27FC236}">
                  <a16:creationId xmlns:a16="http://schemas.microsoft.com/office/drawing/2014/main" id="{A9865195-7078-4699-9CF8-723E842B6A1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397" name="Group 396">
              <a:extLst>
                <a:ext uri="{FF2B5EF4-FFF2-40B4-BE49-F238E27FC236}">
                  <a16:creationId xmlns:a16="http://schemas.microsoft.com/office/drawing/2014/main" id="{7424B8B9-5E7E-4841-97E3-BCFACD995425}"/>
                </a:ext>
              </a:extLst>
            </p:cNvPr>
            <p:cNvGrpSpPr/>
            <p:nvPr/>
          </p:nvGrpSpPr>
          <p:grpSpPr>
            <a:xfrm>
              <a:off x="6143897" y="1571087"/>
              <a:ext cx="127912" cy="29526"/>
              <a:chOff x="3187373" y="140962"/>
              <a:chExt cx="412250" cy="115312"/>
            </a:xfrm>
            <a:solidFill>
              <a:srgbClr val="000000">
                <a:lumMod val="65000"/>
                <a:lumOff val="35000"/>
              </a:srgbClr>
            </a:solidFill>
          </p:grpSpPr>
          <p:sp>
            <p:nvSpPr>
              <p:cNvPr id="404" name="Oval 403">
                <a:extLst>
                  <a:ext uri="{FF2B5EF4-FFF2-40B4-BE49-F238E27FC236}">
                    <a16:creationId xmlns:a16="http://schemas.microsoft.com/office/drawing/2014/main" id="{902F7418-4938-4FC6-A671-C247FBD72021}"/>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5" name="Oval 404">
                <a:extLst>
                  <a:ext uri="{FF2B5EF4-FFF2-40B4-BE49-F238E27FC236}">
                    <a16:creationId xmlns:a16="http://schemas.microsoft.com/office/drawing/2014/main" id="{B02B9B0F-3255-417C-878A-4EB21F6BA732}"/>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6" name="Oval 405">
                <a:extLst>
                  <a:ext uri="{FF2B5EF4-FFF2-40B4-BE49-F238E27FC236}">
                    <a16:creationId xmlns:a16="http://schemas.microsoft.com/office/drawing/2014/main" id="{6C842D9D-2E5F-4653-A755-3DE9F2ACD143}"/>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98" name="Picture 397">
              <a:extLst>
                <a:ext uri="{FF2B5EF4-FFF2-40B4-BE49-F238E27FC236}">
                  <a16:creationId xmlns:a16="http://schemas.microsoft.com/office/drawing/2014/main" id="{FE00B60D-86B9-49DA-9A4A-A355604B65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399" name="Picture 398">
              <a:extLst>
                <a:ext uri="{FF2B5EF4-FFF2-40B4-BE49-F238E27FC236}">
                  <a16:creationId xmlns:a16="http://schemas.microsoft.com/office/drawing/2014/main" id="{E037E38F-7AED-4874-B8AC-2BE0B777D4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400" name="Picture 399">
              <a:extLst>
                <a:ext uri="{FF2B5EF4-FFF2-40B4-BE49-F238E27FC236}">
                  <a16:creationId xmlns:a16="http://schemas.microsoft.com/office/drawing/2014/main" id="{5B4367FB-2323-4528-ABA1-298AAC6BEE8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401" name="Picture 400">
              <a:extLst>
                <a:ext uri="{FF2B5EF4-FFF2-40B4-BE49-F238E27FC236}">
                  <a16:creationId xmlns:a16="http://schemas.microsoft.com/office/drawing/2014/main" id="{E3686534-3AA8-49A1-8253-5040A89F60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402" name="TextBox 401">
              <a:extLst>
                <a:ext uri="{FF2B5EF4-FFF2-40B4-BE49-F238E27FC236}">
                  <a16:creationId xmlns:a16="http://schemas.microsoft.com/office/drawing/2014/main" id="{7B957020-C260-4E52-B9BD-3BD2892ED62B}"/>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403" name="TextBox 402">
              <a:extLst>
                <a:ext uri="{FF2B5EF4-FFF2-40B4-BE49-F238E27FC236}">
                  <a16:creationId xmlns:a16="http://schemas.microsoft.com/office/drawing/2014/main" id="{2023A8F7-0EA0-44DC-BBF3-79E9D048281C}"/>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pic>
        <p:nvPicPr>
          <p:cNvPr id="407" name="!! Graphic 314">
            <a:extLst>
              <a:ext uri="{FF2B5EF4-FFF2-40B4-BE49-F238E27FC236}">
                <a16:creationId xmlns:a16="http://schemas.microsoft.com/office/drawing/2014/main" id="{803976FE-2C93-4420-B5D9-7381D115639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10174" y="5043948"/>
            <a:ext cx="196950" cy="182880"/>
          </a:xfrm>
          <a:prstGeom prst="rect">
            <a:avLst/>
          </a:prstGeom>
        </p:spPr>
      </p:pic>
      <p:pic>
        <p:nvPicPr>
          <p:cNvPr id="408" name="!! Graphic 315">
            <a:extLst>
              <a:ext uri="{FF2B5EF4-FFF2-40B4-BE49-F238E27FC236}">
                <a16:creationId xmlns:a16="http://schemas.microsoft.com/office/drawing/2014/main" id="{629CB2D4-9AE1-44C2-8922-1AB2A8F04E2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06535" y="4908017"/>
            <a:ext cx="182880" cy="99753"/>
          </a:xfrm>
          <a:prstGeom prst="rect">
            <a:avLst/>
          </a:prstGeom>
        </p:spPr>
      </p:pic>
      <p:sp>
        <p:nvSpPr>
          <p:cNvPr id="409" name="Manufacturing_E99C" title="Icon of a robotic arm">
            <a:extLst>
              <a:ext uri="{FF2B5EF4-FFF2-40B4-BE49-F238E27FC236}">
                <a16:creationId xmlns:a16="http://schemas.microsoft.com/office/drawing/2014/main" id="{EC4CE63A-2CB6-45CB-937F-A8F4E09EC446}"/>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0" name="Beaker_F196" title="Icon of a scientific flask with liquid in it">
            <a:extLst>
              <a:ext uri="{FF2B5EF4-FFF2-40B4-BE49-F238E27FC236}">
                <a16:creationId xmlns:a16="http://schemas.microsoft.com/office/drawing/2014/main" id="{31463001-0551-4863-9BD2-11F3C7B926FB}"/>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1" name="printer" title="Icon of a printer">
            <a:extLst>
              <a:ext uri="{FF2B5EF4-FFF2-40B4-BE49-F238E27FC236}">
                <a16:creationId xmlns:a16="http://schemas.microsoft.com/office/drawing/2014/main" id="{B6B29F87-CCB4-4D06-8ACD-88A477AA4AD4}"/>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Money_3" title="Icon of a dollar sign">
            <a:extLst>
              <a:ext uri="{FF2B5EF4-FFF2-40B4-BE49-F238E27FC236}">
                <a16:creationId xmlns:a16="http://schemas.microsoft.com/office/drawing/2014/main" id="{6385427D-ACC7-41D6-A830-6E6DC7B8749A}"/>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13" name="Group 412">
            <a:extLst>
              <a:ext uri="{FF2B5EF4-FFF2-40B4-BE49-F238E27FC236}">
                <a16:creationId xmlns:a16="http://schemas.microsoft.com/office/drawing/2014/main" id="{734BA797-A8C3-4CCE-993E-9C516B7D9287}"/>
              </a:ext>
            </a:extLst>
          </p:cNvPr>
          <p:cNvGrpSpPr/>
          <p:nvPr/>
        </p:nvGrpSpPr>
        <p:grpSpPr>
          <a:xfrm>
            <a:off x="7513058" y="5439633"/>
            <a:ext cx="370338" cy="611980"/>
            <a:chOff x="7513058" y="5677627"/>
            <a:chExt cx="370338" cy="611980"/>
          </a:xfrm>
        </p:grpSpPr>
        <p:grpSp>
          <p:nvGrpSpPr>
            <p:cNvPr id="414" name="Group 413">
              <a:extLst>
                <a:ext uri="{FF2B5EF4-FFF2-40B4-BE49-F238E27FC236}">
                  <a16:creationId xmlns:a16="http://schemas.microsoft.com/office/drawing/2014/main" id="{D100BE0A-0C47-4B86-8C21-E6F72E365267}"/>
                </a:ext>
              </a:extLst>
            </p:cNvPr>
            <p:cNvGrpSpPr/>
            <p:nvPr/>
          </p:nvGrpSpPr>
          <p:grpSpPr>
            <a:xfrm>
              <a:off x="7513058" y="5961835"/>
              <a:ext cx="370338" cy="327772"/>
              <a:chOff x="4723767" y="3080378"/>
              <a:chExt cx="439858" cy="389301"/>
            </a:xfrm>
          </p:grpSpPr>
          <p:pic>
            <p:nvPicPr>
              <p:cNvPr id="416" name="Picture 415">
                <a:extLst>
                  <a:ext uri="{FF2B5EF4-FFF2-40B4-BE49-F238E27FC236}">
                    <a16:creationId xmlns:a16="http://schemas.microsoft.com/office/drawing/2014/main" id="{8A1F9F5F-2011-47F2-AFFC-BA5348E88525}"/>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17" name="Group 416">
                <a:extLst>
                  <a:ext uri="{FF2B5EF4-FFF2-40B4-BE49-F238E27FC236}">
                    <a16:creationId xmlns:a16="http://schemas.microsoft.com/office/drawing/2014/main" id="{C27E6DF8-D914-4F30-9618-DA497042F5CA}"/>
                  </a:ext>
                </a:extLst>
              </p:cNvPr>
              <p:cNvGrpSpPr/>
              <p:nvPr/>
            </p:nvGrpSpPr>
            <p:grpSpPr>
              <a:xfrm>
                <a:off x="4723767" y="3080378"/>
                <a:ext cx="439858" cy="389301"/>
                <a:chOff x="3131835" y="4047725"/>
                <a:chExt cx="439858" cy="389301"/>
              </a:xfrm>
            </p:grpSpPr>
            <p:grpSp>
              <p:nvGrpSpPr>
                <p:cNvPr id="418" name="Group 417">
                  <a:extLst>
                    <a:ext uri="{FF2B5EF4-FFF2-40B4-BE49-F238E27FC236}">
                      <a16:creationId xmlns:a16="http://schemas.microsoft.com/office/drawing/2014/main" id="{2D62F559-DE1A-4719-9E81-0F5D7629454B}"/>
                    </a:ext>
                  </a:extLst>
                </p:cNvPr>
                <p:cNvGrpSpPr/>
                <p:nvPr/>
              </p:nvGrpSpPr>
              <p:grpSpPr>
                <a:xfrm>
                  <a:off x="3131835" y="4047725"/>
                  <a:ext cx="182560" cy="348911"/>
                  <a:chOff x="2136298" y="4226790"/>
                  <a:chExt cx="196678" cy="375893"/>
                </a:xfrm>
              </p:grpSpPr>
              <p:sp>
                <p:nvSpPr>
                  <p:cNvPr id="422" name="Rectangle 421">
                    <a:extLst>
                      <a:ext uri="{FF2B5EF4-FFF2-40B4-BE49-F238E27FC236}">
                        <a16:creationId xmlns:a16="http://schemas.microsoft.com/office/drawing/2014/main" id="{20170883-BF81-4FF5-84A5-C747A8C03F7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3" name="server">
                    <a:extLst>
                      <a:ext uri="{FF2B5EF4-FFF2-40B4-BE49-F238E27FC236}">
                        <a16:creationId xmlns:a16="http://schemas.microsoft.com/office/drawing/2014/main" id="{347DDE81-4AB6-4979-9C10-CBC32E1707F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19" name="Oval 418">
                  <a:extLst>
                    <a:ext uri="{FF2B5EF4-FFF2-40B4-BE49-F238E27FC236}">
                      <a16:creationId xmlns:a16="http://schemas.microsoft.com/office/drawing/2014/main" id="{F04B6132-208F-4E24-BDCA-ADBAC0B3369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0" name="Picture 419">
                  <a:extLst>
                    <a:ext uri="{FF2B5EF4-FFF2-40B4-BE49-F238E27FC236}">
                      <a16:creationId xmlns:a16="http://schemas.microsoft.com/office/drawing/2014/main" id="{F04783B7-5546-45B1-9C75-9B2D3F9E4DC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421" name="Freeform 6">
                  <a:extLst>
                    <a:ext uri="{FF2B5EF4-FFF2-40B4-BE49-F238E27FC236}">
                      <a16:creationId xmlns:a16="http://schemas.microsoft.com/office/drawing/2014/main" id="{EE76709F-BCBE-41EC-9A8D-29C858B3C08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415" name="money_2" title="Icon of a dollar sign with an arrow around it pointing clockwise">
              <a:extLst>
                <a:ext uri="{FF2B5EF4-FFF2-40B4-BE49-F238E27FC236}">
                  <a16:creationId xmlns:a16="http://schemas.microsoft.com/office/drawing/2014/main" id="{808E18A7-55E9-4ACF-8B13-4E028C65291C}"/>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24" name="Group 423">
            <a:extLst>
              <a:ext uri="{FF2B5EF4-FFF2-40B4-BE49-F238E27FC236}">
                <a16:creationId xmlns:a16="http://schemas.microsoft.com/office/drawing/2014/main" id="{483DA83E-2A80-4683-87CC-26066A18071C}"/>
              </a:ext>
            </a:extLst>
          </p:cNvPr>
          <p:cNvGrpSpPr/>
          <p:nvPr/>
        </p:nvGrpSpPr>
        <p:grpSpPr>
          <a:xfrm>
            <a:off x="8286291" y="5426687"/>
            <a:ext cx="769392" cy="608251"/>
            <a:chOff x="8286291" y="5664681"/>
            <a:chExt cx="769392" cy="608251"/>
          </a:xfrm>
        </p:grpSpPr>
        <p:sp>
          <p:nvSpPr>
            <p:cNvPr id="425" name="IoT" title="Icon of five circles that all connect to a center circle">
              <a:extLst>
                <a:ext uri="{FF2B5EF4-FFF2-40B4-BE49-F238E27FC236}">
                  <a16:creationId xmlns:a16="http://schemas.microsoft.com/office/drawing/2014/main" id="{48927A4C-5A44-4EC9-9F23-CCA33F159274}"/>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26" name="Group 425">
              <a:extLst>
                <a:ext uri="{FF2B5EF4-FFF2-40B4-BE49-F238E27FC236}">
                  <a16:creationId xmlns:a16="http://schemas.microsoft.com/office/drawing/2014/main" id="{C989F91C-8522-4443-B8B6-CA242BC9AED5}"/>
                </a:ext>
              </a:extLst>
            </p:cNvPr>
            <p:cNvGrpSpPr/>
            <p:nvPr/>
          </p:nvGrpSpPr>
          <p:grpSpPr>
            <a:xfrm>
              <a:off x="8286291" y="6019187"/>
              <a:ext cx="263113" cy="252728"/>
              <a:chOff x="8685564" y="6019187"/>
              <a:chExt cx="263113" cy="252728"/>
            </a:xfrm>
          </p:grpSpPr>
          <p:sp>
            <p:nvSpPr>
              <p:cNvPr id="430" name="Database_EFC7" title="Icon of a cylinder">
                <a:extLst>
                  <a:ext uri="{FF2B5EF4-FFF2-40B4-BE49-F238E27FC236}">
                    <a16:creationId xmlns:a16="http://schemas.microsoft.com/office/drawing/2014/main" id="{09437940-C2C8-4B1D-B884-75EEBFD5C6C9}"/>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1" name="Database_EFC7" title="Icon of a cylinder">
                <a:extLst>
                  <a:ext uri="{FF2B5EF4-FFF2-40B4-BE49-F238E27FC236}">
                    <a16:creationId xmlns:a16="http://schemas.microsoft.com/office/drawing/2014/main" id="{FF134E7B-7DD6-48BB-A58E-1DD054DDCA79}"/>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2" name="Database_EFC7" title="Icon of a cylinder">
                <a:extLst>
                  <a:ext uri="{FF2B5EF4-FFF2-40B4-BE49-F238E27FC236}">
                    <a16:creationId xmlns:a16="http://schemas.microsoft.com/office/drawing/2014/main" id="{AD8D1CA1-C45B-442F-946B-4F4103E75E7F}"/>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3" name="Database_EFC7" title="Icon of a cylinder">
                <a:extLst>
                  <a:ext uri="{FF2B5EF4-FFF2-40B4-BE49-F238E27FC236}">
                    <a16:creationId xmlns:a16="http://schemas.microsoft.com/office/drawing/2014/main" id="{3996FB38-FB6C-47AA-B8CC-550BF65F53F1}"/>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27" name="Group 426">
              <a:extLst>
                <a:ext uri="{FF2B5EF4-FFF2-40B4-BE49-F238E27FC236}">
                  <a16:creationId xmlns:a16="http://schemas.microsoft.com/office/drawing/2014/main" id="{88F896BF-4656-4DAA-ACA2-21A615709B6A}"/>
                </a:ext>
              </a:extLst>
            </p:cNvPr>
            <p:cNvGrpSpPr/>
            <p:nvPr/>
          </p:nvGrpSpPr>
          <p:grpSpPr>
            <a:xfrm>
              <a:off x="8769825" y="5984247"/>
              <a:ext cx="285858" cy="288685"/>
              <a:chOff x="9163903" y="5979052"/>
              <a:chExt cx="285858" cy="288685"/>
            </a:xfrm>
          </p:grpSpPr>
          <p:sp>
            <p:nvSpPr>
              <p:cNvPr id="428" name="door" title="Icon of an open doorway">
                <a:extLst>
                  <a:ext uri="{FF2B5EF4-FFF2-40B4-BE49-F238E27FC236}">
                    <a16:creationId xmlns:a16="http://schemas.microsoft.com/office/drawing/2014/main" id="{CA447C3C-E3C6-4A7F-9DCE-AF4D172AA437}"/>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PaymentCard_E8C7" title="Icon of a credit card">
                <a:extLst>
                  <a:ext uri="{FF2B5EF4-FFF2-40B4-BE49-F238E27FC236}">
                    <a16:creationId xmlns:a16="http://schemas.microsoft.com/office/drawing/2014/main" id="{AB68CBC4-2238-43A0-BCA6-4F23651F21F9}"/>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34" name="Group 433">
            <a:extLst>
              <a:ext uri="{FF2B5EF4-FFF2-40B4-BE49-F238E27FC236}">
                <a16:creationId xmlns:a16="http://schemas.microsoft.com/office/drawing/2014/main" id="{38D65BD2-E205-4911-A1C5-E5FD1CE187B2}"/>
              </a:ext>
            </a:extLst>
          </p:cNvPr>
          <p:cNvGrpSpPr/>
          <p:nvPr/>
        </p:nvGrpSpPr>
        <p:grpSpPr>
          <a:xfrm>
            <a:off x="10497504" y="5683040"/>
            <a:ext cx="252179" cy="299978"/>
            <a:chOff x="10497504" y="5921034"/>
            <a:chExt cx="252179" cy="299978"/>
          </a:xfrm>
        </p:grpSpPr>
        <p:sp>
          <p:nvSpPr>
            <p:cNvPr id="435" name="Rectangle 434">
              <a:extLst>
                <a:ext uri="{FF2B5EF4-FFF2-40B4-BE49-F238E27FC236}">
                  <a16:creationId xmlns:a16="http://schemas.microsoft.com/office/drawing/2014/main" id="{50F28817-612C-44FC-99CF-69FD335AA02C}"/>
                </a:ext>
              </a:extLst>
            </p:cNvPr>
            <p:cNvSpPr/>
            <p:nvPr/>
          </p:nvSpPr>
          <p:spPr bwMode="auto">
            <a:xfrm>
              <a:off x="10533916" y="5921034"/>
              <a:ext cx="179354" cy="110354"/>
            </a:xfrm>
            <a:prstGeom prst="rect">
              <a:avLst/>
            </a:pr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436" name="people_12" title="Icon of three people">
              <a:extLst>
                <a:ext uri="{FF2B5EF4-FFF2-40B4-BE49-F238E27FC236}">
                  <a16:creationId xmlns:a16="http://schemas.microsoft.com/office/drawing/2014/main" id="{62F88FCC-48C8-42B8-B32B-D2D5DCC792B7}"/>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37" name="Rectangle 436">
            <a:extLst>
              <a:ext uri="{FF2B5EF4-FFF2-40B4-BE49-F238E27FC236}">
                <a16:creationId xmlns:a16="http://schemas.microsoft.com/office/drawing/2014/main" id="{987014B2-CC26-4CED-AE44-3D957E498E35}"/>
              </a:ext>
            </a:extLst>
          </p:cNvPr>
          <p:cNvSpPr/>
          <p:nvPr/>
        </p:nvSpPr>
        <p:spPr bwMode="auto">
          <a:xfrm>
            <a:off x="1167275" y="5453760"/>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All Corporate Devices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and Access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678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sp>
        <p:nvSpPr>
          <p:cNvPr id="412" name="Rectangle: Rounded Corners 411">
            <a:extLst>
              <a:ext uri="{FF2B5EF4-FFF2-40B4-BE49-F238E27FC236}">
                <a16:creationId xmlns:a16="http://schemas.microsoft.com/office/drawing/2014/main" id="{82A59426-206D-467F-A8A8-AD6C69C56889}"/>
              </a:ext>
            </a:extLst>
          </p:cNvPr>
          <p:cNvSpPr/>
          <p:nvPr/>
        </p:nvSpPr>
        <p:spPr bwMode="auto">
          <a:xfrm>
            <a:off x="875156" y="1984221"/>
            <a:ext cx="2996530" cy="2892666"/>
          </a:xfrm>
          <a:prstGeom prst="roundRect">
            <a:avLst>
              <a:gd name="adj" fmla="val 0"/>
            </a:avLst>
          </a:prstGeom>
          <a:solidFill>
            <a:schemeClr val="bg1"/>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413" name="Group 412">
            <a:extLst>
              <a:ext uri="{FF2B5EF4-FFF2-40B4-BE49-F238E27FC236}">
                <a16:creationId xmlns:a16="http://schemas.microsoft.com/office/drawing/2014/main" id="{30821830-6710-45C9-8B77-DF6E9727746C}"/>
              </a:ext>
            </a:extLst>
          </p:cNvPr>
          <p:cNvGrpSpPr/>
          <p:nvPr/>
        </p:nvGrpSpPr>
        <p:grpSpPr>
          <a:xfrm>
            <a:off x="552805" y="5413548"/>
            <a:ext cx="3694610" cy="914400"/>
            <a:chOff x="552805" y="5413548"/>
            <a:chExt cx="3694610" cy="914400"/>
          </a:xfrm>
        </p:grpSpPr>
        <p:sp>
          <p:nvSpPr>
            <p:cNvPr id="414" name="Rectangle: Rounded Corners 413">
              <a:extLst>
                <a:ext uri="{FF2B5EF4-FFF2-40B4-BE49-F238E27FC236}">
                  <a16:creationId xmlns:a16="http://schemas.microsoft.com/office/drawing/2014/main" id="{17C927A0-D3E1-46AB-AF9B-71CE7B297978}"/>
                </a:ext>
              </a:extLst>
            </p:cNvPr>
            <p:cNvSpPr/>
            <p:nvPr/>
          </p:nvSpPr>
          <p:spPr bwMode="auto">
            <a:xfrm>
              <a:off x="552805" y="5413548"/>
              <a:ext cx="3694610" cy="914400"/>
            </a:xfrm>
            <a:prstGeom prst="roundRect">
              <a:avLst>
                <a:gd name="adj" fmla="val 50000"/>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415" name="Group 414">
              <a:extLst>
                <a:ext uri="{FF2B5EF4-FFF2-40B4-BE49-F238E27FC236}">
                  <a16:creationId xmlns:a16="http://schemas.microsoft.com/office/drawing/2014/main" id="{DEBB8C1F-246A-4429-B2A9-618B7299471F}"/>
                </a:ext>
              </a:extLst>
            </p:cNvPr>
            <p:cNvGrpSpPr/>
            <p:nvPr/>
          </p:nvGrpSpPr>
          <p:grpSpPr>
            <a:xfrm>
              <a:off x="814511" y="5622527"/>
              <a:ext cx="409349" cy="401526"/>
              <a:chOff x="682950" y="5665974"/>
              <a:chExt cx="372886" cy="365760"/>
            </a:xfrm>
          </p:grpSpPr>
          <p:sp>
            <p:nvSpPr>
              <p:cNvPr id="416" name="magnify" title="Icon of a magnifying glass">
                <a:extLst>
                  <a:ext uri="{FF2B5EF4-FFF2-40B4-BE49-F238E27FC236}">
                    <a16:creationId xmlns:a16="http://schemas.microsoft.com/office/drawing/2014/main" id="{EE275599-C551-4D8E-B89F-029E23D340E7}"/>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sp>
            <p:nvSpPr>
              <p:cNvPr id="417" name="check" title="Icon of a checkmark">
                <a:extLst>
                  <a:ext uri="{FF2B5EF4-FFF2-40B4-BE49-F238E27FC236}">
                    <a16:creationId xmlns:a16="http://schemas.microsoft.com/office/drawing/2014/main" id="{12B3D073-5707-4AD8-B30D-51AD9085DB73}"/>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418" name="Rectangle: Rounded Corners 417">
            <a:extLst>
              <a:ext uri="{FF2B5EF4-FFF2-40B4-BE49-F238E27FC236}">
                <a16:creationId xmlns:a16="http://schemas.microsoft.com/office/drawing/2014/main" id="{8A9C5581-070A-47CB-803C-8DF3CF23DED1}"/>
              </a:ext>
            </a:extLst>
          </p:cNvPr>
          <p:cNvSpPr/>
          <p:nvPr/>
        </p:nvSpPr>
        <p:spPr bwMode="auto">
          <a:xfrm>
            <a:off x="3401170" y="5304833"/>
            <a:ext cx="8035223" cy="1118203"/>
          </a:xfrm>
          <a:prstGeom prst="roundRect">
            <a:avLst>
              <a:gd name="adj" fmla="val 50000"/>
            </a:avLst>
          </a:prstGeom>
          <a:solidFill>
            <a:schemeClr val="bg1"/>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419" name="Straight Connector 418">
            <a:extLst>
              <a:ext uri="{FF2B5EF4-FFF2-40B4-BE49-F238E27FC236}">
                <a16:creationId xmlns:a16="http://schemas.microsoft.com/office/drawing/2014/main" id="{9E2D7074-0E79-4C26-8C28-9A0290347097}"/>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420" name="Straight Connector 419">
            <a:extLst>
              <a:ext uri="{FF2B5EF4-FFF2-40B4-BE49-F238E27FC236}">
                <a16:creationId xmlns:a16="http://schemas.microsoft.com/office/drawing/2014/main" id="{79519B24-6FFB-4838-9ED0-E923C4306EE3}"/>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1" name="Straight Connector 420">
            <a:extLst>
              <a:ext uri="{FF2B5EF4-FFF2-40B4-BE49-F238E27FC236}">
                <a16:creationId xmlns:a16="http://schemas.microsoft.com/office/drawing/2014/main" id="{DBE0312A-7483-4768-8C62-913FFFBF3F40}"/>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22" name="Straight Connector 421">
            <a:extLst>
              <a:ext uri="{FF2B5EF4-FFF2-40B4-BE49-F238E27FC236}">
                <a16:creationId xmlns:a16="http://schemas.microsoft.com/office/drawing/2014/main" id="{A51DEEAC-6814-4DB0-9F2B-DB92C4B664CB}"/>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423" name="Graphic 422">
            <a:extLst>
              <a:ext uri="{FF2B5EF4-FFF2-40B4-BE49-F238E27FC236}">
                <a16:creationId xmlns:a16="http://schemas.microsoft.com/office/drawing/2014/main" id="{8EB3601E-2EDA-4EFE-899D-2AEF4B3CF2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424" name="Group 423">
            <a:extLst>
              <a:ext uri="{FF2B5EF4-FFF2-40B4-BE49-F238E27FC236}">
                <a16:creationId xmlns:a16="http://schemas.microsoft.com/office/drawing/2014/main" id="{82B27ECF-C1D1-47AF-9A62-E7C97BFAEDB0}"/>
              </a:ext>
            </a:extLst>
          </p:cNvPr>
          <p:cNvGrpSpPr/>
          <p:nvPr/>
        </p:nvGrpSpPr>
        <p:grpSpPr>
          <a:xfrm>
            <a:off x="6154055" y="5701971"/>
            <a:ext cx="370338" cy="327772"/>
            <a:chOff x="4723767" y="3080378"/>
            <a:chExt cx="439858" cy="389301"/>
          </a:xfrm>
        </p:grpSpPr>
        <p:pic>
          <p:nvPicPr>
            <p:cNvPr id="425" name="Picture 424">
              <a:extLst>
                <a:ext uri="{FF2B5EF4-FFF2-40B4-BE49-F238E27FC236}">
                  <a16:creationId xmlns:a16="http://schemas.microsoft.com/office/drawing/2014/main" id="{1FDE7FF1-6CC5-42D5-85AD-E9758B1CCCF8}"/>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26" name="Group 425">
              <a:extLst>
                <a:ext uri="{FF2B5EF4-FFF2-40B4-BE49-F238E27FC236}">
                  <a16:creationId xmlns:a16="http://schemas.microsoft.com/office/drawing/2014/main" id="{46248F14-BC53-4106-94F0-9C70065EC103}"/>
                </a:ext>
              </a:extLst>
            </p:cNvPr>
            <p:cNvGrpSpPr/>
            <p:nvPr/>
          </p:nvGrpSpPr>
          <p:grpSpPr>
            <a:xfrm>
              <a:off x="4723767" y="3080378"/>
              <a:ext cx="439858" cy="389301"/>
              <a:chOff x="3131835" y="4047725"/>
              <a:chExt cx="439858" cy="389301"/>
            </a:xfrm>
          </p:grpSpPr>
          <p:grpSp>
            <p:nvGrpSpPr>
              <p:cNvPr id="427" name="Group 426">
                <a:extLst>
                  <a:ext uri="{FF2B5EF4-FFF2-40B4-BE49-F238E27FC236}">
                    <a16:creationId xmlns:a16="http://schemas.microsoft.com/office/drawing/2014/main" id="{9DDEA48A-15C2-43AE-A574-6477B7693D09}"/>
                  </a:ext>
                </a:extLst>
              </p:cNvPr>
              <p:cNvGrpSpPr/>
              <p:nvPr/>
            </p:nvGrpSpPr>
            <p:grpSpPr>
              <a:xfrm>
                <a:off x="3131835" y="4047725"/>
                <a:ext cx="182560" cy="348911"/>
                <a:chOff x="2136298" y="4226790"/>
                <a:chExt cx="196678" cy="375893"/>
              </a:xfrm>
            </p:grpSpPr>
            <p:sp>
              <p:nvSpPr>
                <p:cNvPr id="431" name="Rectangle 430">
                  <a:extLst>
                    <a:ext uri="{FF2B5EF4-FFF2-40B4-BE49-F238E27FC236}">
                      <a16:creationId xmlns:a16="http://schemas.microsoft.com/office/drawing/2014/main" id="{363513AA-335C-4427-B94B-4E5D05B1141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server">
                  <a:extLst>
                    <a:ext uri="{FF2B5EF4-FFF2-40B4-BE49-F238E27FC236}">
                      <a16:creationId xmlns:a16="http://schemas.microsoft.com/office/drawing/2014/main" id="{8DD1EDBC-C47A-43A6-B1E5-A989494B5A2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28" name="Oval 427">
                <a:extLst>
                  <a:ext uri="{FF2B5EF4-FFF2-40B4-BE49-F238E27FC236}">
                    <a16:creationId xmlns:a16="http://schemas.microsoft.com/office/drawing/2014/main" id="{6D6AE306-818F-4953-A747-C20DA3E43C7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9" name="Picture 428">
                <a:extLst>
                  <a:ext uri="{FF2B5EF4-FFF2-40B4-BE49-F238E27FC236}">
                    <a16:creationId xmlns:a16="http://schemas.microsoft.com/office/drawing/2014/main" id="{FC6F1D5F-05BF-4519-8EB4-30F1AA4C501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430" name="Freeform 6">
                <a:extLst>
                  <a:ext uri="{FF2B5EF4-FFF2-40B4-BE49-F238E27FC236}">
                    <a16:creationId xmlns:a16="http://schemas.microsoft.com/office/drawing/2014/main" id="{3C2CAD14-9345-4F95-98E1-77C8FE01C4D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433" name="Group 432">
            <a:extLst>
              <a:ext uri="{FF2B5EF4-FFF2-40B4-BE49-F238E27FC236}">
                <a16:creationId xmlns:a16="http://schemas.microsoft.com/office/drawing/2014/main" id="{F88DD1AF-5F55-4FE7-96D6-357B9343656D}"/>
              </a:ext>
            </a:extLst>
          </p:cNvPr>
          <p:cNvGrpSpPr/>
          <p:nvPr/>
        </p:nvGrpSpPr>
        <p:grpSpPr>
          <a:xfrm>
            <a:off x="6798396" y="5712906"/>
            <a:ext cx="370338" cy="327772"/>
            <a:chOff x="4723767" y="3080378"/>
            <a:chExt cx="439858" cy="389301"/>
          </a:xfrm>
        </p:grpSpPr>
        <p:pic>
          <p:nvPicPr>
            <p:cNvPr id="434" name="Picture 433">
              <a:extLst>
                <a:ext uri="{FF2B5EF4-FFF2-40B4-BE49-F238E27FC236}">
                  <a16:creationId xmlns:a16="http://schemas.microsoft.com/office/drawing/2014/main" id="{0E5C99E4-652C-4889-BEFA-B284AA0D2F72}"/>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35" name="Group 434">
              <a:extLst>
                <a:ext uri="{FF2B5EF4-FFF2-40B4-BE49-F238E27FC236}">
                  <a16:creationId xmlns:a16="http://schemas.microsoft.com/office/drawing/2014/main" id="{9C6C5B80-B7D8-4ECC-B98C-3172507B9551}"/>
                </a:ext>
              </a:extLst>
            </p:cNvPr>
            <p:cNvGrpSpPr/>
            <p:nvPr/>
          </p:nvGrpSpPr>
          <p:grpSpPr>
            <a:xfrm>
              <a:off x="4723767" y="3080378"/>
              <a:ext cx="439858" cy="389301"/>
              <a:chOff x="3131835" y="4047725"/>
              <a:chExt cx="439858" cy="389301"/>
            </a:xfrm>
          </p:grpSpPr>
          <p:grpSp>
            <p:nvGrpSpPr>
              <p:cNvPr id="436" name="Group 435">
                <a:extLst>
                  <a:ext uri="{FF2B5EF4-FFF2-40B4-BE49-F238E27FC236}">
                    <a16:creationId xmlns:a16="http://schemas.microsoft.com/office/drawing/2014/main" id="{F5652B61-10CC-413A-AFF5-7DF1E0073B3D}"/>
                  </a:ext>
                </a:extLst>
              </p:cNvPr>
              <p:cNvGrpSpPr/>
              <p:nvPr/>
            </p:nvGrpSpPr>
            <p:grpSpPr>
              <a:xfrm>
                <a:off x="3131835" y="4047725"/>
                <a:ext cx="182560" cy="348911"/>
                <a:chOff x="2136298" y="4226790"/>
                <a:chExt cx="196678" cy="375893"/>
              </a:xfrm>
            </p:grpSpPr>
            <p:sp>
              <p:nvSpPr>
                <p:cNvPr id="440" name="Rectangle 439">
                  <a:extLst>
                    <a:ext uri="{FF2B5EF4-FFF2-40B4-BE49-F238E27FC236}">
                      <a16:creationId xmlns:a16="http://schemas.microsoft.com/office/drawing/2014/main" id="{0A9FFB1D-9C31-48BE-A102-C980BC2D6486}"/>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1" name="server">
                  <a:extLst>
                    <a:ext uri="{FF2B5EF4-FFF2-40B4-BE49-F238E27FC236}">
                      <a16:creationId xmlns:a16="http://schemas.microsoft.com/office/drawing/2014/main" id="{E3F39FA0-0BE9-4E3D-8CDC-AA178CE0293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37" name="Oval 436">
                <a:extLst>
                  <a:ext uri="{FF2B5EF4-FFF2-40B4-BE49-F238E27FC236}">
                    <a16:creationId xmlns:a16="http://schemas.microsoft.com/office/drawing/2014/main" id="{0608490A-FE65-4D76-83A8-2602FE050C3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8" name="Picture 437">
                <a:extLst>
                  <a:ext uri="{FF2B5EF4-FFF2-40B4-BE49-F238E27FC236}">
                    <a16:creationId xmlns:a16="http://schemas.microsoft.com/office/drawing/2014/main" id="{635DD23B-9B1C-477A-B4A0-943AA4A26EB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439" name="Freeform 6">
                <a:extLst>
                  <a:ext uri="{FF2B5EF4-FFF2-40B4-BE49-F238E27FC236}">
                    <a16:creationId xmlns:a16="http://schemas.microsoft.com/office/drawing/2014/main" id="{4439DB85-CC7E-4C2E-BA2F-BEB28FC0203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442" name="Straight Connector 441">
            <a:extLst>
              <a:ext uri="{FF2B5EF4-FFF2-40B4-BE49-F238E27FC236}">
                <a16:creationId xmlns:a16="http://schemas.microsoft.com/office/drawing/2014/main" id="{E381B561-76F3-4243-81C3-304CFE225F05}"/>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443" name="Straight Connector 442">
            <a:extLst>
              <a:ext uri="{FF2B5EF4-FFF2-40B4-BE49-F238E27FC236}">
                <a16:creationId xmlns:a16="http://schemas.microsoft.com/office/drawing/2014/main" id="{B1F6287F-E43B-45EF-801B-706208DB8B6A}"/>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444" name="Straight Connector 443">
            <a:extLst>
              <a:ext uri="{FF2B5EF4-FFF2-40B4-BE49-F238E27FC236}">
                <a16:creationId xmlns:a16="http://schemas.microsoft.com/office/drawing/2014/main" id="{DCDF0D7F-9967-4942-86DF-47CE231E824B}"/>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445" name="Straight Connector 444">
            <a:extLst>
              <a:ext uri="{FF2B5EF4-FFF2-40B4-BE49-F238E27FC236}">
                <a16:creationId xmlns:a16="http://schemas.microsoft.com/office/drawing/2014/main" id="{EB4166E2-2E74-48B9-B7C5-42BFE0C89C9C}"/>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446" name="Straight Connector 445">
            <a:extLst>
              <a:ext uri="{FF2B5EF4-FFF2-40B4-BE49-F238E27FC236}">
                <a16:creationId xmlns:a16="http://schemas.microsoft.com/office/drawing/2014/main" id="{74E2CBB3-2E78-4F9F-81F6-61148AE3E9A7}"/>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447" name="Straight Connector 446">
            <a:extLst>
              <a:ext uri="{FF2B5EF4-FFF2-40B4-BE49-F238E27FC236}">
                <a16:creationId xmlns:a16="http://schemas.microsoft.com/office/drawing/2014/main" id="{9F929B12-B5CD-4123-98D0-884759DAD5EB}"/>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448" name="Straight Connector 447">
            <a:extLst>
              <a:ext uri="{FF2B5EF4-FFF2-40B4-BE49-F238E27FC236}">
                <a16:creationId xmlns:a16="http://schemas.microsoft.com/office/drawing/2014/main" id="{40BE126B-7DD0-40B3-90B7-A50579A1F239}"/>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449" name="Manufacturing_E99C" title="Icon of a robotic arm">
            <a:extLst>
              <a:ext uri="{FF2B5EF4-FFF2-40B4-BE49-F238E27FC236}">
                <a16:creationId xmlns:a16="http://schemas.microsoft.com/office/drawing/2014/main" id="{3E609EA0-BFB8-44BC-BE8D-7DCFE0F5E3BD}"/>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50" name="Beaker_F196" title="Icon of a scientific flask with liquid in it">
            <a:extLst>
              <a:ext uri="{FF2B5EF4-FFF2-40B4-BE49-F238E27FC236}">
                <a16:creationId xmlns:a16="http://schemas.microsoft.com/office/drawing/2014/main" id="{EDA5CA57-9496-48A2-9B6B-6F559EDA9913}"/>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51" name="printer" title="Icon of a printer">
            <a:extLst>
              <a:ext uri="{FF2B5EF4-FFF2-40B4-BE49-F238E27FC236}">
                <a16:creationId xmlns:a16="http://schemas.microsoft.com/office/drawing/2014/main" id="{F6956298-827E-42E4-89FC-AEF51F2F483B}"/>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2" name="Money_3" title="Icon of a dollar sign">
            <a:extLst>
              <a:ext uri="{FF2B5EF4-FFF2-40B4-BE49-F238E27FC236}">
                <a16:creationId xmlns:a16="http://schemas.microsoft.com/office/drawing/2014/main" id="{D91D389D-3683-4C99-BE65-A7DC0BD5295B}"/>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53" name="Group 452">
            <a:extLst>
              <a:ext uri="{FF2B5EF4-FFF2-40B4-BE49-F238E27FC236}">
                <a16:creationId xmlns:a16="http://schemas.microsoft.com/office/drawing/2014/main" id="{3073BFE4-0813-4A67-8535-F9DF50499E51}"/>
              </a:ext>
            </a:extLst>
          </p:cNvPr>
          <p:cNvGrpSpPr/>
          <p:nvPr/>
        </p:nvGrpSpPr>
        <p:grpSpPr>
          <a:xfrm>
            <a:off x="7513058" y="5439633"/>
            <a:ext cx="370338" cy="611980"/>
            <a:chOff x="7513058" y="5677627"/>
            <a:chExt cx="370338" cy="611980"/>
          </a:xfrm>
        </p:grpSpPr>
        <p:grpSp>
          <p:nvGrpSpPr>
            <p:cNvPr id="454" name="Group 453">
              <a:extLst>
                <a:ext uri="{FF2B5EF4-FFF2-40B4-BE49-F238E27FC236}">
                  <a16:creationId xmlns:a16="http://schemas.microsoft.com/office/drawing/2014/main" id="{466020D7-3E07-443F-9103-EBAD39508934}"/>
                </a:ext>
              </a:extLst>
            </p:cNvPr>
            <p:cNvGrpSpPr/>
            <p:nvPr/>
          </p:nvGrpSpPr>
          <p:grpSpPr>
            <a:xfrm>
              <a:off x="7513058" y="5961835"/>
              <a:ext cx="370338" cy="327772"/>
              <a:chOff x="4723767" y="3080378"/>
              <a:chExt cx="439858" cy="389301"/>
            </a:xfrm>
          </p:grpSpPr>
          <p:pic>
            <p:nvPicPr>
              <p:cNvPr id="456" name="Picture 455">
                <a:extLst>
                  <a:ext uri="{FF2B5EF4-FFF2-40B4-BE49-F238E27FC236}">
                    <a16:creationId xmlns:a16="http://schemas.microsoft.com/office/drawing/2014/main" id="{BC01F5BA-71CB-461C-BC38-574603D04B31}"/>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57" name="Group 456">
                <a:extLst>
                  <a:ext uri="{FF2B5EF4-FFF2-40B4-BE49-F238E27FC236}">
                    <a16:creationId xmlns:a16="http://schemas.microsoft.com/office/drawing/2014/main" id="{77E4B368-7A32-4155-8AA3-356A6233E805}"/>
                  </a:ext>
                </a:extLst>
              </p:cNvPr>
              <p:cNvGrpSpPr/>
              <p:nvPr/>
            </p:nvGrpSpPr>
            <p:grpSpPr>
              <a:xfrm>
                <a:off x="4723767" y="3080378"/>
                <a:ext cx="439858" cy="389301"/>
                <a:chOff x="3131835" y="4047725"/>
                <a:chExt cx="439858" cy="389301"/>
              </a:xfrm>
            </p:grpSpPr>
            <p:grpSp>
              <p:nvGrpSpPr>
                <p:cNvPr id="458" name="Group 457">
                  <a:extLst>
                    <a:ext uri="{FF2B5EF4-FFF2-40B4-BE49-F238E27FC236}">
                      <a16:creationId xmlns:a16="http://schemas.microsoft.com/office/drawing/2014/main" id="{E3ED6EE5-6946-480D-9556-CCAF83A15393}"/>
                    </a:ext>
                  </a:extLst>
                </p:cNvPr>
                <p:cNvGrpSpPr/>
                <p:nvPr/>
              </p:nvGrpSpPr>
              <p:grpSpPr>
                <a:xfrm>
                  <a:off x="3131835" y="4047725"/>
                  <a:ext cx="182560" cy="348911"/>
                  <a:chOff x="2136298" y="4226790"/>
                  <a:chExt cx="196678" cy="375893"/>
                </a:xfrm>
              </p:grpSpPr>
              <p:sp>
                <p:nvSpPr>
                  <p:cNvPr id="462" name="Rectangle 461">
                    <a:extLst>
                      <a:ext uri="{FF2B5EF4-FFF2-40B4-BE49-F238E27FC236}">
                        <a16:creationId xmlns:a16="http://schemas.microsoft.com/office/drawing/2014/main" id="{300D7D64-4C3C-4718-9B52-3C0E5F483350}"/>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server">
                    <a:extLst>
                      <a:ext uri="{FF2B5EF4-FFF2-40B4-BE49-F238E27FC236}">
                        <a16:creationId xmlns:a16="http://schemas.microsoft.com/office/drawing/2014/main" id="{29C0B236-18B8-4EDB-8C8E-14C28C85B722}"/>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59" name="Oval 458">
                  <a:extLst>
                    <a:ext uri="{FF2B5EF4-FFF2-40B4-BE49-F238E27FC236}">
                      <a16:creationId xmlns:a16="http://schemas.microsoft.com/office/drawing/2014/main" id="{4D80F31B-051E-4193-AFC9-4852A47DD8DF}"/>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0" name="Picture 459">
                  <a:extLst>
                    <a:ext uri="{FF2B5EF4-FFF2-40B4-BE49-F238E27FC236}">
                      <a16:creationId xmlns:a16="http://schemas.microsoft.com/office/drawing/2014/main" id="{89E48086-43C4-4FF5-9D30-38970CCFEB0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461" name="Freeform 6">
                  <a:extLst>
                    <a:ext uri="{FF2B5EF4-FFF2-40B4-BE49-F238E27FC236}">
                      <a16:creationId xmlns:a16="http://schemas.microsoft.com/office/drawing/2014/main" id="{F06D5A79-C94E-4466-A58C-0A5EB36BADA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455" name="money_2" title="Icon of a dollar sign with an arrow around it pointing clockwise">
              <a:extLst>
                <a:ext uri="{FF2B5EF4-FFF2-40B4-BE49-F238E27FC236}">
                  <a16:creationId xmlns:a16="http://schemas.microsoft.com/office/drawing/2014/main" id="{031E4543-921C-41EA-9E67-583D50FEA5DC}"/>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4" name="Group 463">
            <a:extLst>
              <a:ext uri="{FF2B5EF4-FFF2-40B4-BE49-F238E27FC236}">
                <a16:creationId xmlns:a16="http://schemas.microsoft.com/office/drawing/2014/main" id="{89CE550D-EAA3-4ECB-ABC5-F9977FB6075D}"/>
              </a:ext>
            </a:extLst>
          </p:cNvPr>
          <p:cNvGrpSpPr/>
          <p:nvPr/>
        </p:nvGrpSpPr>
        <p:grpSpPr>
          <a:xfrm>
            <a:off x="8286291" y="5426687"/>
            <a:ext cx="769392" cy="608251"/>
            <a:chOff x="8286291" y="5664681"/>
            <a:chExt cx="769392" cy="608251"/>
          </a:xfrm>
        </p:grpSpPr>
        <p:sp>
          <p:nvSpPr>
            <p:cNvPr id="465" name="IoT" title="Icon of five circles that all connect to a center circle">
              <a:extLst>
                <a:ext uri="{FF2B5EF4-FFF2-40B4-BE49-F238E27FC236}">
                  <a16:creationId xmlns:a16="http://schemas.microsoft.com/office/drawing/2014/main" id="{BB948B66-6441-404B-95A1-C9CEA0827909}"/>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66" name="Group 465">
              <a:extLst>
                <a:ext uri="{FF2B5EF4-FFF2-40B4-BE49-F238E27FC236}">
                  <a16:creationId xmlns:a16="http://schemas.microsoft.com/office/drawing/2014/main" id="{34EEB3F5-2057-4E94-82BB-6425159DE032}"/>
                </a:ext>
              </a:extLst>
            </p:cNvPr>
            <p:cNvGrpSpPr/>
            <p:nvPr/>
          </p:nvGrpSpPr>
          <p:grpSpPr>
            <a:xfrm>
              <a:off x="8286291" y="6019187"/>
              <a:ext cx="263113" cy="252728"/>
              <a:chOff x="8685564" y="6019187"/>
              <a:chExt cx="263113" cy="252728"/>
            </a:xfrm>
          </p:grpSpPr>
          <p:sp>
            <p:nvSpPr>
              <p:cNvPr id="470" name="Database_EFC7" title="Icon of a cylinder">
                <a:extLst>
                  <a:ext uri="{FF2B5EF4-FFF2-40B4-BE49-F238E27FC236}">
                    <a16:creationId xmlns:a16="http://schemas.microsoft.com/office/drawing/2014/main" id="{705D5BFA-7A0C-4730-8012-B97130CBB4E4}"/>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1" name="Database_EFC7" title="Icon of a cylinder">
                <a:extLst>
                  <a:ext uri="{FF2B5EF4-FFF2-40B4-BE49-F238E27FC236}">
                    <a16:creationId xmlns:a16="http://schemas.microsoft.com/office/drawing/2014/main" id="{9B6CF6B8-F14C-4B77-934C-64A979F37D2B}"/>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2" name="Database_EFC7" title="Icon of a cylinder">
                <a:extLst>
                  <a:ext uri="{FF2B5EF4-FFF2-40B4-BE49-F238E27FC236}">
                    <a16:creationId xmlns:a16="http://schemas.microsoft.com/office/drawing/2014/main" id="{9E6BFC81-EA48-4FDB-BE8B-01ABF70A05BC}"/>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3" name="Database_EFC7" title="Icon of a cylinder">
                <a:extLst>
                  <a:ext uri="{FF2B5EF4-FFF2-40B4-BE49-F238E27FC236}">
                    <a16:creationId xmlns:a16="http://schemas.microsoft.com/office/drawing/2014/main" id="{C06A84AF-47EC-46AA-A351-79D9D94EC44D}"/>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67" name="Group 466">
              <a:extLst>
                <a:ext uri="{FF2B5EF4-FFF2-40B4-BE49-F238E27FC236}">
                  <a16:creationId xmlns:a16="http://schemas.microsoft.com/office/drawing/2014/main" id="{459507EB-EF60-481F-83A6-4C4A5AC12203}"/>
                </a:ext>
              </a:extLst>
            </p:cNvPr>
            <p:cNvGrpSpPr/>
            <p:nvPr/>
          </p:nvGrpSpPr>
          <p:grpSpPr>
            <a:xfrm>
              <a:off x="8769825" y="5984247"/>
              <a:ext cx="285858" cy="288685"/>
              <a:chOff x="9163903" y="5979052"/>
              <a:chExt cx="285858" cy="288685"/>
            </a:xfrm>
          </p:grpSpPr>
          <p:sp>
            <p:nvSpPr>
              <p:cNvPr id="468" name="door" title="Icon of an open doorway">
                <a:extLst>
                  <a:ext uri="{FF2B5EF4-FFF2-40B4-BE49-F238E27FC236}">
                    <a16:creationId xmlns:a16="http://schemas.microsoft.com/office/drawing/2014/main" id="{20EA4DA0-6997-40CD-A937-2F02229408BC}"/>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PaymentCard_E8C7" title="Icon of a credit card">
                <a:extLst>
                  <a:ext uri="{FF2B5EF4-FFF2-40B4-BE49-F238E27FC236}">
                    <a16:creationId xmlns:a16="http://schemas.microsoft.com/office/drawing/2014/main" id="{D90EF713-0517-419C-8680-F01D0F490ED2}"/>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74" name="Group 473">
            <a:extLst>
              <a:ext uri="{FF2B5EF4-FFF2-40B4-BE49-F238E27FC236}">
                <a16:creationId xmlns:a16="http://schemas.microsoft.com/office/drawing/2014/main" id="{6EEAF6B5-58E5-47C3-BFD4-8801BB5718CD}"/>
              </a:ext>
            </a:extLst>
          </p:cNvPr>
          <p:cNvGrpSpPr/>
          <p:nvPr/>
        </p:nvGrpSpPr>
        <p:grpSpPr>
          <a:xfrm>
            <a:off x="10497504" y="5683040"/>
            <a:ext cx="252179" cy="299978"/>
            <a:chOff x="10497504" y="5921034"/>
            <a:chExt cx="252179" cy="299978"/>
          </a:xfrm>
        </p:grpSpPr>
        <p:sp>
          <p:nvSpPr>
            <p:cNvPr id="475" name="Rectangle 474">
              <a:extLst>
                <a:ext uri="{FF2B5EF4-FFF2-40B4-BE49-F238E27FC236}">
                  <a16:creationId xmlns:a16="http://schemas.microsoft.com/office/drawing/2014/main" id="{3710E340-0159-4FC5-B24D-B6903AB778FB}"/>
                </a:ext>
              </a:extLst>
            </p:cNvPr>
            <p:cNvSpPr/>
            <p:nvPr/>
          </p:nvSpPr>
          <p:spPr bwMode="auto">
            <a:xfrm>
              <a:off x="10533916" y="5921034"/>
              <a:ext cx="179354" cy="110354"/>
            </a:xfrm>
            <a:prstGeom prst="rect">
              <a:avLst/>
            </a:pr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476" name="people_12" title="Icon of three people">
              <a:extLst>
                <a:ext uri="{FF2B5EF4-FFF2-40B4-BE49-F238E27FC236}">
                  <a16:creationId xmlns:a16="http://schemas.microsoft.com/office/drawing/2014/main" id="{10FE7CDE-7E49-457B-95FC-3BF7D4F431FA}"/>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77" name="Straight Connector 476">
            <a:extLst>
              <a:ext uri="{FF2B5EF4-FFF2-40B4-BE49-F238E27FC236}">
                <a16:creationId xmlns:a16="http://schemas.microsoft.com/office/drawing/2014/main" id="{0C9C5D87-D3E5-441F-A48F-9C02963FB2D4}"/>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478" name="Group 477">
            <a:extLst>
              <a:ext uri="{FF2B5EF4-FFF2-40B4-BE49-F238E27FC236}">
                <a16:creationId xmlns:a16="http://schemas.microsoft.com/office/drawing/2014/main" id="{C9FF9650-046A-492F-9183-1D2B7BD8A7FA}"/>
              </a:ext>
            </a:extLst>
          </p:cNvPr>
          <p:cNvGrpSpPr/>
          <p:nvPr/>
        </p:nvGrpSpPr>
        <p:grpSpPr>
          <a:xfrm>
            <a:off x="4871628" y="1319480"/>
            <a:ext cx="1828002" cy="547384"/>
            <a:chOff x="4546063" y="1319480"/>
            <a:chExt cx="1828002" cy="547384"/>
          </a:xfrm>
        </p:grpSpPr>
        <p:sp>
          <p:nvSpPr>
            <p:cNvPr id="479" name="Rectangle 478">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8E2E0237-E333-4556-B6CC-708CE81A827B}"/>
                </a:ext>
              </a:extLst>
            </p:cNvPr>
            <p:cNvSpPr/>
            <p:nvPr/>
          </p:nvSpPr>
          <p:spPr>
            <a:xfrm>
              <a:off x="4546063" y="1319480"/>
              <a:ext cx="1828002" cy="547384"/>
            </a:xfrm>
            <a:prstGeom prst="rect">
              <a:avLst/>
            </a:prstGeom>
            <a:solidFill>
              <a:schemeClr val="bg1"/>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480" name="Picture 479">
              <a:extLst>
                <a:ext uri="{FF2B5EF4-FFF2-40B4-BE49-F238E27FC236}">
                  <a16:creationId xmlns:a16="http://schemas.microsoft.com/office/drawing/2014/main" id="{BD0918BB-4EEF-4BC1-BD29-37E7C897D0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481" name="Picture 480">
              <a:extLst>
                <a:ext uri="{FF2B5EF4-FFF2-40B4-BE49-F238E27FC236}">
                  <a16:creationId xmlns:a16="http://schemas.microsoft.com/office/drawing/2014/main" id="{D196C972-B782-49CD-B4FA-C7C31D1046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482" name="Picture 481">
              <a:extLst>
                <a:ext uri="{FF2B5EF4-FFF2-40B4-BE49-F238E27FC236}">
                  <a16:creationId xmlns:a16="http://schemas.microsoft.com/office/drawing/2014/main" id="{CD07BF0C-5F30-497F-9F0D-3BE901FEDB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483" name="Picture 482">
              <a:extLst>
                <a:ext uri="{FF2B5EF4-FFF2-40B4-BE49-F238E27FC236}">
                  <a16:creationId xmlns:a16="http://schemas.microsoft.com/office/drawing/2014/main" id="{682CDBC8-DE94-493D-9855-63DFAFBF2FA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484" name="Group 483">
              <a:extLst>
                <a:ext uri="{FF2B5EF4-FFF2-40B4-BE49-F238E27FC236}">
                  <a16:creationId xmlns:a16="http://schemas.microsoft.com/office/drawing/2014/main" id="{809B5283-8577-4CCB-922C-7DEBFE8BAAB3}"/>
                </a:ext>
              </a:extLst>
            </p:cNvPr>
            <p:cNvGrpSpPr/>
            <p:nvPr/>
          </p:nvGrpSpPr>
          <p:grpSpPr>
            <a:xfrm>
              <a:off x="6143897" y="1571087"/>
              <a:ext cx="127912" cy="29526"/>
              <a:chOff x="3187373" y="140962"/>
              <a:chExt cx="412250" cy="115312"/>
            </a:xfrm>
            <a:solidFill>
              <a:srgbClr val="000000">
                <a:lumMod val="65000"/>
                <a:lumOff val="35000"/>
              </a:srgbClr>
            </a:solidFill>
          </p:grpSpPr>
          <p:sp>
            <p:nvSpPr>
              <p:cNvPr id="491" name="Oval 490">
                <a:extLst>
                  <a:ext uri="{FF2B5EF4-FFF2-40B4-BE49-F238E27FC236}">
                    <a16:creationId xmlns:a16="http://schemas.microsoft.com/office/drawing/2014/main" id="{B233230F-B210-4364-815D-E0CBB04411BE}"/>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2" name="Oval 491">
                <a:extLst>
                  <a:ext uri="{FF2B5EF4-FFF2-40B4-BE49-F238E27FC236}">
                    <a16:creationId xmlns:a16="http://schemas.microsoft.com/office/drawing/2014/main" id="{4870E953-CFC2-4C7D-A9DC-2D82B3A687C0}"/>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3" name="Oval 492">
                <a:extLst>
                  <a:ext uri="{FF2B5EF4-FFF2-40B4-BE49-F238E27FC236}">
                    <a16:creationId xmlns:a16="http://schemas.microsoft.com/office/drawing/2014/main" id="{D618CDFC-8188-42AC-8A4A-B6FE4389FB6E}"/>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85" name="Picture 484">
              <a:extLst>
                <a:ext uri="{FF2B5EF4-FFF2-40B4-BE49-F238E27FC236}">
                  <a16:creationId xmlns:a16="http://schemas.microsoft.com/office/drawing/2014/main" id="{1AFA4EFF-C27F-4446-9629-AA0877DD70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486" name="Picture 485">
              <a:extLst>
                <a:ext uri="{FF2B5EF4-FFF2-40B4-BE49-F238E27FC236}">
                  <a16:creationId xmlns:a16="http://schemas.microsoft.com/office/drawing/2014/main" id="{18790A69-CC40-4A15-B769-6CF91125E8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487" name="Picture 486">
              <a:extLst>
                <a:ext uri="{FF2B5EF4-FFF2-40B4-BE49-F238E27FC236}">
                  <a16:creationId xmlns:a16="http://schemas.microsoft.com/office/drawing/2014/main" id="{215839EC-61A8-4432-8F5D-33B4A340DD0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488" name="Picture 487">
              <a:extLst>
                <a:ext uri="{FF2B5EF4-FFF2-40B4-BE49-F238E27FC236}">
                  <a16:creationId xmlns:a16="http://schemas.microsoft.com/office/drawing/2014/main" id="{24C30578-E2BF-4690-82B6-A55551344C4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489" name="TextBox 488">
              <a:extLst>
                <a:ext uri="{FF2B5EF4-FFF2-40B4-BE49-F238E27FC236}">
                  <a16:creationId xmlns:a16="http://schemas.microsoft.com/office/drawing/2014/main" id="{7B947FC2-71D4-4CE4-991A-4DDB5F1457BF}"/>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490" name="TextBox 489">
              <a:extLst>
                <a:ext uri="{FF2B5EF4-FFF2-40B4-BE49-F238E27FC236}">
                  <a16:creationId xmlns:a16="http://schemas.microsoft.com/office/drawing/2014/main" id="{AC19DBCD-DD81-40F5-B417-5C429DF9953E}"/>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cxnSp>
        <p:nvCxnSpPr>
          <p:cNvPr id="494" name="!! Devices line">
            <a:extLst>
              <a:ext uri="{FF2B5EF4-FFF2-40B4-BE49-F238E27FC236}">
                <a16:creationId xmlns:a16="http://schemas.microsoft.com/office/drawing/2014/main" id="{81C76971-7242-424B-B41B-C4A00F7522CF}"/>
              </a:ext>
            </a:extLst>
          </p:cNvPr>
          <p:cNvCxnSpPr>
            <a:cxnSpLocks/>
          </p:cNvCxnSpPr>
          <p:nvPr/>
        </p:nvCxnSpPr>
        <p:spPr>
          <a:xfrm>
            <a:off x="3394649" y="2420246"/>
            <a:ext cx="2006483" cy="0"/>
          </a:xfrm>
          <a:prstGeom prst="line">
            <a:avLst/>
          </a:prstGeom>
          <a:solidFill>
            <a:srgbClr val="FFFFFF">
              <a:lumMod val="95000"/>
            </a:srgbClr>
          </a:solidFill>
          <a:ln w="19050" cap="flat" cmpd="sng" algn="ctr">
            <a:solidFill>
              <a:srgbClr val="505050"/>
            </a:solidFill>
            <a:prstDash val="solid"/>
          </a:ln>
          <a:effectLst/>
        </p:spPr>
      </p:cxnSp>
      <p:sp>
        <p:nvSpPr>
          <p:cNvPr id="495" name="Rectangle 494">
            <a:extLst>
              <a:ext uri="{FF2B5EF4-FFF2-40B4-BE49-F238E27FC236}">
                <a16:creationId xmlns:a16="http://schemas.microsoft.com/office/drawing/2014/main" id="{FB5E0C0B-14E3-404D-BAB3-8DF6C19F9E5B}"/>
              </a:ext>
            </a:extLst>
          </p:cNvPr>
          <p:cNvSpPr/>
          <p:nvPr/>
        </p:nvSpPr>
        <p:spPr>
          <a:xfrm>
            <a:off x="1115380" y="1375132"/>
            <a:ext cx="250260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Access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cxnSp>
        <p:nvCxnSpPr>
          <p:cNvPr id="496" name="!! Cloud line">
            <a:extLst>
              <a:ext uri="{FF2B5EF4-FFF2-40B4-BE49-F238E27FC236}">
                <a16:creationId xmlns:a16="http://schemas.microsoft.com/office/drawing/2014/main" id="{A5F52DE9-89D9-41DD-B66B-E1107130D077}"/>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sp>
        <p:nvSpPr>
          <p:cNvPr id="497" name="Speech Bubble: Rectangle 496">
            <a:extLst>
              <a:ext uri="{FF2B5EF4-FFF2-40B4-BE49-F238E27FC236}">
                <a16:creationId xmlns:a16="http://schemas.microsoft.com/office/drawing/2014/main" id="{ECB4C7FB-8145-4BAE-98B7-F218DE8C0EDB}"/>
              </a:ext>
            </a:extLst>
          </p:cNvPr>
          <p:cNvSpPr/>
          <p:nvPr/>
        </p:nvSpPr>
        <p:spPr bwMode="auto">
          <a:xfrm>
            <a:off x="4033273" y="3298483"/>
            <a:ext cx="1376507" cy="693479"/>
          </a:xfrm>
          <a:prstGeom prst="wedgeRectCallout">
            <a:avLst>
              <a:gd name="adj1" fmla="val -61227"/>
              <a:gd name="adj2" fmla="val 19036"/>
            </a:avLst>
          </a:prstGeom>
          <a:solidFill>
            <a:schemeClr val="bg1"/>
          </a:solidFill>
          <a:ln w="19050">
            <a:solidFill>
              <a:srgbClr val="107C1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Access Varies based on trust &amp; management level</a:t>
            </a:r>
          </a:p>
        </p:txBody>
      </p:sp>
      <p:cxnSp>
        <p:nvCxnSpPr>
          <p:cNvPr id="498" name="!! Straight Connector 600">
            <a:extLst>
              <a:ext uri="{FF2B5EF4-FFF2-40B4-BE49-F238E27FC236}">
                <a16:creationId xmlns:a16="http://schemas.microsoft.com/office/drawing/2014/main" id="{4640D612-682D-481D-8592-9521049FE7CB}"/>
              </a:ext>
            </a:extLst>
          </p:cNvPr>
          <p:cNvCxnSpPr>
            <a:cxnSpLocks/>
          </p:cNvCxnSpPr>
          <p:nvPr/>
        </p:nvCxnSpPr>
        <p:spPr>
          <a:xfrm>
            <a:off x="3871686" y="4270554"/>
            <a:ext cx="1930589" cy="0"/>
          </a:xfrm>
          <a:prstGeom prst="line">
            <a:avLst/>
          </a:prstGeom>
          <a:solidFill>
            <a:srgbClr val="FFFFFF">
              <a:lumMod val="95000"/>
            </a:srgbClr>
          </a:solidFill>
          <a:ln w="19050" cap="flat" cmpd="sng" algn="ctr">
            <a:solidFill>
              <a:srgbClr val="505050"/>
            </a:solidFill>
            <a:prstDash val="solid"/>
          </a:ln>
          <a:effectLst/>
        </p:spPr>
      </p:cxnSp>
      <p:pic>
        <p:nvPicPr>
          <p:cNvPr id="499" name="Graphic 498">
            <a:extLst>
              <a:ext uri="{FF2B5EF4-FFF2-40B4-BE49-F238E27FC236}">
                <a16:creationId xmlns:a16="http://schemas.microsoft.com/office/drawing/2014/main" id="{7057E3A9-F22B-4549-B952-50E3A27B74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82615" y="4179114"/>
            <a:ext cx="196950" cy="182880"/>
          </a:xfrm>
          <a:prstGeom prst="rect">
            <a:avLst/>
          </a:prstGeom>
        </p:spPr>
      </p:pic>
      <p:grpSp>
        <p:nvGrpSpPr>
          <p:cNvPr id="500" name="Group 499">
            <a:extLst>
              <a:ext uri="{FF2B5EF4-FFF2-40B4-BE49-F238E27FC236}">
                <a16:creationId xmlns:a16="http://schemas.microsoft.com/office/drawing/2014/main" id="{0ACBABAB-381B-44D5-9544-38A7EBBCD165}"/>
              </a:ext>
            </a:extLst>
          </p:cNvPr>
          <p:cNvGrpSpPr/>
          <p:nvPr/>
        </p:nvGrpSpPr>
        <p:grpSpPr>
          <a:xfrm>
            <a:off x="1318823" y="2257105"/>
            <a:ext cx="2082348" cy="431174"/>
            <a:chOff x="1571071" y="2257105"/>
            <a:chExt cx="2082348" cy="431174"/>
          </a:xfrm>
        </p:grpSpPr>
        <p:grpSp>
          <p:nvGrpSpPr>
            <p:cNvPr id="501" name="Group 500">
              <a:extLst>
                <a:ext uri="{FF2B5EF4-FFF2-40B4-BE49-F238E27FC236}">
                  <a16:creationId xmlns:a16="http://schemas.microsoft.com/office/drawing/2014/main" id="{E5960A62-059C-41E4-B2AA-050352656C87}"/>
                </a:ext>
              </a:extLst>
            </p:cNvPr>
            <p:cNvGrpSpPr/>
            <p:nvPr/>
          </p:nvGrpSpPr>
          <p:grpSpPr>
            <a:xfrm>
              <a:off x="2696905" y="2301259"/>
              <a:ext cx="426956" cy="327217"/>
              <a:chOff x="2892310" y="4439341"/>
              <a:chExt cx="376337" cy="288423"/>
            </a:xfrm>
          </p:grpSpPr>
          <p:sp>
            <p:nvSpPr>
              <p:cNvPr id="599" name="monitor">
                <a:extLst>
                  <a:ext uri="{FF2B5EF4-FFF2-40B4-BE49-F238E27FC236}">
                    <a16:creationId xmlns:a16="http://schemas.microsoft.com/office/drawing/2014/main" id="{2127EBAA-5EE9-48AD-925D-7E709052F5AC}"/>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Rectangle 599">
                <a:extLst>
                  <a:ext uri="{FF2B5EF4-FFF2-40B4-BE49-F238E27FC236}">
                    <a16:creationId xmlns:a16="http://schemas.microsoft.com/office/drawing/2014/main" id="{6BF4A0E6-B739-4F7A-B800-C33636C30371}"/>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3" name="Picture 602">
                <a:extLst>
                  <a:ext uri="{FF2B5EF4-FFF2-40B4-BE49-F238E27FC236}">
                    <a16:creationId xmlns:a16="http://schemas.microsoft.com/office/drawing/2014/main" id="{EC1B9D87-9BBE-4766-9D4E-7238FED3F775}"/>
                  </a:ext>
                </a:extLst>
              </p:cNvPr>
              <p:cNvPicPr>
                <a:picLocks noChangeAspect="1"/>
              </p:cNvPicPr>
              <p:nvPr/>
            </p:nvPicPr>
            <p:blipFill rotWithShape="1">
              <a:blip r:embed="rId1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02" name="Group 501">
              <a:extLst>
                <a:ext uri="{FF2B5EF4-FFF2-40B4-BE49-F238E27FC236}">
                  <a16:creationId xmlns:a16="http://schemas.microsoft.com/office/drawing/2014/main" id="{AAE90446-F6B3-4A0A-A45F-65DDDA888D2A}"/>
                </a:ext>
              </a:extLst>
            </p:cNvPr>
            <p:cNvGrpSpPr/>
            <p:nvPr/>
          </p:nvGrpSpPr>
          <p:grpSpPr>
            <a:xfrm>
              <a:off x="3219943" y="2301259"/>
              <a:ext cx="433476" cy="327215"/>
              <a:chOff x="7987238" y="1610486"/>
              <a:chExt cx="506061" cy="382007"/>
            </a:xfrm>
          </p:grpSpPr>
          <p:sp>
            <p:nvSpPr>
              <p:cNvPr id="592" name="Rectangle 591">
                <a:extLst>
                  <a:ext uri="{FF2B5EF4-FFF2-40B4-BE49-F238E27FC236}">
                    <a16:creationId xmlns:a16="http://schemas.microsoft.com/office/drawing/2014/main" id="{B80F2F29-BB72-4D7A-A722-3FEAA340FA26}"/>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4" name="Group 593">
                <a:extLst>
                  <a:ext uri="{FF2B5EF4-FFF2-40B4-BE49-F238E27FC236}">
                    <a16:creationId xmlns:a16="http://schemas.microsoft.com/office/drawing/2014/main" id="{32799FAD-3E83-4CF5-B356-F9416AAD8623}"/>
                  </a:ext>
                </a:extLst>
              </p:cNvPr>
              <p:cNvGrpSpPr/>
              <p:nvPr/>
            </p:nvGrpSpPr>
            <p:grpSpPr>
              <a:xfrm>
                <a:off x="7987238" y="1610486"/>
                <a:ext cx="498447" cy="382007"/>
                <a:chOff x="9563138" y="2462727"/>
                <a:chExt cx="516394" cy="395761"/>
              </a:xfrm>
            </p:grpSpPr>
            <p:sp>
              <p:nvSpPr>
                <p:cNvPr id="595" name="monitor">
                  <a:extLst>
                    <a:ext uri="{FF2B5EF4-FFF2-40B4-BE49-F238E27FC236}">
                      <a16:creationId xmlns:a16="http://schemas.microsoft.com/office/drawing/2014/main" id="{CF55CBB4-5F78-4B17-BA46-1FE93907126E}"/>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96" name="Group 595">
                  <a:extLst>
                    <a:ext uri="{FF2B5EF4-FFF2-40B4-BE49-F238E27FC236}">
                      <a16:creationId xmlns:a16="http://schemas.microsoft.com/office/drawing/2014/main" id="{BE143A4C-A7BB-4211-8065-507219E19BED}"/>
                    </a:ext>
                  </a:extLst>
                </p:cNvPr>
                <p:cNvGrpSpPr/>
                <p:nvPr/>
              </p:nvGrpSpPr>
              <p:grpSpPr>
                <a:xfrm>
                  <a:off x="9746672" y="2545410"/>
                  <a:ext cx="107950" cy="134938"/>
                  <a:chOff x="9444088" y="2885171"/>
                  <a:chExt cx="107950" cy="134938"/>
                </a:xfrm>
                <a:solidFill>
                  <a:srgbClr val="505050"/>
                </a:solidFill>
              </p:grpSpPr>
              <p:sp>
                <p:nvSpPr>
                  <p:cNvPr id="597" name="Freeform 26">
                    <a:extLst>
                      <a:ext uri="{FF2B5EF4-FFF2-40B4-BE49-F238E27FC236}">
                        <a16:creationId xmlns:a16="http://schemas.microsoft.com/office/drawing/2014/main" id="{59872ADB-6E16-4959-B96B-0B1CB0BF06B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8" name="Freeform 27">
                    <a:extLst>
                      <a:ext uri="{FF2B5EF4-FFF2-40B4-BE49-F238E27FC236}">
                        <a16:creationId xmlns:a16="http://schemas.microsoft.com/office/drawing/2014/main" id="{5B98C3C4-2423-431B-ACB6-AB3F87F8F88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03" name="Group 502">
              <a:extLst>
                <a:ext uri="{FF2B5EF4-FFF2-40B4-BE49-F238E27FC236}">
                  <a16:creationId xmlns:a16="http://schemas.microsoft.com/office/drawing/2014/main" id="{55E6AC71-EEA7-4AB7-89DE-BFA5F662252D}"/>
                </a:ext>
              </a:extLst>
            </p:cNvPr>
            <p:cNvGrpSpPr/>
            <p:nvPr/>
          </p:nvGrpSpPr>
          <p:grpSpPr>
            <a:xfrm>
              <a:off x="1872084" y="2257105"/>
              <a:ext cx="205700" cy="341495"/>
              <a:chOff x="7084723" y="1610486"/>
              <a:chExt cx="212660" cy="353049"/>
            </a:xfrm>
          </p:grpSpPr>
          <p:sp>
            <p:nvSpPr>
              <p:cNvPr id="567" name="Rectangle 566">
                <a:extLst>
                  <a:ext uri="{FF2B5EF4-FFF2-40B4-BE49-F238E27FC236}">
                    <a16:creationId xmlns:a16="http://schemas.microsoft.com/office/drawing/2014/main" id="{CF8B86AC-AFC4-4DDF-81F7-06A019FE3E2C}"/>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9E6D5DA3-88ED-4444-A746-31E469F592D0}"/>
                  </a:ext>
                </a:extLst>
              </p:cNvPr>
              <p:cNvGrpSpPr/>
              <p:nvPr/>
            </p:nvGrpSpPr>
            <p:grpSpPr>
              <a:xfrm>
                <a:off x="7138556" y="1706457"/>
                <a:ext cx="104198" cy="130248"/>
                <a:chOff x="9444088" y="2885171"/>
                <a:chExt cx="107950" cy="134938"/>
              </a:xfrm>
              <a:solidFill>
                <a:srgbClr val="FFFFFF"/>
              </a:solidFill>
            </p:grpSpPr>
            <p:sp>
              <p:nvSpPr>
                <p:cNvPr id="571" name="Freeform 26">
                  <a:extLst>
                    <a:ext uri="{FF2B5EF4-FFF2-40B4-BE49-F238E27FC236}">
                      <a16:creationId xmlns:a16="http://schemas.microsoft.com/office/drawing/2014/main" id="{13DEAF22-39E6-46D0-B837-D76F23A56FC9}"/>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72" name="Freeform 27">
                  <a:extLst>
                    <a:ext uri="{FF2B5EF4-FFF2-40B4-BE49-F238E27FC236}">
                      <a16:creationId xmlns:a16="http://schemas.microsoft.com/office/drawing/2014/main" id="{006C2D94-9903-420F-B549-FBD041EBAD4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69" name="CellPhone_E8EA">
                <a:extLst>
                  <a:ext uri="{FF2B5EF4-FFF2-40B4-BE49-F238E27FC236}">
                    <a16:creationId xmlns:a16="http://schemas.microsoft.com/office/drawing/2014/main" id="{C0DA82E7-C57D-411D-8AA4-44544C83833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70" name="Straight Connector 569">
                <a:extLst>
                  <a:ext uri="{FF2B5EF4-FFF2-40B4-BE49-F238E27FC236}">
                    <a16:creationId xmlns:a16="http://schemas.microsoft.com/office/drawing/2014/main" id="{BA8A0C55-7796-437E-A713-44B301320493}"/>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04" name="Group 503">
              <a:extLst>
                <a:ext uri="{FF2B5EF4-FFF2-40B4-BE49-F238E27FC236}">
                  <a16:creationId xmlns:a16="http://schemas.microsoft.com/office/drawing/2014/main" id="{383EEEA8-7488-440C-AF77-BE4275B51F48}"/>
                </a:ext>
              </a:extLst>
            </p:cNvPr>
            <p:cNvGrpSpPr/>
            <p:nvPr/>
          </p:nvGrpSpPr>
          <p:grpSpPr>
            <a:xfrm>
              <a:off x="1571071" y="2257105"/>
              <a:ext cx="204931" cy="341495"/>
              <a:chOff x="6490922" y="1610486"/>
              <a:chExt cx="211865" cy="353049"/>
            </a:xfrm>
          </p:grpSpPr>
          <p:sp>
            <p:nvSpPr>
              <p:cNvPr id="555" name="Rectangle 554">
                <a:extLst>
                  <a:ext uri="{FF2B5EF4-FFF2-40B4-BE49-F238E27FC236}">
                    <a16:creationId xmlns:a16="http://schemas.microsoft.com/office/drawing/2014/main" id="{165C4FD3-E136-4DF7-82D9-2FEF3712B5D0}"/>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6" name="Group 30">
                <a:extLst>
                  <a:ext uri="{FF2B5EF4-FFF2-40B4-BE49-F238E27FC236}">
                    <a16:creationId xmlns:a16="http://schemas.microsoft.com/office/drawing/2014/main" id="{76279C5C-8667-442F-9B5D-D7B808DAC16B}"/>
                  </a:ext>
                </a:extLst>
              </p:cNvPr>
              <p:cNvGrpSpPr>
                <a:grpSpLocks noChangeAspect="1"/>
              </p:cNvGrpSpPr>
              <p:nvPr/>
            </p:nvGrpSpPr>
            <p:grpSpPr bwMode="auto">
              <a:xfrm>
                <a:off x="6545792" y="1729376"/>
                <a:ext cx="111361" cy="115269"/>
                <a:chOff x="5049" y="1841"/>
                <a:chExt cx="57" cy="59"/>
              </a:xfrm>
              <a:solidFill>
                <a:srgbClr val="FFFFFF"/>
              </a:solidFill>
            </p:grpSpPr>
            <p:sp>
              <p:nvSpPr>
                <p:cNvPr id="559" name="Freeform 31">
                  <a:extLst>
                    <a:ext uri="{FF2B5EF4-FFF2-40B4-BE49-F238E27FC236}">
                      <a16:creationId xmlns:a16="http://schemas.microsoft.com/office/drawing/2014/main" id="{EEEB97B7-CFD9-4C69-9608-054C76D8043D}"/>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0" name="Freeform 32">
                  <a:extLst>
                    <a:ext uri="{FF2B5EF4-FFF2-40B4-BE49-F238E27FC236}">
                      <a16:creationId xmlns:a16="http://schemas.microsoft.com/office/drawing/2014/main" id="{35867D75-11D9-45BB-9F23-D64389CDB17C}"/>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1" name="Freeform 33">
                  <a:extLst>
                    <a:ext uri="{FF2B5EF4-FFF2-40B4-BE49-F238E27FC236}">
                      <a16:creationId xmlns:a16="http://schemas.microsoft.com/office/drawing/2014/main" id="{9FAD1480-2338-4E16-B2BB-6A8ED8AD41A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2" name="Freeform 34">
                  <a:extLst>
                    <a:ext uri="{FF2B5EF4-FFF2-40B4-BE49-F238E27FC236}">
                      <a16:creationId xmlns:a16="http://schemas.microsoft.com/office/drawing/2014/main" id="{D18D2194-02DF-41C0-A19D-BB5213353CF3}"/>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3" name="Freeform 35">
                  <a:extLst>
                    <a:ext uri="{FF2B5EF4-FFF2-40B4-BE49-F238E27FC236}">
                      <a16:creationId xmlns:a16="http://schemas.microsoft.com/office/drawing/2014/main" id="{2F0E3FF1-F501-4BF8-AEBD-366B9E0969A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4" name="Freeform 36">
                  <a:extLst>
                    <a:ext uri="{FF2B5EF4-FFF2-40B4-BE49-F238E27FC236}">
                      <a16:creationId xmlns:a16="http://schemas.microsoft.com/office/drawing/2014/main" id="{65F2D239-E962-4CDE-9C4A-CF188152E8CD}"/>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5" name="Freeform 37">
                  <a:extLst>
                    <a:ext uri="{FF2B5EF4-FFF2-40B4-BE49-F238E27FC236}">
                      <a16:creationId xmlns:a16="http://schemas.microsoft.com/office/drawing/2014/main" id="{A1BFE4B8-F085-4DB1-ACE4-44048B6029FC}"/>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6" name="Freeform 38">
                  <a:extLst>
                    <a:ext uri="{FF2B5EF4-FFF2-40B4-BE49-F238E27FC236}">
                      <a16:creationId xmlns:a16="http://schemas.microsoft.com/office/drawing/2014/main" id="{B6075BFA-9FEF-4661-934C-F256F76C1CDC}"/>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57" name="CellPhone_E8EA">
                <a:extLst>
                  <a:ext uri="{FF2B5EF4-FFF2-40B4-BE49-F238E27FC236}">
                    <a16:creationId xmlns:a16="http://schemas.microsoft.com/office/drawing/2014/main" id="{40EC8CDC-0DFE-40DB-B6D4-048D0322B89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58" name="Straight Connector 557">
                <a:extLst>
                  <a:ext uri="{FF2B5EF4-FFF2-40B4-BE49-F238E27FC236}">
                    <a16:creationId xmlns:a16="http://schemas.microsoft.com/office/drawing/2014/main" id="{96DE2B02-50BB-4724-A511-E987B80EA859}"/>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05" name="Group 504">
              <a:extLst>
                <a:ext uri="{FF2B5EF4-FFF2-40B4-BE49-F238E27FC236}">
                  <a16:creationId xmlns:a16="http://schemas.microsoft.com/office/drawing/2014/main" id="{A0A9CD64-1323-476A-B80E-41490B827CB4}"/>
                </a:ext>
              </a:extLst>
            </p:cNvPr>
            <p:cNvGrpSpPr/>
            <p:nvPr/>
          </p:nvGrpSpPr>
          <p:grpSpPr>
            <a:xfrm>
              <a:off x="2173867" y="2309875"/>
              <a:ext cx="426956" cy="327217"/>
              <a:chOff x="7398246" y="1610486"/>
              <a:chExt cx="498447" cy="382007"/>
            </a:xfrm>
          </p:grpSpPr>
          <p:sp>
            <p:nvSpPr>
              <p:cNvPr id="509" name="monitor">
                <a:extLst>
                  <a:ext uri="{FF2B5EF4-FFF2-40B4-BE49-F238E27FC236}">
                    <a16:creationId xmlns:a16="http://schemas.microsoft.com/office/drawing/2014/main" id="{711FBA5E-391E-4022-95A7-65285A472662}"/>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Rectangle 509">
                <a:extLst>
                  <a:ext uri="{FF2B5EF4-FFF2-40B4-BE49-F238E27FC236}">
                    <a16:creationId xmlns:a16="http://schemas.microsoft.com/office/drawing/2014/main" id="{84DC9856-51F9-4A7B-9CB5-53060E1BCEAA}"/>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1" name="Group 11">
                <a:extLst>
                  <a:ext uri="{FF2B5EF4-FFF2-40B4-BE49-F238E27FC236}">
                    <a16:creationId xmlns:a16="http://schemas.microsoft.com/office/drawing/2014/main" id="{B1A86CF1-FA95-468F-BB27-A7D3C4155A9D}"/>
                  </a:ext>
                </a:extLst>
              </p:cNvPr>
              <p:cNvGrpSpPr>
                <a:grpSpLocks noChangeAspect="1"/>
              </p:cNvGrpSpPr>
              <p:nvPr/>
            </p:nvGrpSpPr>
            <p:grpSpPr bwMode="auto">
              <a:xfrm>
                <a:off x="7581678" y="1714920"/>
                <a:ext cx="111860" cy="111860"/>
                <a:chOff x="5664" y="1835"/>
                <a:chExt cx="73" cy="73"/>
              </a:xfrm>
              <a:solidFill>
                <a:srgbClr val="FFFFFF"/>
              </a:solidFill>
            </p:grpSpPr>
            <p:sp>
              <p:nvSpPr>
                <p:cNvPr id="512" name="Freeform 12">
                  <a:extLst>
                    <a:ext uri="{FF2B5EF4-FFF2-40B4-BE49-F238E27FC236}">
                      <a16:creationId xmlns:a16="http://schemas.microsoft.com/office/drawing/2014/main" id="{56F09456-D443-4F1C-899E-2E0B9CBC3959}"/>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7" name="Freeform 13">
                  <a:extLst>
                    <a:ext uri="{FF2B5EF4-FFF2-40B4-BE49-F238E27FC236}">
                      <a16:creationId xmlns:a16="http://schemas.microsoft.com/office/drawing/2014/main" id="{751C7537-5C4E-4C62-B5D7-FA6CF5A26F43}"/>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6" name="Freeform 14">
                  <a:extLst>
                    <a:ext uri="{FF2B5EF4-FFF2-40B4-BE49-F238E27FC236}">
                      <a16:creationId xmlns:a16="http://schemas.microsoft.com/office/drawing/2014/main" id="{4E28E785-E43F-4F01-868A-F126ED7BC5F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27" name="Freeform 15">
                  <a:extLst>
                    <a:ext uri="{FF2B5EF4-FFF2-40B4-BE49-F238E27FC236}">
                      <a16:creationId xmlns:a16="http://schemas.microsoft.com/office/drawing/2014/main" id="{6C0DCC0E-84EE-4B1E-8D74-5440296E7907}"/>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06" name="Group 505">
              <a:extLst>
                <a:ext uri="{FF2B5EF4-FFF2-40B4-BE49-F238E27FC236}">
                  <a16:creationId xmlns:a16="http://schemas.microsoft.com/office/drawing/2014/main" id="{9297E818-4004-41B6-964E-81A849656852}"/>
                </a:ext>
              </a:extLst>
            </p:cNvPr>
            <p:cNvGrpSpPr/>
            <p:nvPr/>
          </p:nvGrpSpPr>
          <p:grpSpPr>
            <a:xfrm>
              <a:off x="1724250" y="2490343"/>
              <a:ext cx="197936" cy="197936"/>
              <a:chOff x="1724250" y="2490343"/>
              <a:chExt cx="197936" cy="197936"/>
            </a:xfrm>
          </p:grpSpPr>
          <p:sp>
            <p:nvSpPr>
              <p:cNvPr id="507" name="Oval 506">
                <a:extLst>
                  <a:ext uri="{FF2B5EF4-FFF2-40B4-BE49-F238E27FC236}">
                    <a16:creationId xmlns:a16="http://schemas.microsoft.com/office/drawing/2014/main" id="{919A0A4A-C6EE-489F-8413-B0294476C5D0}"/>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Commitments_EC4D">
                <a:extLst>
                  <a:ext uri="{FF2B5EF4-FFF2-40B4-BE49-F238E27FC236}">
                    <a16:creationId xmlns:a16="http://schemas.microsoft.com/office/drawing/2014/main" id="{2105DEC2-71B0-45C9-A142-720274AD805A}"/>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604" name="Straight Arrow Connector 603">
            <a:extLst>
              <a:ext uri="{FF2B5EF4-FFF2-40B4-BE49-F238E27FC236}">
                <a16:creationId xmlns:a16="http://schemas.microsoft.com/office/drawing/2014/main" id="{AF94A2B3-88DE-47DB-AE5C-8F5195450070}"/>
              </a:ext>
            </a:extLst>
          </p:cNvPr>
          <p:cNvCxnSpPr>
            <a:cxnSpLocks/>
          </p:cNvCxnSpPr>
          <p:nvPr/>
        </p:nvCxnSpPr>
        <p:spPr>
          <a:xfrm>
            <a:off x="3312408" y="3020212"/>
            <a:ext cx="0" cy="1533635"/>
          </a:xfrm>
          <a:prstGeom prst="straightConnector1">
            <a:avLst/>
          </a:prstGeom>
          <a:ln w="31750">
            <a:solidFill>
              <a:schemeClr val="tx1">
                <a:lumMod val="50000"/>
                <a:lumOff val="50000"/>
              </a:schemeClr>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B461EB3D-9C2B-43B6-A540-E284670377B5}"/>
              </a:ext>
            </a:extLst>
          </p:cNvPr>
          <p:cNvCxnSpPr/>
          <p:nvPr/>
        </p:nvCxnSpPr>
        <p:spPr>
          <a:xfrm>
            <a:off x="875156" y="3789137"/>
            <a:ext cx="2996530" cy="0"/>
          </a:xfrm>
          <a:prstGeom prst="line">
            <a:avLst/>
          </a:prstGeom>
          <a:ln w="15875">
            <a:solidFill>
              <a:srgbClr val="66666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D693F0F7-8EF0-4904-AC88-D7FD61CB99A2}"/>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607" name="Laptop_E770">
            <a:extLst>
              <a:ext uri="{FF2B5EF4-FFF2-40B4-BE49-F238E27FC236}">
                <a16:creationId xmlns:a16="http://schemas.microsoft.com/office/drawing/2014/main" id="{A8FD0896-990A-4F21-A122-4B998A5E086A}"/>
              </a:ext>
            </a:extLst>
          </p:cNvPr>
          <p:cNvSpPr>
            <a:spLocks noChangeAspect="1" noEditPoints="1"/>
          </p:cNvSpPr>
          <p:nvPr/>
        </p:nvSpPr>
        <p:spPr bwMode="auto">
          <a:xfrm>
            <a:off x="4940637" y="5593010"/>
            <a:ext cx="645975" cy="4310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 Freeform 5">
            <a:extLst>
              <a:ext uri="{FF2B5EF4-FFF2-40B4-BE49-F238E27FC236}">
                <a16:creationId xmlns:a16="http://schemas.microsoft.com/office/drawing/2014/main" id="{0CEB93D2-D86D-4374-B0FD-10884DA9D40F}"/>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666666"/>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9" name="!! Graphic 314">
            <a:extLst>
              <a:ext uri="{FF2B5EF4-FFF2-40B4-BE49-F238E27FC236}">
                <a16:creationId xmlns:a16="http://schemas.microsoft.com/office/drawing/2014/main" id="{03C2865F-42AD-43AA-8C3B-8A844B89C1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174" y="2929242"/>
            <a:ext cx="196950" cy="182880"/>
          </a:xfrm>
          <a:prstGeom prst="rect">
            <a:avLst/>
          </a:prstGeom>
        </p:spPr>
      </p:pic>
      <p:pic>
        <p:nvPicPr>
          <p:cNvPr id="610" name="!! Graphic 315">
            <a:extLst>
              <a:ext uri="{FF2B5EF4-FFF2-40B4-BE49-F238E27FC236}">
                <a16:creationId xmlns:a16="http://schemas.microsoft.com/office/drawing/2014/main" id="{6CDCF058-8856-46B2-9B22-C840900C879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16809" y="2793311"/>
            <a:ext cx="182880" cy="99753"/>
          </a:xfrm>
          <a:prstGeom prst="rect">
            <a:avLst/>
          </a:prstGeom>
        </p:spPr>
      </p:pic>
      <p:grpSp>
        <p:nvGrpSpPr>
          <p:cNvPr id="611" name="Group 610">
            <a:extLst>
              <a:ext uri="{FF2B5EF4-FFF2-40B4-BE49-F238E27FC236}">
                <a16:creationId xmlns:a16="http://schemas.microsoft.com/office/drawing/2014/main" id="{CCC1E6A4-45D9-4E02-9926-BA483E7211AD}"/>
              </a:ext>
            </a:extLst>
          </p:cNvPr>
          <p:cNvGrpSpPr/>
          <p:nvPr/>
        </p:nvGrpSpPr>
        <p:grpSpPr>
          <a:xfrm>
            <a:off x="3170407" y="3525872"/>
            <a:ext cx="433476" cy="327216"/>
            <a:chOff x="7987238" y="1610485"/>
            <a:chExt cx="506061" cy="382008"/>
          </a:xfrm>
        </p:grpSpPr>
        <p:sp>
          <p:nvSpPr>
            <p:cNvPr id="612" name="Rectangle 611">
              <a:extLst>
                <a:ext uri="{FF2B5EF4-FFF2-40B4-BE49-F238E27FC236}">
                  <a16:creationId xmlns:a16="http://schemas.microsoft.com/office/drawing/2014/main" id="{28941F63-0552-4A0C-9D17-9984B21B2A9F}"/>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3" name="Group 612">
              <a:extLst>
                <a:ext uri="{FF2B5EF4-FFF2-40B4-BE49-F238E27FC236}">
                  <a16:creationId xmlns:a16="http://schemas.microsoft.com/office/drawing/2014/main" id="{F904A4C6-92AA-4113-AE37-1BD5BC944C04}"/>
                </a:ext>
              </a:extLst>
            </p:cNvPr>
            <p:cNvGrpSpPr/>
            <p:nvPr/>
          </p:nvGrpSpPr>
          <p:grpSpPr>
            <a:xfrm>
              <a:off x="7987238" y="1610486"/>
              <a:ext cx="498447" cy="382007"/>
              <a:chOff x="9563138" y="2462727"/>
              <a:chExt cx="516394" cy="395761"/>
            </a:xfrm>
          </p:grpSpPr>
          <p:sp>
            <p:nvSpPr>
              <p:cNvPr id="614" name="monitor">
                <a:extLst>
                  <a:ext uri="{FF2B5EF4-FFF2-40B4-BE49-F238E27FC236}">
                    <a16:creationId xmlns:a16="http://schemas.microsoft.com/office/drawing/2014/main" id="{5383CC92-A839-47C3-A379-3BE1CED7465E}"/>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15" name="Group 614">
                <a:extLst>
                  <a:ext uri="{FF2B5EF4-FFF2-40B4-BE49-F238E27FC236}">
                    <a16:creationId xmlns:a16="http://schemas.microsoft.com/office/drawing/2014/main" id="{4C495C5B-28A2-435B-BBE5-E6DD32DFEE77}"/>
                  </a:ext>
                </a:extLst>
              </p:cNvPr>
              <p:cNvGrpSpPr/>
              <p:nvPr/>
            </p:nvGrpSpPr>
            <p:grpSpPr>
              <a:xfrm>
                <a:off x="9746672" y="2545410"/>
                <a:ext cx="107950" cy="134938"/>
                <a:chOff x="9444088" y="2885171"/>
                <a:chExt cx="107950" cy="134938"/>
              </a:xfrm>
              <a:solidFill>
                <a:srgbClr val="505050"/>
              </a:solidFill>
            </p:grpSpPr>
            <p:sp>
              <p:nvSpPr>
                <p:cNvPr id="616" name="Freeform 26">
                  <a:extLst>
                    <a:ext uri="{FF2B5EF4-FFF2-40B4-BE49-F238E27FC236}">
                      <a16:creationId xmlns:a16="http://schemas.microsoft.com/office/drawing/2014/main" id="{389D4C85-1382-4794-9596-91853849D04B}"/>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17" name="Freeform 27">
                  <a:extLst>
                    <a:ext uri="{FF2B5EF4-FFF2-40B4-BE49-F238E27FC236}">
                      <a16:creationId xmlns:a16="http://schemas.microsoft.com/office/drawing/2014/main" id="{1941F19C-7F90-4796-AE76-32C35A5B32EB}"/>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618" name="Group 617">
            <a:extLst>
              <a:ext uri="{FF2B5EF4-FFF2-40B4-BE49-F238E27FC236}">
                <a16:creationId xmlns:a16="http://schemas.microsoft.com/office/drawing/2014/main" id="{16C26134-A56B-4862-BB16-AA39B44CE9BA}"/>
              </a:ext>
            </a:extLst>
          </p:cNvPr>
          <p:cNvGrpSpPr/>
          <p:nvPr/>
        </p:nvGrpSpPr>
        <p:grpSpPr>
          <a:xfrm>
            <a:off x="3090456" y="3748692"/>
            <a:ext cx="426956" cy="327217"/>
            <a:chOff x="2892310" y="4439341"/>
            <a:chExt cx="376337" cy="288423"/>
          </a:xfrm>
        </p:grpSpPr>
        <p:sp>
          <p:nvSpPr>
            <p:cNvPr id="619" name="monitor">
              <a:extLst>
                <a:ext uri="{FF2B5EF4-FFF2-40B4-BE49-F238E27FC236}">
                  <a16:creationId xmlns:a16="http://schemas.microsoft.com/office/drawing/2014/main" id="{2321312B-0B30-4EA0-AFE7-E695004976C9}"/>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Rectangle 619">
              <a:extLst>
                <a:ext uri="{FF2B5EF4-FFF2-40B4-BE49-F238E27FC236}">
                  <a16:creationId xmlns:a16="http://schemas.microsoft.com/office/drawing/2014/main" id="{46A8D5AD-4972-4D6B-9654-C25E25BA3A28}"/>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1" name="Picture 620">
              <a:extLst>
                <a:ext uri="{FF2B5EF4-FFF2-40B4-BE49-F238E27FC236}">
                  <a16:creationId xmlns:a16="http://schemas.microsoft.com/office/drawing/2014/main" id="{E5E6D73C-CA82-4328-999E-EBE3E1FF52B3}"/>
                </a:ext>
              </a:extLst>
            </p:cNvPr>
            <p:cNvPicPr>
              <a:picLocks noChangeAspect="1"/>
            </p:cNvPicPr>
            <p:nvPr/>
          </p:nvPicPr>
          <p:blipFill rotWithShape="1">
            <a:blip r:embed="rId1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22" name="Group 621">
            <a:extLst>
              <a:ext uri="{FF2B5EF4-FFF2-40B4-BE49-F238E27FC236}">
                <a16:creationId xmlns:a16="http://schemas.microsoft.com/office/drawing/2014/main" id="{BC61F3C6-833C-45A9-B099-109979D3DFAC}"/>
              </a:ext>
            </a:extLst>
          </p:cNvPr>
          <p:cNvGrpSpPr/>
          <p:nvPr/>
        </p:nvGrpSpPr>
        <p:grpSpPr>
          <a:xfrm>
            <a:off x="2835644" y="3613298"/>
            <a:ext cx="426956" cy="327217"/>
            <a:chOff x="7398246" y="1610486"/>
            <a:chExt cx="498447" cy="382007"/>
          </a:xfrm>
        </p:grpSpPr>
        <p:sp>
          <p:nvSpPr>
            <p:cNvPr id="623" name="monitor">
              <a:extLst>
                <a:ext uri="{FF2B5EF4-FFF2-40B4-BE49-F238E27FC236}">
                  <a16:creationId xmlns:a16="http://schemas.microsoft.com/office/drawing/2014/main" id="{3C1C6BC9-720E-4C1A-B951-FD7C85FD1E5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Rectangle 623">
              <a:extLst>
                <a:ext uri="{FF2B5EF4-FFF2-40B4-BE49-F238E27FC236}">
                  <a16:creationId xmlns:a16="http://schemas.microsoft.com/office/drawing/2014/main" id="{A0810F08-ABE8-4C7C-9FA2-93EACDBB9230}"/>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5" name="Group 11">
              <a:extLst>
                <a:ext uri="{FF2B5EF4-FFF2-40B4-BE49-F238E27FC236}">
                  <a16:creationId xmlns:a16="http://schemas.microsoft.com/office/drawing/2014/main" id="{A0877AB1-BF6D-4395-A7BA-83D57DB44136}"/>
                </a:ext>
              </a:extLst>
            </p:cNvPr>
            <p:cNvGrpSpPr>
              <a:grpSpLocks noChangeAspect="1"/>
            </p:cNvGrpSpPr>
            <p:nvPr/>
          </p:nvGrpSpPr>
          <p:grpSpPr bwMode="auto">
            <a:xfrm>
              <a:off x="7581678" y="1714920"/>
              <a:ext cx="111860" cy="111860"/>
              <a:chOff x="5664" y="1835"/>
              <a:chExt cx="73" cy="73"/>
            </a:xfrm>
            <a:solidFill>
              <a:srgbClr val="FFFFFF"/>
            </a:solidFill>
          </p:grpSpPr>
          <p:sp>
            <p:nvSpPr>
              <p:cNvPr id="626" name="Freeform 12">
                <a:extLst>
                  <a:ext uri="{FF2B5EF4-FFF2-40B4-BE49-F238E27FC236}">
                    <a16:creationId xmlns:a16="http://schemas.microsoft.com/office/drawing/2014/main" id="{074315A8-C239-422F-9809-39401CE4415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27" name="Freeform 13">
                <a:extLst>
                  <a:ext uri="{FF2B5EF4-FFF2-40B4-BE49-F238E27FC236}">
                    <a16:creationId xmlns:a16="http://schemas.microsoft.com/office/drawing/2014/main" id="{63817508-27D2-4F19-A68C-119F3CD15754}"/>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28" name="Freeform 14">
                <a:extLst>
                  <a:ext uri="{FF2B5EF4-FFF2-40B4-BE49-F238E27FC236}">
                    <a16:creationId xmlns:a16="http://schemas.microsoft.com/office/drawing/2014/main" id="{3B6ED3C8-AF20-4D6D-A084-918A6025DB8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29" name="Freeform 15">
                <a:extLst>
                  <a:ext uri="{FF2B5EF4-FFF2-40B4-BE49-F238E27FC236}">
                    <a16:creationId xmlns:a16="http://schemas.microsoft.com/office/drawing/2014/main" id="{2EAF5F03-2BB3-4F77-B2B0-FB4F0428BBD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630" name="Rectangle 629">
            <a:extLst>
              <a:ext uri="{FF2B5EF4-FFF2-40B4-BE49-F238E27FC236}">
                <a16:creationId xmlns:a16="http://schemas.microsoft.com/office/drawing/2014/main" id="{1D4E450C-85C5-4FB8-BC72-A16C52395BF2}"/>
              </a:ext>
            </a:extLst>
          </p:cNvPr>
          <p:cNvSpPr/>
          <p:nvPr/>
        </p:nvSpPr>
        <p:spPr bwMode="auto">
          <a:xfrm>
            <a:off x="3497210" y="5456317"/>
            <a:ext cx="1664244"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631" name="Rectangle 630">
            <a:extLst>
              <a:ext uri="{FF2B5EF4-FFF2-40B4-BE49-F238E27FC236}">
                <a16:creationId xmlns:a16="http://schemas.microsoft.com/office/drawing/2014/main" id="{43A00572-09E3-4F59-B788-BA63CE62C179}"/>
              </a:ext>
            </a:extLst>
          </p:cNvPr>
          <p:cNvSpPr/>
          <p:nvPr/>
        </p:nvSpPr>
        <p:spPr bwMode="auto">
          <a:xfrm>
            <a:off x="3507890" y="5453386"/>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632" name="Rectangle 631">
            <a:extLst>
              <a:ext uri="{FF2B5EF4-FFF2-40B4-BE49-F238E27FC236}">
                <a16:creationId xmlns:a16="http://schemas.microsoft.com/office/drawing/2014/main" id="{CCA6237E-626E-499E-A350-E062CBA082BE}"/>
              </a:ext>
            </a:extLst>
          </p:cNvPr>
          <p:cNvSpPr/>
          <p:nvPr/>
        </p:nvSpPr>
        <p:spPr bwMode="auto">
          <a:xfrm>
            <a:off x="875156" y="2845662"/>
            <a:ext cx="2441044" cy="870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Sponsored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Event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BYOD</a:t>
            </a:r>
          </a:p>
        </p:txBody>
      </p:sp>
      <p:sp>
        <p:nvSpPr>
          <p:cNvPr id="633" name="Rectangle 632">
            <a:extLst>
              <a:ext uri="{FF2B5EF4-FFF2-40B4-BE49-F238E27FC236}">
                <a16:creationId xmlns:a16="http://schemas.microsoft.com/office/drawing/2014/main" id="{E61E0A31-881E-41D0-AE97-5ED1ACC3029B}"/>
              </a:ext>
            </a:extLst>
          </p:cNvPr>
          <p:cNvSpPr/>
          <p:nvPr/>
        </p:nvSpPr>
        <p:spPr bwMode="auto">
          <a:xfrm>
            <a:off x="876515" y="3866369"/>
            <a:ext cx="2440481" cy="7707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Managed Devices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Authenticated Devices</a:t>
            </a:r>
            <a:endPar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sp>
        <p:nvSpPr>
          <p:cNvPr id="634" name="Rectangle 633">
            <a:extLst>
              <a:ext uri="{FF2B5EF4-FFF2-40B4-BE49-F238E27FC236}">
                <a16:creationId xmlns:a16="http://schemas.microsoft.com/office/drawing/2014/main" id="{9EDBE335-DA84-4670-B50D-46208A08B3F4}"/>
              </a:ext>
            </a:extLst>
          </p:cNvPr>
          <p:cNvSpPr/>
          <p:nvPr/>
        </p:nvSpPr>
        <p:spPr bwMode="auto">
          <a:xfrm>
            <a:off x="3697667" y="6287619"/>
            <a:ext cx="3399928"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Azure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0331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sp>
        <p:nvSpPr>
          <p:cNvPr id="168" name="Rectangle: Rounded Corners 167">
            <a:extLst>
              <a:ext uri="{FF2B5EF4-FFF2-40B4-BE49-F238E27FC236}">
                <a16:creationId xmlns:a16="http://schemas.microsoft.com/office/drawing/2014/main" id="{879E182E-89B4-4043-9DFE-5FDFD9ED8F59}"/>
              </a:ext>
            </a:extLst>
          </p:cNvPr>
          <p:cNvSpPr/>
          <p:nvPr/>
        </p:nvSpPr>
        <p:spPr bwMode="auto">
          <a:xfrm>
            <a:off x="875156" y="1984221"/>
            <a:ext cx="2888159" cy="2892666"/>
          </a:xfrm>
          <a:prstGeom prst="roundRect">
            <a:avLst>
              <a:gd name="adj" fmla="val 0"/>
            </a:avLst>
          </a:prstGeom>
          <a:solidFill>
            <a:schemeClr val="bg1"/>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173" name="Group 172">
            <a:extLst>
              <a:ext uri="{FF2B5EF4-FFF2-40B4-BE49-F238E27FC236}">
                <a16:creationId xmlns:a16="http://schemas.microsoft.com/office/drawing/2014/main" id="{B1A1A1E2-A327-458B-A6D7-2837D8524115}"/>
              </a:ext>
            </a:extLst>
          </p:cNvPr>
          <p:cNvGrpSpPr/>
          <p:nvPr/>
        </p:nvGrpSpPr>
        <p:grpSpPr>
          <a:xfrm>
            <a:off x="552805" y="5413548"/>
            <a:ext cx="3694610" cy="914400"/>
            <a:chOff x="552805" y="5413548"/>
            <a:chExt cx="3694610" cy="914400"/>
          </a:xfrm>
        </p:grpSpPr>
        <p:sp>
          <p:nvSpPr>
            <p:cNvPr id="174" name="Rectangle: Rounded Corners 173">
              <a:extLst>
                <a:ext uri="{FF2B5EF4-FFF2-40B4-BE49-F238E27FC236}">
                  <a16:creationId xmlns:a16="http://schemas.microsoft.com/office/drawing/2014/main" id="{56BA5217-5DFB-4C4B-A3F7-348EB1BF3B7A}"/>
                </a:ext>
              </a:extLst>
            </p:cNvPr>
            <p:cNvSpPr/>
            <p:nvPr/>
          </p:nvSpPr>
          <p:spPr bwMode="auto">
            <a:xfrm>
              <a:off x="552805" y="5413548"/>
              <a:ext cx="3694610" cy="914400"/>
            </a:xfrm>
            <a:prstGeom prst="roundRect">
              <a:avLst>
                <a:gd name="adj" fmla="val 50000"/>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1"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175" name="Group 174">
              <a:extLst>
                <a:ext uri="{FF2B5EF4-FFF2-40B4-BE49-F238E27FC236}">
                  <a16:creationId xmlns:a16="http://schemas.microsoft.com/office/drawing/2014/main" id="{DB990C2E-D3B8-40A6-95E9-01BA05DD2DD6}"/>
                </a:ext>
              </a:extLst>
            </p:cNvPr>
            <p:cNvGrpSpPr/>
            <p:nvPr/>
          </p:nvGrpSpPr>
          <p:grpSpPr>
            <a:xfrm>
              <a:off x="814511" y="5622527"/>
              <a:ext cx="409349" cy="401526"/>
              <a:chOff x="682950" y="5665974"/>
              <a:chExt cx="372886" cy="365760"/>
            </a:xfrm>
          </p:grpSpPr>
          <p:sp>
            <p:nvSpPr>
              <p:cNvPr id="176" name="magnify" title="Icon of a magnifying glass">
                <a:extLst>
                  <a:ext uri="{FF2B5EF4-FFF2-40B4-BE49-F238E27FC236}">
                    <a16:creationId xmlns:a16="http://schemas.microsoft.com/office/drawing/2014/main" id="{648A4CCD-33F5-4CDF-8E6B-F5CDD3E4A091}"/>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1A1A1A"/>
                  </a:solidFill>
                  <a:effectLst/>
                  <a:uLnTx/>
                  <a:uFillTx/>
                  <a:latin typeface="Segoe UI"/>
                  <a:ea typeface="+mn-ea"/>
                  <a:cs typeface="+mn-cs"/>
                </a:endParaRPr>
              </a:p>
            </p:txBody>
          </p:sp>
          <p:sp>
            <p:nvSpPr>
              <p:cNvPr id="179" name="check" title="Icon of a checkmark">
                <a:extLst>
                  <a:ext uri="{FF2B5EF4-FFF2-40B4-BE49-F238E27FC236}">
                    <a16:creationId xmlns:a16="http://schemas.microsoft.com/office/drawing/2014/main" id="{1FC2EBB6-2CC3-49AF-A24A-FA83DCA45EF6}"/>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80" name="Rectangle: Rounded Corners 179">
            <a:extLst>
              <a:ext uri="{FF2B5EF4-FFF2-40B4-BE49-F238E27FC236}">
                <a16:creationId xmlns:a16="http://schemas.microsoft.com/office/drawing/2014/main" id="{6A4F1D90-C686-4583-929E-75E7249CF013}"/>
              </a:ext>
            </a:extLst>
          </p:cNvPr>
          <p:cNvSpPr/>
          <p:nvPr/>
        </p:nvSpPr>
        <p:spPr bwMode="auto">
          <a:xfrm>
            <a:off x="3401170" y="5304833"/>
            <a:ext cx="8035223" cy="1118203"/>
          </a:xfrm>
          <a:prstGeom prst="roundRect">
            <a:avLst>
              <a:gd name="adj" fmla="val 50000"/>
            </a:avLst>
          </a:prstGeom>
          <a:solidFill>
            <a:schemeClr val="bg1"/>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181" name="Straight Connector 180">
            <a:extLst>
              <a:ext uri="{FF2B5EF4-FFF2-40B4-BE49-F238E27FC236}">
                <a16:creationId xmlns:a16="http://schemas.microsoft.com/office/drawing/2014/main" id="{43CE90A3-8D15-4E2E-B5BF-54060AC1D71D}"/>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182" name="Straight Connector 181">
            <a:extLst>
              <a:ext uri="{FF2B5EF4-FFF2-40B4-BE49-F238E27FC236}">
                <a16:creationId xmlns:a16="http://schemas.microsoft.com/office/drawing/2014/main" id="{408B690D-244D-4DB1-B023-DBFB6CF4C274}"/>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3" name="Straight Connector 182">
            <a:extLst>
              <a:ext uri="{FF2B5EF4-FFF2-40B4-BE49-F238E27FC236}">
                <a16:creationId xmlns:a16="http://schemas.microsoft.com/office/drawing/2014/main" id="{09A31B7E-218B-4569-81FB-B745D1CF6AFE}"/>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4" name="Straight Connector 183">
            <a:extLst>
              <a:ext uri="{FF2B5EF4-FFF2-40B4-BE49-F238E27FC236}">
                <a16:creationId xmlns:a16="http://schemas.microsoft.com/office/drawing/2014/main" id="{EFCA46AA-8D74-4EE8-BCE8-249B9480761E}"/>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185" name="Graphic 184">
            <a:extLst>
              <a:ext uri="{FF2B5EF4-FFF2-40B4-BE49-F238E27FC236}">
                <a16:creationId xmlns:a16="http://schemas.microsoft.com/office/drawing/2014/main" id="{C708FE09-D823-46F2-9815-83B90D93D8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186" name="Group 185">
            <a:extLst>
              <a:ext uri="{FF2B5EF4-FFF2-40B4-BE49-F238E27FC236}">
                <a16:creationId xmlns:a16="http://schemas.microsoft.com/office/drawing/2014/main" id="{0449FE83-4F8C-4E69-80E5-85D83553E570}"/>
              </a:ext>
            </a:extLst>
          </p:cNvPr>
          <p:cNvGrpSpPr/>
          <p:nvPr/>
        </p:nvGrpSpPr>
        <p:grpSpPr>
          <a:xfrm>
            <a:off x="6154055" y="5701971"/>
            <a:ext cx="370338" cy="327772"/>
            <a:chOff x="4723767" y="3080378"/>
            <a:chExt cx="439858" cy="389301"/>
          </a:xfrm>
        </p:grpSpPr>
        <p:pic>
          <p:nvPicPr>
            <p:cNvPr id="187" name="Picture 186">
              <a:extLst>
                <a:ext uri="{FF2B5EF4-FFF2-40B4-BE49-F238E27FC236}">
                  <a16:creationId xmlns:a16="http://schemas.microsoft.com/office/drawing/2014/main" id="{DB99B070-BAD4-4467-93FC-EC75A60D24FC}"/>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188" name="Group 187">
              <a:extLst>
                <a:ext uri="{FF2B5EF4-FFF2-40B4-BE49-F238E27FC236}">
                  <a16:creationId xmlns:a16="http://schemas.microsoft.com/office/drawing/2014/main" id="{AF3A42D8-84EF-49F7-AEA6-98543D1AABFA}"/>
                </a:ext>
              </a:extLst>
            </p:cNvPr>
            <p:cNvGrpSpPr/>
            <p:nvPr/>
          </p:nvGrpSpPr>
          <p:grpSpPr>
            <a:xfrm>
              <a:off x="4723767" y="3080378"/>
              <a:ext cx="439858" cy="389301"/>
              <a:chOff x="3131835" y="4047725"/>
              <a:chExt cx="439858" cy="389301"/>
            </a:xfrm>
          </p:grpSpPr>
          <p:grpSp>
            <p:nvGrpSpPr>
              <p:cNvPr id="189" name="Group 188">
                <a:extLst>
                  <a:ext uri="{FF2B5EF4-FFF2-40B4-BE49-F238E27FC236}">
                    <a16:creationId xmlns:a16="http://schemas.microsoft.com/office/drawing/2014/main" id="{C133615E-ADC8-4123-A733-ADC5CDDC3756}"/>
                  </a:ext>
                </a:extLst>
              </p:cNvPr>
              <p:cNvGrpSpPr/>
              <p:nvPr/>
            </p:nvGrpSpPr>
            <p:grpSpPr>
              <a:xfrm>
                <a:off x="3131835" y="4047725"/>
                <a:ext cx="182560" cy="348911"/>
                <a:chOff x="2136298" y="4226790"/>
                <a:chExt cx="196678" cy="375893"/>
              </a:xfrm>
            </p:grpSpPr>
            <p:sp>
              <p:nvSpPr>
                <p:cNvPr id="193" name="Rectangle 192">
                  <a:extLst>
                    <a:ext uri="{FF2B5EF4-FFF2-40B4-BE49-F238E27FC236}">
                      <a16:creationId xmlns:a16="http://schemas.microsoft.com/office/drawing/2014/main" id="{A3476140-4EE9-454A-A4B9-9081D93F8F30}"/>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server">
                  <a:extLst>
                    <a:ext uri="{FF2B5EF4-FFF2-40B4-BE49-F238E27FC236}">
                      <a16:creationId xmlns:a16="http://schemas.microsoft.com/office/drawing/2014/main" id="{63E73CD3-BF0A-492A-A2D2-1953E260C7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90" name="Oval 189">
                <a:extLst>
                  <a:ext uri="{FF2B5EF4-FFF2-40B4-BE49-F238E27FC236}">
                    <a16:creationId xmlns:a16="http://schemas.microsoft.com/office/drawing/2014/main" id="{39653838-B4E3-44F9-A3FD-BD106C23C210}"/>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1" name="Picture 190">
                <a:extLst>
                  <a:ext uri="{FF2B5EF4-FFF2-40B4-BE49-F238E27FC236}">
                    <a16:creationId xmlns:a16="http://schemas.microsoft.com/office/drawing/2014/main" id="{8A19063C-848B-4CB6-95F2-C0E940DAA2F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92" name="Freeform 6">
                <a:extLst>
                  <a:ext uri="{FF2B5EF4-FFF2-40B4-BE49-F238E27FC236}">
                    <a16:creationId xmlns:a16="http://schemas.microsoft.com/office/drawing/2014/main" id="{584B4E76-6871-465D-89C5-7C968FC6652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195" name="Group 194">
            <a:extLst>
              <a:ext uri="{FF2B5EF4-FFF2-40B4-BE49-F238E27FC236}">
                <a16:creationId xmlns:a16="http://schemas.microsoft.com/office/drawing/2014/main" id="{EF6FED05-474F-42C3-AA61-E8A35D843978}"/>
              </a:ext>
            </a:extLst>
          </p:cNvPr>
          <p:cNvGrpSpPr/>
          <p:nvPr/>
        </p:nvGrpSpPr>
        <p:grpSpPr>
          <a:xfrm>
            <a:off x="6798396" y="5712906"/>
            <a:ext cx="370338" cy="327772"/>
            <a:chOff x="4723767" y="3080378"/>
            <a:chExt cx="439858" cy="389301"/>
          </a:xfrm>
        </p:grpSpPr>
        <p:pic>
          <p:nvPicPr>
            <p:cNvPr id="215" name="Picture 214">
              <a:extLst>
                <a:ext uri="{FF2B5EF4-FFF2-40B4-BE49-F238E27FC236}">
                  <a16:creationId xmlns:a16="http://schemas.microsoft.com/office/drawing/2014/main" id="{6294BE35-9B3A-43B4-A282-121618DCC409}"/>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19" name="Group 218">
              <a:extLst>
                <a:ext uri="{FF2B5EF4-FFF2-40B4-BE49-F238E27FC236}">
                  <a16:creationId xmlns:a16="http://schemas.microsoft.com/office/drawing/2014/main" id="{49D3B422-9131-4EB5-A5B5-EAE0C1FEBAFC}"/>
                </a:ext>
              </a:extLst>
            </p:cNvPr>
            <p:cNvGrpSpPr/>
            <p:nvPr/>
          </p:nvGrpSpPr>
          <p:grpSpPr>
            <a:xfrm>
              <a:off x="4723767" y="3080378"/>
              <a:ext cx="439858" cy="389301"/>
              <a:chOff x="3131835" y="4047725"/>
              <a:chExt cx="439858" cy="389301"/>
            </a:xfrm>
          </p:grpSpPr>
          <p:grpSp>
            <p:nvGrpSpPr>
              <p:cNvPr id="229" name="Group 228">
                <a:extLst>
                  <a:ext uri="{FF2B5EF4-FFF2-40B4-BE49-F238E27FC236}">
                    <a16:creationId xmlns:a16="http://schemas.microsoft.com/office/drawing/2014/main" id="{8F986E7A-2144-4C96-9B9F-B718198F4CA2}"/>
                  </a:ext>
                </a:extLst>
              </p:cNvPr>
              <p:cNvGrpSpPr/>
              <p:nvPr/>
            </p:nvGrpSpPr>
            <p:grpSpPr>
              <a:xfrm>
                <a:off x="3131835" y="4047725"/>
                <a:ext cx="182560" cy="348911"/>
                <a:chOff x="2136298" y="4226790"/>
                <a:chExt cx="196678" cy="375893"/>
              </a:xfrm>
            </p:grpSpPr>
            <p:sp>
              <p:nvSpPr>
                <p:cNvPr id="233" name="Rectangle 232">
                  <a:extLst>
                    <a:ext uri="{FF2B5EF4-FFF2-40B4-BE49-F238E27FC236}">
                      <a16:creationId xmlns:a16="http://schemas.microsoft.com/office/drawing/2014/main" id="{1CAC0A0D-9DC2-48A7-A6CC-7163C75DB075}"/>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server">
                  <a:extLst>
                    <a:ext uri="{FF2B5EF4-FFF2-40B4-BE49-F238E27FC236}">
                      <a16:creationId xmlns:a16="http://schemas.microsoft.com/office/drawing/2014/main" id="{9327659B-0E6A-49C7-B916-0E089A05B37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30" name="Oval 229">
                <a:extLst>
                  <a:ext uri="{FF2B5EF4-FFF2-40B4-BE49-F238E27FC236}">
                    <a16:creationId xmlns:a16="http://schemas.microsoft.com/office/drawing/2014/main" id="{6055FE6C-850C-4E98-83B4-5E79A5789C4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1" name="Picture 230">
                <a:extLst>
                  <a:ext uri="{FF2B5EF4-FFF2-40B4-BE49-F238E27FC236}">
                    <a16:creationId xmlns:a16="http://schemas.microsoft.com/office/drawing/2014/main" id="{EC5EA82A-634B-4691-B7EE-1A7AD5348E9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232" name="Freeform 6">
                <a:extLst>
                  <a:ext uri="{FF2B5EF4-FFF2-40B4-BE49-F238E27FC236}">
                    <a16:creationId xmlns:a16="http://schemas.microsoft.com/office/drawing/2014/main" id="{54A28AD0-1523-4112-ABE7-229F63BF145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235" name="Straight Connector 234">
            <a:extLst>
              <a:ext uri="{FF2B5EF4-FFF2-40B4-BE49-F238E27FC236}">
                <a16:creationId xmlns:a16="http://schemas.microsoft.com/office/drawing/2014/main" id="{3DADB5D1-FA5A-40EE-96AF-16C04F1A9400}"/>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236" name="Straight Connector 235">
            <a:extLst>
              <a:ext uri="{FF2B5EF4-FFF2-40B4-BE49-F238E27FC236}">
                <a16:creationId xmlns:a16="http://schemas.microsoft.com/office/drawing/2014/main" id="{ED7F2AC5-E91A-4353-927C-141D7F370C3E}"/>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237" name="Straight Connector 236">
            <a:extLst>
              <a:ext uri="{FF2B5EF4-FFF2-40B4-BE49-F238E27FC236}">
                <a16:creationId xmlns:a16="http://schemas.microsoft.com/office/drawing/2014/main" id="{F29CD25A-F383-441C-BEB0-6B8ED27F7EA4}"/>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38" name="Straight Connector 237">
            <a:extLst>
              <a:ext uri="{FF2B5EF4-FFF2-40B4-BE49-F238E27FC236}">
                <a16:creationId xmlns:a16="http://schemas.microsoft.com/office/drawing/2014/main" id="{B6CC7CB1-EBAF-40B1-967D-17281DAE3FF8}"/>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39" name="Straight Connector 238">
            <a:extLst>
              <a:ext uri="{FF2B5EF4-FFF2-40B4-BE49-F238E27FC236}">
                <a16:creationId xmlns:a16="http://schemas.microsoft.com/office/drawing/2014/main" id="{BF16198F-2FF2-4645-A395-67BAB03FA9A2}"/>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40" name="Straight Connector 239">
            <a:extLst>
              <a:ext uri="{FF2B5EF4-FFF2-40B4-BE49-F238E27FC236}">
                <a16:creationId xmlns:a16="http://schemas.microsoft.com/office/drawing/2014/main" id="{81389C7A-BD91-44AC-BBB6-FD1D9EAE1897}"/>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241" name="Straight Connector 240">
            <a:extLst>
              <a:ext uri="{FF2B5EF4-FFF2-40B4-BE49-F238E27FC236}">
                <a16:creationId xmlns:a16="http://schemas.microsoft.com/office/drawing/2014/main" id="{357D9CB7-5C22-480D-A05A-8FA462F8159B}"/>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242" name="Manufacturing_E99C" title="Icon of a robotic arm">
            <a:extLst>
              <a:ext uri="{FF2B5EF4-FFF2-40B4-BE49-F238E27FC236}">
                <a16:creationId xmlns:a16="http://schemas.microsoft.com/office/drawing/2014/main" id="{79B599B9-AEBE-43E3-8D82-FB111E7A278E}"/>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3" name="Beaker_F196" title="Icon of a scientific flask with liquid in it">
            <a:extLst>
              <a:ext uri="{FF2B5EF4-FFF2-40B4-BE49-F238E27FC236}">
                <a16:creationId xmlns:a16="http://schemas.microsoft.com/office/drawing/2014/main" id="{88F575CA-40D8-4FDD-95DB-13BA1469313F}"/>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4" name="printer" title="Icon of a printer">
            <a:extLst>
              <a:ext uri="{FF2B5EF4-FFF2-40B4-BE49-F238E27FC236}">
                <a16:creationId xmlns:a16="http://schemas.microsoft.com/office/drawing/2014/main" id="{3E974C60-65FC-4483-9CA4-A2D045FA7797}"/>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Money_3" title="Icon of a dollar sign">
            <a:extLst>
              <a:ext uri="{FF2B5EF4-FFF2-40B4-BE49-F238E27FC236}">
                <a16:creationId xmlns:a16="http://schemas.microsoft.com/office/drawing/2014/main" id="{F92D4F14-B063-400F-BA88-60DAB741BEB0}"/>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46" name="Group 245">
            <a:extLst>
              <a:ext uri="{FF2B5EF4-FFF2-40B4-BE49-F238E27FC236}">
                <a16:creationId xmlns:a16="http://schemas.microsoft.com/office/drawing/2014/main" id="{70F9E98F-6FA3-4F8A-A4A1-823C3495BEA3}"/>
              </a:ext>
            </a:extLst>
          </p:cNvPr>
          <p:cNvGrpSpPr/>
          <p:nvPr/>
        </p:nvGrpSpPr>
        <p:grpSpPr>
          <a:xfrm>
            <a:off x="7513058" y="5439633"/>
            <a:ext cx="370338" cy="611980"/>
            <a:chOff x="7513058" y="5677627"/>
            <a:chExt cx="370338" cy="611980"/>
          </a:xfrm>
        </p:grpSpPr>
        <p:grpSp>
          <p:nvGrpSpPr>
            <p:cNvPr id="247" name="Group 246">
              <a:extLst>
                <a:ext uri="{FF2B5EF4-FFF2-40B4-BE49-F238E27FC236}">
                  <a16:creationId xmlns:a16="http://schemas.microsoft.com/office/drawing/2014/main" id="{C1BA9274-CAD6-4578-92DC-76D50BB9D2F9}"/>
                </a:ext>
              </a:extLst>
            </p:cNvPr>
            <p:cNvGrpSpPr/>
            <p:nvPr/>
          </p:nvGrpSpPr>
          <p:grpSpPr>
            <a:xfrm>
              <a:off x="7513058" y="5961835"/>
              <a:ext cx="370338" cy="327772"/>
              <a:chOff x="4723767" y="3080378"/>
              <a:chExt cx="439858" cy="389301"/>
            </a:xfrm>
          </p:grpSpPr>
          <p:pic>
            <p:nvPicPr>
              <p:cNvPr id="265" name="Picture 264">
                <a:extLst>
                  <a:ext uri="{FF2B5EF4-FFF2-40B4-BE49-F238E27FC236}">
                    <a16:creationId xmlns:a16="http://schemas.microsoft.com/office/drawing/2014/main" id="{E2DEDB56-64EF-4BC4-B7AD-F0A246F39C97}"/>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266" name="Group 265">
                <a:extLst>
                  <a:ext uri="{FF2B5EF4-FFF2-40B4-BE49-F238E27FC236}">
                    <a16:creationId xmlns:a16="http://schemas.microsoft.com/office/drawing/2014/main" id="{2A23F166-B94D-4507-80AC-8C34113B67AE}"/>
                  </a:ext>
                </a:extLst>
              </p:cNvPr>
              <p:cNvGrpSpPr/>
              <p:nvPr/>
            </p:nvGrpSpPr>
            <p:grpSpPr>
              <a:xfrm>
                <a:off x="4723767" y="3080378"/>
                <a:ext cx="439858" cy="389301"/>
                <a:chOff x="3131835" y="4047725"/>
                <a:chExt cx="439858" cy="389301"/>
              </a:xfrm>
            </p:grpSpPr>
            <p:grpSp>
              <p:nvGrpSpPr>
                <p:cNvPr id="267" name="Group 266">
                  <a:extLst>
                    <a:ext uri="{FF2B5EF4-FFF2-40B4-BE49-F238E27FC236}">
                      <a16:creationId xmlns:a16="http://schemas.microsoft.com/office/drawing/2014/main" id="{253B8E80-16EF-493E-AF4F-FC314ED2C250}"/>
                    </a:ext>
                  </a:extLst>
                </p:cNvPr>
                <p:cNvGrpSpPr/>
                <p:nvPr/>
              </p:nvGrpSpPr>
              <p:grpSpPr>
                <a:xfrm>
                  <a:off x="3131835" y="4047725"/>
                  <a:ext cx="182560" cy="348911"/>
                  <a:chOff x="2136298" y="4226790"/>
                  <a:chExt cx="196678" cy="375893"/>
                </a:xfrm>
              </p:grpSpPr>
              <p:sp>
                <p:nvSpPr>
                  <p:cNvPr id="301" name="Rectangle 300">
                    <a:extLst>
                      <a:ext uri="{FF2B5EF4-FFF2-40B4-BE49-F238E27FC236}">
                        <a16:creationId xmlns:a16="http://schemas.microsoft.com/office/drawing/2014/main" id="{3B89F7AF-9750-4669-92FE-342E7C1A5DF1}"/>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server">
                    <a:extLst>
                      <a:ext uri="{FF2B5EF4-FFF2-40B4-BE49-F238E27FC236}">
                        <a16:creationId xmlns:a16="http://schemas.microsoft.com/office/drawing/2014/main" id="{30111B3A-AC40-40FF-98E6-8550E53790B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98" name="Oval 297">
                  <a:extLst>
                    <a:ext uri="{FF2B5EF4-FFF2-40B4-BE49-F238E27FC236}">
                      <a16:creationId xmlns:a16="http://schemas.microsoft.com/office/drawing/2014/main" id="{F91BFFA9-419A-40A0-9BCC-104D9ED5EF76}"/>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9" name="Picture 298">
                  <a:extLst>
                    <a:ext uri="{FF2B5EF4-FFF2-40B4-BE49-F238E27FC236}">
                      <a16:creationId xmlns:a16="http://schemas.microsoft.com/office/drawing/2014/main" id="{A0AC408E-D440-4DD5-B71F-FCE39371193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00" name="Freeform 6">
                  <a:extLst>
                    <a:ext uri="{FF2B5EF4-FFF2-40B4-BE49-F238E27FC236}">
                      <a16:creationId xmlns:a16="http://schemas.microsoft.com/office/drawing/2014/main" id="{F75BAD4E-3E60-48C2-9C3C-AB997A4E867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264" name="money_2" title="Icon of a dollar sign with an arrow around it pointing clockwise">
              <a:extLst>
                <a:ext uri="{FF2B5EF4-FFF2-40B4-BE49-F238E27FC236}">
                  <a16:creationId xmlns:a16="http://schemas.microsoft.com/office/drawing/2014/main" id="{AF0F3C8C-D608-4B41-8F8A-64D4FF170909}"/>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03" name="Group 302">
            <a:extLst>
              <a:ext uri="{FF2B5EF4-FFF2-40B4-BE49-F238E27FC236}">
                <a16:creationId xmlns:a16="http://schemas.microsoft.com/office/drawing/2014/main" id="{3D4BF328-92A0-481D-91FF-B6666DE80045}"/>
              </a:ext>
            </a:extLst>
          </p:cNvPr>
          <p:cNvGrpSpPr/>
          <p:nvPr/>
        </p:nvGrpSpPr>
        <p:grpSpPr>
          <a:xfrm>
            <a:off x="8286291" y="5426687"/>
            <a:ext cx="769392" cy="608251"/>
            <a:chOff x="8286291" y="5664681"/>
            <a:chExt cx="769392" cy="608251"/>
          </a:xfrm>
        </p:grpSpPr>
        <p:sp>
          <p:nvSpPr>
            <p:cNvPr id="304" name="IoT" title="Icon of five circles that all connect to a center circle">
              <a:extLst>
                <a:ext uri="{FF2B5EF4-FFF2-40B4-BE49-F238E27FC236}">
                  <a16:creationId xmlns:a16="http://schemas.microsoft.com/office/drawing/2014/main" id="{81AC8957-111E-4E40-82DF-490042BD00E6}"/>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05" name="Group 304">
              <a:extLst>
                <a:ext uri="{FF2B5EF4-FFF2-40B4-BE49-F238E27FC236}">
                  <a16:creationId xmlns:a16="http://schemas.microsoft.com/office/drawing/2014/main" id="{39409B4A-A528-4635-A297-468984745B48}"/>
                </a:ext>
              </a:extLst>
            </p:cNvPr>
            <p:cNvGrpSpPr/>
            <p:nvPr/>
          </p:nvGrpSpPr>
          <p:grpSpPr>
            <a:xfrm>
              <a:off x="8286291" y="6019187"/>
              <a:ext cx="263113" cy="252728"/>
              <a:chOff x="8685564" y="6019187"/>
              <a:chExt cx="263113" cy="252728"/>
            </a:xfrm>
          </p:grpSpPr>
          <p:sp>
            <p:nvSpPr>
              <p:cNvPr id="309" name="Database_EFC7" title="Icon of a cylinder">
                <a:extLst>
                  <a:ext uri="{FF2B5EF4-FFF2-40B4-BE49-F238E27FC236}">
                    <a16:creationId xmlns:a16="http://schemas.microsoft.com/office/drawing/2014/main" id="{D3D358CC-A66A-4586-80CE-D63EB162A4EA}"/>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0" name="Database_EFC7" title="Icon of a cylinder">
                <a:extLst>
                  <a:ext uri="{FF2B5EF4-FFF2-40B4-BE49-F238E27FC236}">
                    <a16:creationId xmlns:a16="http://schemas.microsoft.com/office/drawing/2014/main" id="{A78D5CAA-CF3A-41FF-A294-47E8DEB541DB}"/>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1" name="Database_EFC7" title="Icon of a cylinder">
                <a:extLst>
                  <a:ext uri="{FF2B5EF4-FFF2-40B4-BE49-F238E27FC236}">
                    <a16:creationId xmlns:a16="http://schemas.microsoft.com/office/drawing/2014/main" id="{1F017E48-F4A3-4576-ADAE-E991080A9ED2}"/>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12" name="Database_EFC7" title="Icon of a cylinder">
                <a:extLst>
                  <a:ext uri="{FF2B5EF4-FFF2-40B4-BE49-F238E27FC236}">
                    <a16:creationId xmlns:a16="http://schemas.microsoft.com/office/drawing/2014/main" id="{6BEF742E-FAA2-45B0-B6F0-DDE47C46EAF3}"/>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E49E5788-38C3-488A-A866-56DAA09E7490}"/>
                </a:ext>
              </a:extLst>
            </p:cNvPr>
            <p:cNvGrpSpPr/>
            <p:nvPr/>
          </p:nvGrpSpPr>
          <p:grpSpPr>
            <a:xfrm>
              <a:off x="8769825" y="5984247"/>
              <a:ext cx="285858" cy="288685"/>
              <a:chOff x="9163903" y="5979052"/>
              <a:chExt cx="285858" cy="288685"/>
            </a:xfrm>
          </p:grpSpPr>
          <p:sp>
            <p:nvSpPr>
              <p:cNvPr id="307" name="door" title="Icon of an open doorway">
                <a:extLst>
                  <a:ext uri="{FF2B5EF4-FFF2-40B4-BE49-F238E27FC236}">
                    <a16:creationId xmlns:a16="http://schemas.microsoft.com/office/drawing/2014/main" id="{F5020AF7-C3F7-48FA-A52D-41345E7C8CBD}"/>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PaymentCard_E8C7" title="Icon of a credit card">
                <a:extLst>
                  <a:ext uri="{FF2B5EF4-FFF2-40B4-BE49-F238E27FC236}">
                    <a16:creationId xmlns:a16="http://schemas.microsoft.com/office/drawing/2014/main" id="{CD89B94C-3E76-457A-95FB-FDDF2E336431}"/>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13" name="Group 312">
            <a:extLst>
              <a:ext uri="{FF2B5EF4-FFF2-40B4-BE49-F238E27FC236}">
                <a16:creationId xmlns:a16="http://schemas.microsoft.com/office/drawing/2014/main" id="{E18C7AC5-F32F-4CEB-8D27-7EA925CCE60D}"/>
              </a:ext>
            </a:extLst>
          </p:cNvPr>
          <p:cNvGrpSpPr/>
          <p:nvPr/>
        </p:nvGrpSpPr>
        <p:grpSpPr>
          <a:xfrm>
            <a:off x="10497504" y="5683040"/>
            <a:ext cx="252179" cy="299978"/>
            <a:chOff x="10497504" y="5921034"/>
            <a:chExt cx="252179" cy="299978"/>
          </a:xfrm>
        </p:grpSpPr>
        <p:sp>
          <p:nvSpPr>
            <p:cNvPr id="314" name="Rectangle 313">
              <a:extLst>
                <a:ext uri="{FF2B5EF4-FFF2-40B4-BE49-F238E27FC236}">
                  <a16:creationId xmlns:a16="http://schemas.microsoft.com/office/drawing/2014/main" id="{9D258DBA-023F-4906-AB18-8222D303C9A4}"/>
                </a:ext>
              </a:extLst>
            </p:cNvPr>
            <p:cNvSpPr/>
            <p:nvPr/>
          </p:nvSpPr>
          <p:spPr bwMode="auto">
            <a:xfrm>
              <a:off x="10533916" y="5921034"/>
              <a:ext cx="179354" cy="110354"/>
            </a:xfrm>
            <a:prstGeom prst="rect">
              <a:avLst/>
            </a:pr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315" name="people_12" title="Icon of three people">
              <a:extLst>
                <a:ext uri="{FF2B5EF4-FFF2-40B4-BE49-F238E27FC236}">
                  <a16:creationId xmlns:a16="http://schemas.microsoft.com/office/drawing/2014/main" id="{9D99B24C-0479-4E3B-B2BC-AF768A2CDBD6}"/>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16" name="Straight Connector 315">
            <a:extLst>
              <a:ext uri="{FF2B5EF4-FFF2-40B4-BE49-F238E27FC236}">
                <a16:creationId xmlns:a16="http://schemas.microsoft.com/office/drawing/2014/main" id="{13E2DD1A-0D4D-48A0-B113-3C9F913F23CA}"/>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317" name="Group 316">
            <a:extLst>
              <a:ext uri="{FF2B5EF4-FFF2-40B4-BE49-F238E27FC236}">
                <a16:creationId xmlns:a16="http://schemas.microsoft.com/office/drawing/2014/main" id="{67B334FC-8C68-4A3C-BDA2-BE4FCA4DEE9D}"/>
              </a:ext>
            </a:extLst>
          </p:cNvPr>
          <p:cNvGrpSpPr/>
          <p:nvPr/>
        </p:nvGrpSpPr>
        <p:grpSpPr>
          <a:xfrm>
            <a:off x="4871628" y="1319480"/>
            <a:ext cx="1828002" cy="547384"/>
            <a:chOff x="4546063" y="1319480"/>
            <a:chExt cx="1828002" cy="547384"/>
          </a:xfrm>
        </p:grpSpPr>
        <p:sp>
          <p:nvSpPr>
            <p:cNvPr id="318" name="Rectangle 317">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111C25AA-24F1-4F78-8C29-8971298758FA}"/>
                </a:ext>
              </a:extLst>
            </p:cNvPr>
            <p:cNvSpPr/>
            <p:nvPr/>
          </p:nvSpPr>
          <p:spPr>
            <a:xfrm>
              <a:off x="4546063" y="1319480"/>
              <a:ext cx="1828002" cy="547384"/>
            </a:xfrm>
            <a:prstGeom prst="rect">
              <a:avLst/>
            </a:prstGeom>
            <a:solidFill>
              <a:schemeClr val="bg1"/>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319" name="Picture 318">
              <a:extLst>
                <a:ext uri="{FF2B5EF4-FFF2-40B4-BE49-F238E27FC236}">
                  <a16:creationId xmlns:a16="http://schemas.microsoft.com/office/drawing/2014/main" id="{DE402583-BE66-47A2-BDF6-4FD38D68B5E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320" name="Picture 319">
              <a:extLst>
                <a:ext uri="{FF2B5EF4-FFF2-40B4-BE49-F238E27FC236}">
                  <a16:creationId xmlns:a16="http://schemas.microsoft.com/office/drawing/2014/main" id="{0A38664C-784F-4FAC-AE2D-79E2601F423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321" name="Picture 320">
              <a:extLst>
                <a:ext uri="{FF2B5EF4-FFF2-40B4-BE49-F238E27FC236}">
                  <a16:creationId xmlns:a16="http://schemas.microsoft.com/office/drawing/2014/main" id="{B2DCBD7D-F0AD-4582-8514-661EF2B65BA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322" name="Picture 321">
              <a:extLst>
                <a:ext uri="{FF2B5EF4-FFF2-40B4-BE49-F238E27FC236}">
                  <a16:creationId xmlns:a16="http://schemas.microsoft.com/office/drawing/2014/main" id="{688A753E-3C11-4AFA-8BE1-62066AEAB52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323" name="Group 322">
              <a:extLst>
                <a:ext uri="{FF2B5EF4-FFF2-40B4-BE49-F238E27FC236}">
                  <a16:creationId xmlns:a16="http://schemas.microsoft.com/office/drawing/2014/main" id="{6E31711D-64E8-478F-8D3D-3804FE1CB08C}"/>
                </a:ext>
              </a:extLst>
            </p:cNvPr>
            <p:cNvGrpSpPr/>
            <p:nvPr/>
          </p:nvGrpSpPr>
          <p:grpSpPr>
            <a:xfrm>
              <a:off x="6143897" y="1571087"/>
              <a:ext cx="127912" cy="29526"/>
              <a:chOff x="3187373" y="140962"/>
              <a:chExt cx="412250" cy="115312"/>
            </a:xfrm>
            <a:solidFill>
              <a:srgbClr val="000000">
                <a:lumMod val="65000"/>
                <a:lumOff val="35000"/>
              </a:srgbClr>
            </a:solidFill>
          </p:grpSpPr>
          <p:sp>
            <p:nvSpPr>
              <p:cNvPr id="330" name="Oval 329">
                <a:extLst>
                  <a:ext uri="{FF2B5EF4-FFF2-40B4-BE49-F238E27FC236}">
                    <a16:creationId xmlns:a16="http://schemas.microsoft.com/office/drawing/2014/main" id="{0E7BC1C5-0CD5-450E-8E00-D70D6709114F}"/>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Oval 330">
                <a:extLst>
                  <a:ext uri="{FF2B5EF4-FFF2-40B4-BE49-F238E27FC236}">
                    <a16:creationId xmlns:a16="http://schemas.microsoft.com/office/drawing/2014/main" id="{16098B13-DA54-44EE-9B26-24F299A8516C}"/>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Oval 331">
                <a:extLst>
                  <a:ext uri="{FF2B5EF4-FFF2-40B4-BE49-F238E27FC236}">
                    <a16:creationId xmlns:a16="http://schemas.microsoft.com/office/drawing/2014/main" id="{4BE00A6F-9B77-43C9-BC00-7C50D67AF0B5}"/>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24" name="Picture 323">
              <a:extLst>
                <a:ext uri="{FF2B5EF4-FFF2-40B4-BE49-F238E27FC236}">
                  <a16:creationId xmlns:a16="http://schemas.microsoft.com/office/drawing/2014/main" id="{DDE7C6EF-6BE2-4923-B9FB-C9E08D78DEB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325" name="Picture 324">
              <a:extLst>
                <a:ext uri="{FF2B5EF4-FFF2-40B4-BE49-F238E27FC236}">
                  <a16:creationId xmlns:a16="http://schemas.microsoft.com/office/drawing/2014/main" id="{523F0603-B8CB-462C-9C26-353A513BA78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326" name="Picture 325">
              <a:extLst>
                <a:ext uri="{FF2B5EF4-FFF2-40B4-BE49-F238E27FC236}">
                  <a16:creationId xmlns:a16="http://schemas.microsoft.com/office/drawing/2014/main" id="{92771641-FF34-42C9-872F-A2B6E5FDF46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327" name="Picture 326">
              <a:extLst>
                <a:ext uri="{FF2B5EF4-FFF2-40B4-BE49-F238E27FC236}">
                  <a16:creationId xmlns:a16="http://schemas.microsoft.com/office/drawing/2014/main" id="{B06745F9-6845-42D6-982D-DCAE8DBB22F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328" name="TextBox 327">
              <a:extLst>
                <a:ext uri="{FF2B5EF4-FFF2-40B4-BE49-F238E27FC236}">
                  <a16:creationId xmlns:a16="http://schemas.microsoft.com/office/drawing/2014/main" id="{2F5CCE9F-7D30-4B80-A546-EEF72851389D}"/>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329" name="TextBox 328">
              <a:extLst>
                <a:ext uri="{FF2B5EF4-FFF2-40B4-BE49-F238E27FC236}">
                  <a16:creationId xmlns:a16="http://schemas.microsoft.com/office/drawing/2014/main" id="{52691E6E-D282-4FEC-806F-E001172DD42C}"/>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cxnSp>
        <p:nvCxnSpPr>
          <p:cNvPr id="333" name="!! Devices line">
            <a:extLst>
              <a:ext uri="{FF2B5EF4-FFF2-40B4-BE49-F238E27FC236}">
                <a16:creationId xmlns:a16="http://schemas.microsoft.com/office/drawing/2014/main" id="{2ECDF7F9-0507-4126-9539-7697DDB6F02A}"/>
              </a:ext>
            </a:extLst>
          </p:cNvPr>
          <p:cNvCxnSpPr>
            <a:cxnSpLocks/>
          </p:cNvCxnSpPr>
          <p:nvPr/>
        </p:nvCxnSpPr>
        <p:spPr>
          <a:xfrm>
            <a:off x="3394649" y="2420246"/>
            <a:ext cx="2006483" cy="0"/>
          </a:xfrm>
          <a:prstGeom prst="line">
            <a:avLst/>
          </a:prstGeom>
          <a:solidFill>
            <a:srgbClr val="FFFFFF">
              <a:lumMod val="95000"/>
            </a:srgbClr>
          </a:solidFill>
          <a:ln w="19050" cap="flat" cmpd="sng" algn="ctr">
            <a:solidFill>
              <a:srgbClr val="505050"/>
            </a:solidFill>
            <a:prstDash val="solid"/>
          </a:ln>
          <a:effectLst/>
        </p:spPr>
      </p:cxnSp>
      <p:sp>
        <p:nvSpPr>
          <p:cNvPr id="334" name="Rectangle 333">
            <a:extLst>
              <a:ext uri="{FF2B5EF4-FFF2-40B4-BE49-F238E27FC236}">
                <a16:creationId xmlns:a16="http://schemas.microsoft.com/office/drawing/2014/main" id="{602C5260-6DB6-476F-906F-43376423AA13}"/>
              </a:ext>
            </a:extLst>
          </p:cNvPr>
          <p:cNvSpPr/>
          <p:nvPr/>
        </p:nvSpPr>
        <p:spPr bwMode="auto">
          <a:xfrm>
            <a:off x="875156" y="2845662"/>
            <a:ext cx="2441044" cy="870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Sponsored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Event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BYOD</a:t>
            </a:r>
          </a:p>
        </p:txBody>
      </p:sp>
      <p:sp>
        <p:nvSpPr>
          <p:cNvPr id="335" name="Rectangle 334">
            <a:extLst>
              <a:ext uri="{FF2B5EF4-FFF2-40B4-BE49-F238E27FC236}">
                <a16:creationId xmlns:a16="http://schemas.microsoft.com/office/drawing/2014/main" id="{20C64BD5-81CA-4810-AB32-B1FD3DDC3350}"/>
              </a:ext>
            </a:extLst>
          </p:cNvPr>
          <p:cNvSpPr/>
          <p:nvPr/>
        </p:nvSpPr>
        <p:spPr bwMode="auto">
          <a:xfrm>
            <a:off x="876515" y="3866369"/>
            <a:ext cx="2440481" cy="7707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Managed Devices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Authenticated Devices</a:t>
            </a:r>
          </a:p>
        </p:txBody>
      </p:sp>
      <p:sp>
        <p:nvSpPr>
          <p:cNvPr id="336" name="Rectangle 335">
            <a:extLst>
              <a:ext uri="{FF2B5EF4-FFF2-40B4-BE49-F238E27FC236}">
                <a16:creationId xmlns:a16="http://schemas.microsoft.com/office/drawing/2014/main" id="{86DC8AE5-B30B-46E2-A1FE-4373F2297EDD}"/>
              </a:ext>
            </a:extLst>
          </p:cNvPr>
          <p:cNvSpPr/>
          <p:nvPr/>
        </p:nvSpPr>
        <p:spPr>
          <a:xfrm>
            <a:off x="1115380" y="1375132"/>
            <a:ext cx="250260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Access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cxnSp>
        <p:nvCxnSpPr>
          <p:cNvPr id="337" name="!! Cloud line">
            <a:extLst>
              <a:ext uri="{FF2B5EF4-FFF2-40B4-BE49-F238E27FC236}">
                <a16:creationId xmlns:a16="http://schemas.microsoft.com/office/drawing/2014/main" id="{BBC2FA17-AE22-4918-8AE7-4DE13102264A}"/>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cxnSp>
        <p:nvCxnSpPr>
          <p:cNvPr id="339" name="!! Straight Connector 600">
            <a:extLst>
              <a:ext uri="{FF2B5EF4-FFF2-40B4-BE49-F238E27FC236}">
                <a16:creationId xmlns:a16="http://schemas.microsoft.com/office/drawing/2014/main" id="{6C607B4B-A03A-4849-A131-B4C9828161B9}"/>
              </a:ext>
            </a:extLst>
          </p:cNvPr>
          <p:cNvCxnSpPr>
            <a:cxnSpLocks/>
          </p:cNvCxnSpPr>
          <p:nvPr/>
        </p:nvCxnSpPr>
        <p:spPr>
          <a:xfrm>
            <a:off x="3763315" y="4270554"/>
            <a:ext cx="2038960" cy="0"/>
          </a:xfrm>
          <a:prstGeom prst="line">
            <a:avLst/>
          </a:prstGeom>
          <a:solidFill>
            <a:srgbClr val="FFFFFF">
              <a:lumMod val="95000"/>
            </a:srgbClr>
          </a:solidFill>
          <a:ln w="19050" cap="flat" cmpd="sng" algn="ctr">
            <a:solidFill>
              <a:srgbClr val="505050"/>
            </a:solidFill>
            <a:prstDash val="solid"/>
          </a:ln>
          <a:effectLst/>
        </p:spPr>
      </p:cxnSp>
      <p:pic>
        <p:nvPicPr>
          <p:cNvPr id="340" name="Graphic 339">
            <a:extLst>
              <a:ext uri="{FF2B5EF4-FFF2-40B4-BE49-F238E27FC236}">
                <a16:creationId xmlns:a16="http://schemas.microsoft.com/office/drawing/2014/main" id="{AFF68161-3491-4A23-AFFF-2D47E9EBDE1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82615" y="4179114"/>
            <a:ext cx="196950" cy="182880"/>
          </a:xfrm>
          <a:prstGeom prst="rect">
            <a:avLst/>
          </a:prstGeom>
        </p:spPr>
      </p:pic>
      <p:grpSp>
        <p:nvGrpSpPr>
          <p:cNvPr id="341" name="Group 340">
            <a:extLst>
              <a:ext uri="{FF2B5EF4-FFF2-40B4-BE49-F238E27FC236}">
                <a16:creationId xmlns:a16="http://schemas.microsoft.com/office/drawing/2014/main" id="{9C387228-352F-49DB-817F-9BA16B41E936}"/>
              </a:ext>
            </a:extLst>
          </p:cNvPr>
          <p:cNvGrpSpPr/>
          <p:nvPr/>
        </p:nvGrpSpPr>
        <p:grpSpPr>
          <a:xfrm>
            <a:off x="1318823" y="2257105"/>
            <a:ext cx="2082348" cy="431174"/>
            <a:chOff x="1571071" y="2257105"/>
            <a:chExt cx="2082348" cy="431174"/>
          </a:xfrm>
        </p:grpSpPr>
        <p:grpSp>
          <p:nvGrpSpPr>
            <p:cNvPr id="342" name="Group 341">
              <a:extLst>
                <a:ext uri="{FF2B5EF4-FFF2-40B4-BE49-F238E27FC236}">
                  <a16:creationId xmlns:a16="http://schemas.microsoft.com/office/drawing/2014/main" id="{50383C4D-A67D-4C22-873E-D0E1EC647E1C}"/>
                </a:ext>
              </a:extLst>
            </p:cNvPr>
            <p:cNvGrpSpPr/>
            <p:nvPr/>
          </p:nvGrpSpPr>
          <p:grpSpPr>
            <a:xfrm>
              <a:off x="2696905" y="2301259"/>
              <a:ext cx="426956" cy="327217"/>
              <a:chOff x="2892310" y="4439341"/>
              <a:chExt cx="376337" cy="288423"/>
            </a:xfrm>
          </p:grpSpPr>
          <p:sp>
            <p:nvSpPr>
              <p:cNvPr id="381" name="monitor">
                <a:extLst>
                  <a:ext uri="{FF2B5EF4-FFF2-40B4-BE49-F238E27FC236}">
                    <a16:creationId xmlns:a16="http://schemas.microsoft.com/office/drawing/2014/main" id="{175DFEB0-7410-4B20-BD84-C9FE13916BD9}"/>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Rectangle 381">
                <a:extLst>
                  <a:ext uri="{FF2B5EF4-FFF2-40B4-BE49-F238E27FC236}">
                    <a16:creationId xmlns:a16="http://schemas.microsoft.com/office/drawing/2014/main" id="{4DAE0EC1-F567-49AA-86B9-60ED7AB7C94D}"/>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3" name="Picture 382">
                <a:extLst>
                  <a:ext uri="{FF2B5EF4-FFF2-40B4-BE49-F238E27FC236}">
                    <a16:creationId xmlns:a16="http://schemas.microsoft.com/office/drawing/2014/main" id="{76FD8A18-7446-41F9-94BA-1317E908D096}"/>
                  </a:ext>
                </a:extLst>
              </p:cNvPr>
              <p:cNvPicPr>
                <a:picLocks noChangeAspect="1"/>
              </p:cNvPicPr>
              <p:nvPr/>
            </p:nvPicPr>
            <p:blipFill rotWithShape="1">
              <a:blip r:embed="rId1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343" name="Group 342">
              <a:extLst>
                <a:ext uri="{FF2B5EF4-FFF2-40B4-BE49-F238E27FC236}">
                  <a16:creationId xmlns:a16="http://schemas.microsoft.com/office/drawing/2014/main" id="{31EF25BF-4BA8-4085-9066-EBFFF15A1D5B}"/>
                </a:ext>
              </a:extLst>
            </p:cNvPr>
            <p:cNvGrpSpPr/>
            <p:nvPr/>
          </p:nvGrpSpPr>
          <p:grpSpPr>
            <a:xfrm>
              <a:off x="3219943" y="2301259"/>
              <a:ext cx="433476" cy="327215"/>
              <a:chOff x="7987238" y="1610486"/>
              <a:chExt cx="506061" cy="382007"/>
            </a:xfrm>
          </p:grpSpPr>
          <p:sp>
            <p:nvSpPr>
              <p:cNvPr id="375" name="Rectangle 374">
                <a:extLst>
                  <a:ext uri="{FF2B5EF4-FFF2-40B4-BE49-F238E27FC236}">
                    <a16:creationId xmlns:a16="http://schemas.microsoft.com/office/drawing/2014/main" id="{0726561F-0F5A-4232-9368-734E0E83589E}"/>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6" name="Group 375">
                <a:extLst>
                  <a:ext uri="{FF2B5EF4-FFF2-40B4-BE49-F238E27FC236}">
                    <a16:creationId xmlns:a16="http://schemas.microsoft.com/office/drawing/2014/main" id="{AE684544-2101-4A24-9B40-4B4D94FCAC62}"/>
                  </a:ext>
                </a:extLst>
              </p:cNvPr>
              <p:cNvGrpSpPr/>
              <p:nvPr/>
            </p:nvGrpSpPr>
            <p:grpSpPr>
              <a:xfrm>
                <a:off x="7987238" y="1610486"/>
                <a:ext cx="498447" cy="382007"/>
                <a:chOff x="9563138" y="2462727"/>
                <a:chExt cx="516394" cy="395761"/>
              </a:xfrm>
            </p:grpSpPr>
            <p:sp>
              <p:nvSpPr>
                <p:cNvPr id="377" name="monitor">
                  <a:extLst>
                    <a:ext uri="{FF2B5EF4-FFF2-40B4-BE49-F238E27FC236}">
                      <a16:creationId xmlns:a16="http://schemas.microsoft.com/office/drawing/2014/main" id="{DC2B967A-7264-4098-91D6-474DCA4AB305}"/>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78" name="Group 377">
                  <a:extLst>
                    <a:ext uri="{FF2B5EF4-FFF2-40B4-BE49-F238E27FC236}">
                      <a16:creationId xmlns:a16="http://schemas.microsoft.com/office/drawing/2014/main" id="{7B1FF0C9-3C5E-4CBE-91EC-43073CB474FA}"/>
                    </a:ext>
                  </a:extLst>
                </p:cNvPr>
                <p:cNvGrpSpPr/>
                <p:nvPr/>
              </p:nvGrpSpPr>
              <p:grpSpPr>
                <a:xfrm>
                  <a:off x="9746672" y="2545410"/>
                  <a:ext cx="107950" cy="134938"/>
                  <a:chOff x="9444088" y="2885171"/>
                  <a:chExt cx="107950" cy="134938"/>
                </a:xfrm>
                <a:solidFill>
                  <a:srgbClr val="505050"/>
                </a:solidFill>
              </p:grpSpPr>
              <p:sp>
                <p:nvSpPr>
                  <p:cNvPr id="379" name="Freeform 26">
                    <a:extLst>
                      <a:ext uri="{FF2B5EF4-FFF2-40B4-BE49-F238E27FC236}">
                        <a16:creationId xmlns:a16="http://schemas.microsoft.com/office/drawing/2014/main" id="{CCA305BF-99FA-407E-8CD6-57D60A94BB8D}"/>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0" name="Freeform 27">
                    <a:extLst>
                      <a:ext uri="{FF2B5EF4-FFF2-40B4-BE49-F238E27FC236}">
                        <a16:creationId xmlns:a16="http://schemas.microsoft.com/office/drawing/2014/main" id="{692FECF6-F281-432E-82EB-08CF807C54E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44" name="Group 343">
              <a:extLst>
                <a:ext uri="{FF2B5EF4-FFF2-40B4-BE49-F238E27FC236}">
                  <a16:creationId xmlns:a16="http://schemas.microsoft.com/office/drawing/2014/main" id="{F339EFDC-EB07-4E0C-A39F-E99869787F0B}"/>
                </a:ext>
              </a:extLst>
            </p:cNvPr>
            <p:cNvGrpSpPr/>
            <p:nvPr/>
          </p:nvGrpSpPr>
          <p:grpSpPr>
            <a:xfrm>
              <a:off x="1872084" y="2257105"/>
              <a:ext cx="205700" cy="341495"/>
              <a:chOff x="7084723" y="1610486"/>
              <a:chExt cx="212660" cy="353049"/>
            </a:xfrm>
          </p:grpSpPr>
          <p:sp>
            <p:nvSpPr>
              <p:cNvPr id="369" name="Rectangle 368">
                <a:extLst>
                  <a:ext uri="{FF2B5EF4-FFF2-40B4-BE49-F238E27FC236}">
                    <a16:creationId xmlns:a16="http://schemas.microsoft.com/office/drawing/2014/main" id="{1E9829F3-D674-4E3C-99C5-1D0087AA95E4}"/>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0" name="Group 369">
                <a:extLst>
                  <a:ext uri="{FF2B5EF4-FFF2-40B4-BE49-F238E27FC236}">
                    <a16:creationId xmlns:a16="http://schemas.microsoft.com/office/drawing/2014/main" id="{1BE9B4FF-6CF0-43FE-B1CE-6188B1D4E202}"/>
                  </a:ext>
                </a:extLst>
              </p:cNvPr>
              <p:cNvGrpSpPr/>
              <p:nvPr/>
            </p:nvGrpSpPr>
            <p:grpSpPr>
              <a:xfrm>
                <a:off x="7138556" y="1706457"/>
                <a:ext cx="104198" cy="130248"/>
                <a:chOff x="9444088" y="2885171"/>
                <a:chExt cx="107950" cy="134938"/>
              </a:xfrm>
              <a:solidFill>
                <a:srgbClr val="FFFFFF"/>
              </a:solidFill>
            </p:grpSpPr>
            <p:sp>
              <p:nvSpPr>
                <p:cNvPr id="373" name="Freeform 26">
                  <a:extLst>
                    <a:ext uri="{FF2B5EF4-FFF2-40B4-BE49-F238E27FC236}">
                      <a16:creationId xmlns:a16="http://schemas.microsoft.com/office/drawing/2014/main" id="{674E7A8B-2B34-4C5D-8FB2-64584D2C5373}"/>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4" name="Freeform 27">
                  <a:extLst>
                    <a:ext uri="{FF2B5EF4-FFF2-40B4-BE49-F238E27FC236}">
                      <a16:creationId xmlns:a16="http://schemas.microsoft.com/office/drawing/2014/main" id="{2B8FBDB7-210C-40D1-A9FD-695394149D66}"/>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1" name="CellPhone_E8EA">
                <a:extLst>
                  <a:ext uri="{FF2B5EF4-FFF2-40B4-BE49-F238E27FC236}">
                    <a16:creationId xmlns:a16="http://schemas.microsoft.com/office/drawing/2014/main" id="{17131AC1-C09F-41BB-B03C-0D912A98E1D8}"/>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72" name="Straight Connector 371">
                <a:extLst>
                  <a:ext uri="{FF2B5EF4-FFF2-40B4-BE49-F238E27FC236}">
                    <a16:creationId xmlns:a16="http://schemas.microsoft.com/office/drawing/2014/main" id="{FF13976E-F1F1-49AE-B4C5-C82370C7F66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45" name="Group 344">
              <a:extLst>
                <a:ext uri="{FF2B5EF4-FFF2-40B4-BE49-F238E27FC236}">
                  <a16:creationId xmlns:a16="http://schemas.microsoft.com/office/drawing/2014/main" id="{8AEED140-B6F9-40DB-8B00-7CF703003204}"/>
                </a:ext>
              </a:extLst>
            </p:cNvPr>
            <p:cNvGrpSpPr/>
            <p:nvPr/>
          </p:nvGrpSpPr>
          <p:grpSpPr>
            <a:xfrm>
              <a:off x="1571071" y="2257105"/>
              <a:ext cx="204931" cy="341495"/>
              <a:chOff x="6490922" y="1610486"/>
              <a:chExt cx="211865" cy="353049"/>
            </a:xfrm>
          </p:grpSpPr>
          <p:sp>
            <p:nvSpPr>
              <p:cNvPr id="357" name="Rectangle 356">
                <a:extLst>
                  <a:ext uri="{FF2B5EF4-FFF2-40B4-BE49-F238E27FC236}">
                    <a16:creationId xmlns:a16="http://schemas.microsoft.com/office/drawing/2014/main" id="{B4C41A37-CDEE-49E7-BC9D-D686B5A5494F}"/>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8" name="Group 30">
                <a:extLst>
                  <a:ext uri="{FF2B5EF4-FFF2-40B4-BE49-F238E27FC236}">
                    <a16:creationId xmlns:a16="http://schemas.microsoft.com/office/drawing/2014/main" id="{2AF5D8A0-E622-4B1E-8BA7-5A036D32A199}"/>
                  </a:ext>
                </a:extLst>
              </p:cNvPr>
              <p:cNvGrpSpPr>
                <a:grpSpLocks noChangeAspect="1"/>
              </p:cNvGrpSpPr>
              <p:nvPr/>
            </p:nvGrpSpPr>
            <p:grpSpPr bwMode="auto">
              <a:xfrm>
                <a:off x="6545792" y="1729376"/>
                <a:ext cx="111361" cy="115269"/>
                <a:chOff x="5049" y="1841"/>
                <a:chExt cx="57" cy="59"/>
              </a:xfrm>
              <a:solidFill>
                <a:srgbClr val="FFFFFF"/>
              </a:solidFill>
            </p:grpSpPr>
            <p:sp>
              <p:nvSpPr>
                <p:cNvPr id="361" name="Freeform 31">
                  <a:extLst>
                    <a:ext uri="{FF2B5EF4-FFF2-40B4-BE49-F238E27FC236}">
                      <a16:creationId xmlns:a16="http://schemas.microsoft.com/office/drawing/2014/main" id="{C0335DB5-6C78-48B8-BE17-D5A57E54E596}"/>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2" name="Freeform 32">
                  <a:extLst>
                    <a:ext uri="{FF2B5EF4-FFF2-40B4-BE49-F238E27FC236}">
                      <a16:creationId xmlns:a16="http://schemas.microsoft.com/office/drawing/2014/main" id="{71DB6515-46E6-4C6C-952F-77A85428AA3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3" name="Freeform 33">
                  <a:extLst>
                    <a:ext uri="{FF2B5EF4-FFF2-40B4-BE49-F238E27FC236}">
                      <a16:creationId xmlns:a16="http://schemas.microsoft.com/office/drawing/2014/main" id="{F4912608-D2AB-4DA4-ADB0-2BB53F16966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4" name="Freeform 34">
                  <a:extLst>
                    <a:ext uri="{FF2B5EF4-FFF2-40B4-BE49-F238E27FC236}">
                      <a16:creationId xmlns:a16="http://schemas.microsoft.com/office/drawing/2014/main" id="{27D327AB-5A5F-4BEA-A739-E6E6C9293B24}"/>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5" name="Freeform 35">
                  <a:extLst>
                    <a:ext uri="{FF2B5EF4-FFF2-40B4-BE49-F238E27FC236}">
                      <a16:creationId xmlns:a16="http://schemas.microsoft.com/office/drawing/2014/main" id="{02BBEE34-7204-465E-A5DE-C5B67C1308A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6" name="Freeform 36">
                  <a:extLst>
                    <a:ext uri="{FF2B5EF4-FFF2-40B4-BE49-F238E27FC236}">
                      <a16:creationId xmlns:a16="http://schemas.microsoft.com/office/drawing/2014/main" id="{B077B3DE-021A-412A-9929-BFA613FFAF54}"/>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7" name="Freeform 37">
                  <a:extLst>
                    <a:ext uri="{FF2B5EF4-FFF2-40B4-BE49-F238E27FC236}">
                      <a16:creationId xmlns:a16="http://schemas.microsoft.com/office/drawing/2014/main" id="{8B637B37-F44B-4FCA-A7F5-31C903F62DEE}"/>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8" name="Freeform 38">
                  <a:extLst>
                    <a:ext uri="{FF2B5EF4-FFF2-40B4-BE49-F238E27FC236}">
                      <a16:creationId xmlns:a16="http://schemas.microsoft.com/office/drawing/2014/main" id="{DA3DBA3C-94A6-4F6F-9211-C98D9B1C0041}"/>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59" name="CellPhone_E8EA">
                <a:extLst>
                  <a:ext uri="{FF2B5EF4-FFF2-40B4-BE49-F238E27FC236}">
                    <a16:creationId xmlns:a16="http://schemas.microsoft.com/office/drawing/2014/main" id="{B6891B85-3227-455F-85DF-8D2C819A5D51}"/>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60" name="Straight Connector 359">
                <a:extLst>
                  <a:ext uri="{FF2B5EF4-FFF2-40B4-BE49-F238E27FC236}">
                    <a16:creationId xmlns:a16="http://schemas.microsoft.com/office/drawing/2014/main" id="{C29E7954-9420-4F60-91EC-40C0EC475FF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346" name="Group 345">
              <a:extLst>
                <a:ext uri="{FF2B5EF4-FFF2-40B4-BE49-F238E27FC236}">
                  <a16:creationId xmlns:a16="http://schemas.microsoft.com/office/drawing/2014/main" id="{6C3FF1A9-EB09-4A1E-8BEE-8234778FA593}"/>
                </a:ext>
              </a:extLst>
            </p:cNvPr>
            <p:cNvGrpSpPr/>
            <p:nvPr/>
          </p:nvGrpSpPr>
          <p:grpSpPr>
            <a:xfrm>
              <a:off x="2173867" y="2309875"/>
              <a:ext cx="426956" cy="327217"/>
              <a:chOff x="7398246" y="1610486"/>
              <a:chExt cx="498447" cy="382007"/>
            </a:xfrm>
          </p:grpSpPr>
          <p:sp>
            <p:nvSpPr>
              <p:cNvPr id="350" name="monitor">
                <a:extLst>
                  <a:ext uri="{FF2B5EF4-FFF2-40B4-BE49-F238E27FC236}">
                    <a16:creationId xmlns:a16="http://schemas.microsoft.com/office/drawing/2014/main" id="{2A55558B-3990-4CFC-9A0E-C77B2ACECEF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Rectangle 350">
                <a:extLst>
                  <a:ext uri="{FF2B5EF4-FFF2-40B4-BE49-F238E27FC236}">
                    <a16:creationId xmlns:a16="http://schemas.microsoft.com/office/drawing/2014/main" id="{7D71D5A8-FDCD-48E2-AB48-C2CB0CF9B800}"/>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2" name="Group 11">
                <a:extLst>
                  <a:ext uri="{FF2B5EF4-FFF2-40B4-BE49-F238E27FC236}">
                    <a16:creationId xmlns:a16="http://schemas.microsoft.com/office/drawing/2014/main" id="{6B60965B-6FEC-4B1D-AABF-405AE4DA40CF}"/>
                  </a:ext>
                </a:extLst>
              </p:cNvPr>
              <p:cNvGrpSpPr>
                <a:grpSpLocks noChangeAspect="1"/>
              </p:cNvGrpSpPr>
              <p:nvPr/>
            </p:nvGrpSpPr>
            <p:grpSpPr bwMode="auto">
              <a:xfrm>
                <a:off x="7581678" y="1714920"/>
                <a:ext cx="111860" cy="111860"/>
                <a:chOff x="5664" y="1835"/>
                <a:chExt cx="73" cy="73"/>
              </a:xfrm>
              <a:solidFill>
                <a:srgbClr val="FFFFFF"/>
              </a:solidFill>
            </p:grpSpPr>
            <p:sp>
              <p:nvSpPr>
                <p:cNvPr id="353" name="Freeform 12">
                  <a:extLst>
                    <a:ext uri="{FF2B5EF4-FFF2-40B4-BE49-F238E27FC236}">
                      <a16:creationId xmlns:a16="http://schemas.microsoft.com/office/drawing/2014/main" id="{28DC4B9C-7DEC-49D8-A61C-1D4872234604}"/>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4" name="Freeform 13">
                  <a:extLst>
                    <a:ext uri="{FF2B5EF4-FFF2-40B4-BE49-F238E27FC236}">
                      <a16:creationId xmlns:a16="http://schemas.microsoft.com/office/drawing/2014/main" id="{03FBC2C5-9266-4EAC-A705-A57938F4850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5" name="Freeform 14">
                  <a:extLst>
                    <a:ext uri="{FF2B5EF4-FFF2-40B4-BE49-F238E27FC236}">
                      <a16:creationId xmlns:a16="http://schemas.microsoft.com/office/drawing/2014/main" id="{2F65F01C-5DB8-4DFD-88C8-5BA26B110F29}"/>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6" name="Freeform 15">
                  <a:extLst>
                    <a:ext uri="{FF2B5EF4-FFF2-40B4-BE49-F238E27FC236}">
                      <a16:creationId xmlns:a16="http://schemas.microsoft.com/office/drawing/2014/main" id="{1480A598-D501-458C-BF4E-B2F4A3F82C10}"/>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47" name="Group 346">
              <a:extLst>
                <a:ext uri="{FF2B5EF4-FFF2-40B4-BE49-F238E27FC236}">
                  <a16:creationId xmlns:a16="http://schemas.microsoft.com/office/drawing/2014/main" id="{C2AA1022-59A7-4742-9EC0-E501F41347C6}"/>
                </a:ext>
              </a:extLst>
            </p:cNvPr>
            <p:cNvGrpSpPr/>
            <p:nvPr/>
          </p:nvGrpSpPr>
          <p:grpSpPr>
            <a:xfrm>
              <a:off x="1724250" y="2490343"/>
              <a:ext cx="197936" cy="197936"/>
              <a:chOff x="1724250" y="2490343"/>
              <a:chExt cx="197936" cy="197936"/>
            </a:xfrm>
          </p:grpSpPr>
          <p:sp>
            <p:nvSpPr>
              <p:cNvPr id="348" name="Oval 347">
                <a:extLst>
                  <a:ext uri="{FF2B5EF4-FFF2-40B4-BE49-F238E27FC236}">
                    <a16:creationId xmlns:a16="http://schemas.microsoft.com/office/drawing/2014/main" id="{5188D1D0-4105-49A6-97F6-340040AE3C65}"/>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Commitments_EC4D">
                <a:extLst>
                  <a:ext uri="{FF2B5EF4-FFF2-40B4-BE49-F238E27FC236}">
                    <a16:creationId xmlns:a16="http://schemas.microsoft.com/office/drawing/2014/main" id="{66AD0BA1-05F4-4F28-B844-96B5FA01949E}"/>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384" name="Straight Arrow Connector 383">
            <a:extLst>
              <a:ext uri="{FF2B5EF4-FFF2-40B4-BE49-F238E27FC236}">
                <a16:creationId xmlns:a16="http://schemas.microsoft.com/office/drawing/2014/main" id="{1934D3B2-9A6E-44E0-81F6-DA5D47E69EBD}"/>
              </a:ext>
            </a:extLst>
          </p:cNvPr>
          <p:cNvCxnSpPr>
            <a:cxnSpLocks/>
          </p:cNvCxnSpPr>
          <p:nvPr/>
        </p:nvCxnSpPr>
        <p:spPr>
          <a:xfrm>
            <a:off x="3312408" y="3020212"/>
            <a:ext cx="0" cy="1533635"/>
          </a:xfrm>
          <a:prstGeom prst="straightConnector1">
            <a:avLst/>
          </a:prstGeom>
          <a:ln w="31750">
            <a:solidFill>
              <a:schemeClr val="tx1">
                <a:lumMod val="50000"/>
                <a:lumOff val="50000"/>
              </a:schemeClr>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02236B73-44A1-4065-B2E0-3D2D29A40FE4}"/>
              </a:ext>
            </a:extLst>
          </p:cNvPr>
          <p:cNvCxnSpPr/>
          <p:nvPr/>
        </p:nvCxnSpPr>
        <p:spPr>
          <a:xfrm>
            <a:off x="875156" y="3789137"/>
            <a:ext cx="2996530" cy="0"/>
          </a:xfrm>
          <a:prstGeom prst="line">
            <a:avLst/>
          </a:prstGeom>
          <a:ln w="15875">
            <a:solidFill>
              <a:srgbClr val="66666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B2FAE8D5-D6F6-4641-A3F5-3F5505896EF8}"/>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87" name="Laptop_E770">
            <a:extLst>
              <a:ext uri="{FF2B5EF4-FFF2-40B4-BE49-F238E27FC236}">
                <a16:creationId xmlns:a16="http://schemas.microsoft.com/office/drawing/2014/main" id="{076DA247-92EB-4EAC-9E31-36D9E8BC9EA9}"/>
              </a:ext>
            </a:extLst>
          </p:cNvPr>
          <p:cNvSpPr>
            <a:spLocks noChangeAspect="1" noEditPoints="1"/>
          </p:cNvSpPr>
          <p:nvPr/>
        </p:nvSpPr>
        <p:spPr bwMode="auto">
          <a:xfrm>
            <a:off x="4940637" y="5593010"/>
            <a:ext cx="645975" cy="4310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 Freeform 5">
            <a:extLst>
              <a:ext uri="{FF2B5EF4-FFF2-40B4-BE49-F238E27FC236}">
                <a16:creationId xmlns:a16="http://schemas.microsoft.com/office/drawing/2014/main" id="{449FA8C8-975C-4448-95FF-48986DF3A4CA}"/>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666666"/>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89" name="!! Graphic 314">
            <a:extLst>
              <a:ext uri="{FF2B5EF4-FFF2-40B4-BE49-F238E27FC236}">
                <a16:creationId xmlns:a16="http://schemas.microsoft.com/office/drawing/2014/main" id="{2CEA920C-D9CD-45BF-A1F0-517539826C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174" y="2929242"/>
            <a:ext cx="196950" cy="182880"/>
          </a:xfrm>
          <a:prstGeom prst="rect">
            <a:avLst/>
          </a:prstGeom>
        </p:spPr>
      </p:pic>
      <p:pic>
        <p:nvPicPr>
          <p:cNvPr id="390" name="!! Graphic 315">
            <a:extLst>
              <a:ext uri="{FF2B5EF4-FFF2-40B4-BE49-F238E27FC236}">
                <a16:creationId xmlns:a16="http://schemas.microsoft.com/office/drawing/2014/main" id="{BE47229C-7C76-4958-8B07-8A0D0438DC3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16809" y="2793311"/>
            <a:ext cx="182880" cy="99753"/>
          </a:xfrm>
          <a:prstGeom prst="rect">
            <a:avLst/>
          </a:prstGeom>
        </p:spPr>
      </p:pic>
      <p:grpSp>
        <p:nvGrpSpPr>
          <p:cNvPr id="391" name="Group 390">
            <a:extLst>
              <a:ext uri="{FF2B5EF4-FFF2-40B4-BE49-F238E27FC236}">
                <a16:creationId xmlns:a16="http://schemas.microsoft.com/office/drawing/2014/main" id="{5F291D35-E4D1-4A16-96A4-B5BBC4713D76}"/>
              </a:ext>
            </a:extLst>
          </p:cNvPr>
          <p:cNvGrpSpPr/>
          <p:nvPr/>
        </p:nvGrpSpPr>
        <p:grpSpPr>
          <a:xfrm>
            <a:off x="3170407" y="3525872"/>
            <a:ext cx="433476" cy="327216"/>
            <a:chOff x="7987238" y="1610485"/>
            <a:chExt cx="506061" cy="382008"/>
          </a:xfrm>
        </p:grpSpPr>
        <p:sp>
          <p:nvSpPr>
            <p:cNvPr id="392" name="Rectangle 391">
              <a:extLst>
                <a:ext uri="{FF2B5EF4-FFF2-40B4-BE49-F238E27FC236}">
                  <a16:creationId xmlns:a16="http://schemas.microsoft.com/office/drawing/2014/main" id="{1DC0E5E6-FE03-4BCD-80E0-3BC059C63F45}"/>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3" name="Group 392">
              <a:extLst>
                <a:ext uri="{FF2B5EF4-FFF2-40B4-BE49-F238E27FC236}">
                  <a16:creationId xmlns:a16="http://schemas.microsoft.com/office/drawing/2014/main" id="{E75F9887-DAB7-431C-B041-B72148F875AD}"/>
                </a:ext>
              </a:extLst>
            </p:cNvPr>
            <p:cNvGrpSpPr/>
            <p:nvPr/>
          </p:nvGrpSpPr>
          <p:grpSpPr>
            <a:xfrm>
              <a:off x="7987238" y="1610486"/>
              <a:ext cx="498447" cy="382007"/>
              <a:chOff x="9563138" y="2462727"/>
              <a:chExt cx="516394" cy="395761"/>
            </a:xfrm>
          </p:grpSpPr>
          <p:sp>
            <p:nvSpPr>
              <p:cNvPr id="394" name="monitor">
                <a:extLst>
                  <a:ext uri="{FF2B5EF4-FFF2-40B4-BE49-F238E27FC236}">
                    <a16:creationId xmlns:a16="http://schemas.microsoft.com/office/drawing/2014/main" id="{DEFF09B1-D49A-4B31-A617-FD077CEED7A4}"/>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95" name="Group 394">
                <a:extLst>
                  <a:ext uri="{FF2B5EF4-FFF2-40B4-BE49-F238E27FC236}">
                    <a16:creationId xmlns:a16="http://schemas.microsoft.com/office/drawing/2014/main" id="{D96FCD13-6978-4505-811C-57791A2C8AC1}"/>
                  </a:ext>
                </a:extLst>
              </p:cNvPr>
              <p:cNvGrpSpPr/>
              <p:nvPr/>
            </p:nvGrpSpPr>
            <p:grpSpPr>
              <a:xfrm>
                <a:off x="9746672" y="2545410"/>
                <a:ext cx="107950" cy="134938"/>
                <a:chOff x="9444088" y="2885171"/>
                <a:chExt cx="107950" cy="134938"/>
              </a:xfrm>
              <a:solidFill>
                <a:srgbClr val="505050"/>
              </a:solidFill>
            </p:grpSpPr>
            <p:sp>
              <p:nvSpPr>
                <p:cNvPr id="396" name="Freeform 26">
                  <a:extLst>
                    <a:ext uri="{FF2B5EF4-FFF2-40B4-BE49-F238E27FC236}">
                      <a16:creationId xmlns:a16="http://schemas.microsoft.com/office/drawing/2014/main" id="{A961E767-B87B-4564-A39D-1B6B1146567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7" name="Freeform 27">
                  <a:extLst>
                    <a:ext uri="{FF2B5EF4-FFF2-40B4-BE49-F238E27FC236}">
                      <a16:creationId xmlns:a16="http://schemas.microsoft.com/office/drawing/2014/main" id="{4DBF9C6A-49E0-49AE-A387-34512AC403D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398" name="Group 397">
            <a:extLst>
              <a:ext uri="{FF2B5EF4-FFF2-40B4-BE49-F238E27FC236}">
                <a16:creationId xmlns:a16="http://schemas.microsoft.com/office/drawing/2014/main" id="{21C62615-38BF-471D-8BC6-EBB51FE73B85}"/>
              </a:ext>
            </a:extLst>
          </p:cNvPr>
          <p:cNvGrpSpPr/>
          <p:nvPr/>
        </p:nvGrpSpPr>
        <p:grpSpPr>
          <a:xfrm>
            <a:off x="3090456" y="3748692"/>
            <a:ext cx="426956" cy="327217"/>
            <a:chOff x="2892310" y="4439341"/>
            <a:chExt cx="376337" cy="288423"/>
          </a:xfrm>
        </p:grpSpPr>
        <p:sp>
          <p:nvSpPr>
            <p:cNvPr id="399" name="monitor">
              <a:extLst>
                <a:ext uri="{FF2B5EF4-FFF2-40B4-BE49-F238E27FC236}">
                  <a16:creationId xmlns:a16="http://schemas.microsoft.com/office/drawing/2014/main" id="{A8A767BD-C9C8-44DD-854A-81CF8D8C594D}"/>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Rectangle 399">
              <a:extLst>
                <a:ext uri="{FF2B5EF4-FFF2-40B4-BE49-F238E27FC236}">
                  <a16:creationId xmlns:a16="http://schemas.microsoft.com/office/drawing/2014/main" id="{A8E3F14B-0A5F-44B8-94A2-D75EA6296A4B}"/>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1" name="Picture 400">
              <a:extLst>
                <a:ext uri="{FF2B5EF4-FFF2-40B4-BE49-F238E27FC236}">
                  <a16:creationId xmlns:a16="http://schemas.microsoft.com/office/drawing/2014/main" id="{EDEC5028-F202-4E44-A5D8-E8811CBBEE14}"/>
                </a:ext>
              </a:extLst>
            </p:cNvPr>
            <p:cNvPicPr>
              <a:picLocks noChangeAspect="1"/>
            </p:cNvPicPr>
            <p:nvPr/>
          </p:nvPicPr>
          <p:blipFill rotWithShape="1">
            <a:blip r:embed="rId18">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402" name="Group 401">
            <a:extLst>
              <a:ext uri="{FF2B5EF4-FFF2-40B4-BE49-F238E27FC236}">
                <a16:creationId xmlns:a16="http://schemas.microsoft.com/office/drawing/2014/main" id="{D8FD7EE1-31DE-4B73-893E-8A8DD2AC1057}"/>
              </a:ext>
            </a:extLst>
          </p:cNvPr>
          <p:cNvGrpSpPr/>
          <p:nvPr/>
        </p:nvGrpSpPr>
        <p:grpSpPr>
          <a:xfrm>
            <a:off x="2835644" y="3613298"/>
            <a:ext cx="426956" cy="327217"/>
            <a:chOff x="7398246" y="1610486"/>
            <a:chExt cx="498447" cy="382007"/>
          </a:xfrm>
        </p:grpSpPr>
        <p:sp>
          <p:nvSpPr>
            <p:cNvPr id="403" name="monitor">
              <a:extLst>
                <a:ext uri="{FF2B5EF4-FFF2-40B4-BE49-F238E27FC236}">
                  <a16:creationId xmlns:a16="http://schemas.microsoft.com/office/drawing/2014/main" id="{A6DAC031-CF50-44D2-9CDD-F5ADD61C1E62}"/>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Rectangle 403">
              <a:extLst>
                <a:ext uri="{FF2B5EF4-FFF2-40B4-BE49-F238E27FC236}">
                  <a16:creationId xmlns:a16="http://schemas.microsoft.com/office/drawing/2014/main" id="{9BB3A0B1-BC05-44FE-82D3-A29B9511E520}"/>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5" name="Group 11">
              <a:extLst>
                <a:ext uri="{FF2B5EF4-FFF2-40B4-BE49-F238E27FC236}">
                  <a16:creationId xmlns:a16="http://schemas.microsoft.com/office/drawing/2014/main" id="{F8E0752A-43B1-479C-98D6-5B7C1424C49A}"/>
                </a:ext>
              </a:extLst>
            </p:cNvPr>
            <p:cNvGrpSpPr>
              <a:grpSpLocks noChangeAspect="1"/>
            </p:cNvGrpSpPr>
            <p:nvPr/>
          </p:nvGrpSpPr>
          <p:grpSpPr bwMode="auto">
            <a:xfrm>
              <a:off x="7581678" y="1714920"/>
              <a:ext cx="111860" cy="111860"/>
              <a:chOff x="5664" y="1835"/>
              <a:chExt cx="73" cy="73"/>
            </a:xfrm>
            <a:solidFill>
              <a:srgbClr val="FFFFFF"/>
            </a:solidFill>
          </p:grpSpPr>
          <p:sp>
            <p:nvSpPr>
              <p:cNvPr id="406" name="Freeform 12">
                <a:extLst>
                  <a:ext uri="{FF2B5EF4-FFF2-40B4-BE49-F238E27FC236}">
                    <a16:creationId xmlns:a16="http://schemas.microsoft.com/office/drawing/2014/main" id="{3F0CB890-A7F8-4309-BFE8-C69D1170CE8F}"/>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7" name="Freeform 13">
                <a:extLst>
                  <a:ext uri="{FF2B5EF4-FFF2-40B4-BE49-F238E27FC236}">
                    <a16:creationId xmlns:a16="http://schemas.microsoft.com/office/drawing/2014/main" id="{9C7DB2FB-8B23-4C18-AA78-8DA7F023770C}"/>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8" name="Freeform 14">
                <a:extLst>
                  <a:ext uri="{FF2B5EF4-FFF2-40B4-BE49-F238E27FC236}">
                    <a16:creationId xmlns:a16="http://schemas.microsoft.com/office/drawing/2014/main" id="{7F2A28B4-63C7-4B61-8698-FA39081C7BEE}"/>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9" name="Freeform 15">
                <a:extLst>
                  <a:ext uri="{FF2B5EF4-FFF2-40B4-BE49-F238E27FC236}">
                    <a16:creationId xmlns:a16="http://schemas.microsoft.com/office/drawing/2014/main" id="{806E981E-A0D9-4365-AFE9-25D8339F92EB}"/>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10" name="Rectangle 409">
            <a:extLst>
              <a:ext uri="{FF2B5EF4-FFF2-40B4-BE49-F238E27FC236}">
                <a16:creationId xmlns:a16="http://schemas.microsoft.com/office/drawing/2014/main" id="{DE3A7F39-9102-4348-8AF2-8FF02F9D028A}"/>
              </a:ext>
            </a:extLst>
          </p:cNvPr>
          <p:cNvSpPr/>
          <p:nvPr/>
        </p:nvSpPr>
        <p:spPr bwMode="auto">
          <a:xfrm>
            <a:off x="3497210" y="5456317"/>
            <a:ext cx="1664244"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411" name="Rectangle 410">
            <a:extLst>
              <a:ext uri="{FF2B5EF4-FFF2-40B4-BE49-F238E27FC236}">
                <a16:creationId xmlns:a16="http://schemas.microsoft.com/office/drawing/2014/main" id="{4CF1C779-20FB-445B-A5D5-7A6A18AF94C2}"/>
              </a:ext>
            </a:extLst>
          </p:cNvPr>
          <p:cNvSpPr/>
          <p:nvPr/>
        </p:nvSpPr>
        <p:spPr bwMode="auto">
          <a:xfrm>
            <a:off x="3507890" y="5453386"/>
            <a:ext cx="211430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412" name="Speech Bubble: Rectangle 411">
            <a:extLst>
              <a:ext uri="{FF2B5EF4-FFF2-40B4-BE49-F238E27FC236}">
                <a16:creationId xmlns:a16="http://schemas.microsoft.com/office/drawing/2014/main" id="{5180DF38-5208-44FF-92CF-198C672268BA}"/>
              </a:ext>
            </a:extLst>
          </p:cNvPr>
          <p:cNvSpPr/>
          <p:nvPr/>
        </p:nvSpPr>
        <p:spPr bwMode="auto">
          <a:xfrm>
            <a:off x="5982358" y="4747260"/>
            <a:ext cx="1633799" cy="503318"/>
          </a:xfrm>
          <a:prstGeom prst="wedgeRectCallout">
            <a:avLst>
              <a:gd name="adj1" fmla="val -59951"/>
              <a:gd name="adj2" fmla="val 58501"/>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Published applications </a:t>
            </a:r>
            <a:r>
              <a:rPr kumimoji="0" lang="en-US" sz="10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via Azure AD App Proxy</a:t>
            </a:r>
          </a:p>
        </p:txBody>
      </p:sp>
      <p:sp>
        <p:nvSpPr>
          <p:cNvPr id="413" name="Speech Bubble: Rectangle 412">
            <a:extLst>
              <a:ext uri="{FF2B5EF4-FFF2-40B4-BE49-F238E27FC236}">
                <a16:creationId xmlns:a16="http://schemas.microsoft.com/office/drawing/2014/main" id="{24BFC00F-D24A-4BB9-A3BB-10F614D1125E}"/>
              </a:ext>
            </a:extLst>
          </p:cNvPr>
          <p:cNvSpPr/>
          <p:nvPr/>
        </p:nvSpPr>
        <p:spPr bwMode="auto">
          <a:xfrm>
            <a:off x="7750952" y="4555955"/>
            <a:ext cx="2386663" cy="693479"/>
          </a:xfrm>
          <a:prstGeom prst="wedgeRectCallout">
            <a:avLst>
              <a:gd name="adj1" fmla="val 12739"/>
              <a:gd name="adj2" fmla="val 5759"/>
            </a:avLst>
          </a:prstGeom>
          <a:solidFill>
            <a:schemeClr val="bg1"/>
          </a:solidFill>
          <a:ln w="19050">
            <a:solidFill>
              <a:schemeClr val="accent1"/>
            </a:solidFill>
            <a:prstDash val="dash"/>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 Access (Fallback)</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Also used to discover remaining application access requirements </a:t>
            </a:r>
          </a:p>
        </p:txBody>
      </p:sp>
      <p:sp>
        <p:nvSpPr>
          <p:cNvPr id="414" name="Rectangle 413">
            <a:extLst>
              <a:ext uri="{FF2B5EF4-FFF2-40B4-BE49-F238E27FC236}">
                <a16:creationId xmlns:a16="http://schemas.microsoft.com/office/drawing/2014/main" id="{19C25FDA-1499-4B46-9346-3D609DEDE421}"/>
              </a:ext>
            </a:extLst>
          </p:cNvPr>
          <p:cNvSpPr/>
          <p:nvPr/>
        </p:nvSpPr>
        <p:spPr bwMode="auto">
          <a:xfrm>
            <a:off x="3697667" y="6287619"/>
            <a:ext cx="3399928"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Azure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415" name="Speech Bubble: Rectangle 414">
            <a:extLst>
              <a:ext uri="{FF2B5EF4-FFF2-40B4-BE49-F238E27FC236}">
                <a16:creationId xmlns:a16="http://schemas.microsoft.com/office/drawing/2014/main" id="{D07E20F4-3385-45D8-B193-B277630C8F67}"/>
              </a:ext>
            </a:extLst>
          </p:cNvPr>
          <p:cNvSpPr/>
          <p:nvPr/>
        </p:nvSpPr>
        <p:spPr bwMode="auto">
          <a:xfrm flipH="1">
            <a:off x="3756905" y="4586677"/>
            <a:ext cx="1858392" cy="655960"/>
          </a:xfrm>
          <a:prstGeom prst="wedgeRectCallout">
            <a:avLst>
              <a:gd name="adj1" fmla="val -59951"/>
              <a:gd name="adj2" fmla="val 58501"/>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devices for partners and employees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via Azure Virtual Desktop</a:t>
            </a:r>
          </a:p>
        </p:txBody>
      </p:sp>
      <p:sp>
        <p:nvSpPr>
          <p:cNvPr id="338" name="Speech Bubble: Rectangle 337">
            <a:extLst>
              <a:ext uri="{FF2B5EF4-FFF2-40B4-BE49-F238E27FC236}">
                <a16:creationId xmlns:a16="http://schemas.microsoft.com/office/drawing/2014/main" id="{771E7ECA-0AB7-45B8-8E17-DC21F4FDCA91}"/>
              </a:ext>
            </a:extLst>
          </p:cNvPr>
          <p:cNvSpPr/>
          <p:nvPr/>
        </p:nvSpPr>
        <p:spPr bwMode="auto">
          <a:xfrm>
            <a:off x="3937017" y="3298483"/>
            <a:ext cx="1376507" cy="693479"/>
          </a:xfrm>
          <a:prstGeom prst="wedgeRectCallout">
            <a:avLst>
              <a:gd name="adj1" fmla="val -61227"/>
              <a:gd name="adj2" fmla="val 19036"/>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Access Varies based on trust &amp; management level</a:t>
            </a:r>
          </a:p>
        </p:txBody>
      </p:sp>
    </p:spTree>
    <p:extLst>
      <p:ext uri="{BB962C8B-B14F-4D97-AF65-F5344CB8AC3E}">
        <p14:creationId xmlns:p14="http://schemas.microsoft.com/office/powerpoint/2010/main" val="353404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500"/>
                                        <p:tgtEl>
                                          <p:spTgt spid="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grpSp>
        <p:nvGrpSpPr>
          <p:cNvPr id="469" name="Group 468">
            <a:extLst>
              <a:ext uri="{FF2B5EF4-FFF2-40B4-BE49-F238E27FC236}">
                <a16:creationId xmlns:a16="http://schemas.microsoft.com/office/drawing/2014/main" id="{DADD0DAF-FF80-4DBD-9094-027F99D98C9A}"/>
              </a:ext>
            </a:extLst>
          </p:cNvPr>
          <p:cNvGrpSpPr/>
          <p:nvPr/>
        </p:nvGrpSpPr>
        <p:grpSpPr>
          <a:xfrm>
            <a:off x="552805" y="5413548"/>
            <a:ext cx="3694610" cy="914400"/>
            <a:chOff x="552805" y="5413548"/>
            <a:chExt cx="3694610" cy="914400"/>
          </a:xfrm>
        </p:grpSpPr>
        <p:sp>
          <p:nvSpPr>
            <p:cNvPr id="470" name="Rectangle: Rounded Corners 469">
              <a:extLst>
                <a:ext uri="{FF2B5EF4-FFF2-40B4-BE49-F238E27FC236}">
                  <a16:creationId xmlns:a16="http://schemas.microsoft.com/office/drawing/2014/main" id="{2AD8B877-C4D0-47B3-9FBE-904B6E60E590}"/>
                </a:ext>
              </a:extLst>
            </p:cNvPr>
            <p:cNvSpPr/>
            <p:nvPr/>
          </p:nvSpPr>
          <p:spPr bwMode="auto">
            <a:xfrm>
              <a:off x="552805" y="5413548"/>
              <a:ext cx="3694610" cy="914400"/>
            </a:xfrm>
            <a:prstGeom prst="roundRect">
              <a:avLst>
                <a:gd name="adj" fmla="val 50000"/>
              </a:avLst>
            </a:prstGeom>
            <a:solidFill>
              <a:srgbClr val="5353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471" name="Group 470">
              <a:extLst>
                <a:ext uri="{FF2B5EF4-FFF2-40B4-BE49-F238E27FC236}">
                  <a16:creationId xmlns:a16="http://schemas.microsoft.com/office/drawing/2014/main" id="{20A70088-0E24-4672-92B4-DDBCFE756A71}"/>
                </a:ext>
              </a:extLst>
            </p:cNvPr>
            <p:cNvGrpSpPr/>
            <p:nvPr/>
          </p:nvGrpSpPr>
          <p:grpSpPr>
            <a:xfrm>
              <a:off x="814511" y="5622527"/>
              <a:ext cx="409349" cy="401526"/>
              <a:chOff x="682950" y="5665974"/>
              <a:chExt cx="372886" cy="365760"/>
            </a:xfrm>
          </p:grpSpPr>
          <p:sp>
            <p:nvSpPr>
              <p:cNvPr id="472" name="magnify" title="Icon of a magnifying glass">
                <a:extLst>
                  <a:ext uri="{FF2B5EF4-FFF2-40B4-BE49-F238E27FC236}">
                    <a16:creationId xmlns:a16="http://schemas.microsoft.com/office/drawing/2014/main" id="{BD6D8DE7-0AC8-47A0-BA11-86B1FDAC2C9A}"/>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3" name="check" title="Icon of a checkmark">
                <a:extLst>
                  <a:ext uri="{FF2B5EF4-FFF2-40B4-BE49-F238E27FC236}">
                    <a16:creationId xmlns:a16="http://schemas.microsoft.com/office/drawing/2014/main" id="{A59EAFC6-37E5-4379-8CBA-F6B0CBDD6844}"/>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74" name="Group 473">
            <a:extLst>
              <a:ext uri="{FF2B5EF4-FFF2-40B4-BE49-F238E27FC236}">
                <a16:creationId xmlns:a16="http://schemas.microsoft.com/office/drawing/2014/main" id="{5BE46F1D-72B3-4700-8BCA-BD8BB52A7E1D}"/>
              </a:ext>
            </a:extLst>
          </p:cNvPr>
          <p:cNvGrpSpPr/>
          <p:nvPr/>
        </p:nvGrpSpPr>
        <p:grpSpPr>
          <a:xfrm>
            <a:off x="6682482" y="5386481"/>
            <a:ext cx="3803396" cy="914400"/>
            <a:chOff x="6682482" y="5386481"/>
            <a:chExt cx="3803396" cy="914400"/>
          </a:xfrm>
          <a:solidFill>
            <a:schemeClr val="tx1"/>
          </a:solidFill>
        </p:grpSpPr>
        <p:sp>
          <p:nvSpPr>
            <p:cNvPr id="475" name="Rectangle: Rounded Corners 474">
              <a:extLst>
                <a:ext uri="{FF2B5EF4-FFF2-40B4-BE49-F238E27FC236}">
                  <a16:creationId xmlns:a16="http://schemas.microsoft.com/office/drawing/2014/main" id="{61B66A43-26C6-4B32-8278-ED40E12CEB9A}"/>
                </a:ext>
              </a:extLst>
            </p:cNvPr>
            <p:cNvSpPr/>
            <p:nvPr/>
          </p:nvSpPr>
          <p:spPr bwMode="auto">
            <a:xfrm>
              <a:off x="6682482" y="5386481"/>
              <a:ext cx="3803396" cy="91440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9144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05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Specialized Segments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Isolate well-defined Life/Safety and</a:t>
              </a:r>
              <a:b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Business critical assets as possible</a:t>
              </a:r>
            </a:p>
          </p:txBody>
        </p:sp>
        <p:sp>
          <p:nvSpPr>
            <p:cNvPr id="485" name="!! building_7" title="Icon of a building with a curved section protruding from it">
              <a:extLst>
                <a:ext uri="{FF2B5EF4-FFF2-40B4-BE49-F238E27FC236}">
                  <a16:creationId xmlns:a16="http://schemas.microsoft.com/office/drawing/2014/main" id="{DC9562C6-0976-42C0-826E-AE7AB26485B7}"/>
                </a:ext>
              </a:extLst>
            </p:cNvPr>
            <p:cNvSpPr>
              <a:spLocks noChangeAspect="1" noEditPoints="1"/>
            </p:cNvSpPr>
            <p:nvPr/>
          </p:nvSpPr>
          <p:spPr bwMode="auto">
            <a:xfrm flipH="1">
              <a:off x="9806099" y="5593010"/>
              <a:ext cx="418263" cy="47360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486" name="Straight Connector 485">
            <a:extLst>
              <a:ext uri="{FF2B5EF4-FFF2-40B4-BE49-F238E27FC236}">
                <a16:creationId xmlns:a16="http://schemas.microsoft.com/office/drawing/2014/main" id="{0C623C3F-68C7-4B58-95D6-23A42B3993F4}"/>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487" name="Group 486">
            <a:extLst>
              <a:ext uri="{FF2B5EF4-FFF2-40B4-BE49-F238E27FC236}">
                <a16:creationId xmlns:a16="http://schemas.microsoft.com/office/drawing/2014/main" id="{13B628B2-E6B1-42F5-BAF2-248E8FDA1539}"/>
              </a:ext>
            </a:extLst>
          </p:cNvPr>
          <p:cNvGrpSpPr/>
          <p:nvPr/>
        </p:nvGrpSpPr>
        <p:grpSpPr>
          <a:xfrm>
            <a:off x="4871628" y="1319480"/>
            <a:ext cx="1828002" cy="547384"/>
            <a:chOff x="4546063" y="1319480"/>
            <a:chExt cx="1828002" cy="547384"/>
          </a:xfrm>
        </p:grpSpPr>
        <p:sp>
          <p:nvSpPr>
            <p:cNvPr id="488" name="Rectangle 487">
              <a:hlinkClick r:id="rId3"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39DD7537-A47E-4904-B8AB-48CD8927D559}"/>
                </a:ext>
              </a:extLst>
            </p:cNvPr>
            <p:cNvSpPr/>
            <p:nvPr/>
          </p:nvSpPr>
          <p:spPr>
            <a:xfrm>
              <a:off x="4546063" y="1319480"/>
              <a:ext cx="1828002" cy="547384"/>
            </a:xfrm>
            <a:prstGeom prst="rect">
              <a:avLst/>
            </a:prstGeom>
            <a:solidFill>
              <a:schemeClr val="bg1"/>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489" name="Picture 488">
              <a:extLst>
                <a:ext uri="{FF2B5EF4-FFF2-40B4-BE49-F238E27FC236}">
                  <a16:creationId xmlns:a16="http://schemas.microsoft.com/office/drawing/2014/main" id="{992900CD-DDF0-4344-A9AA-964233A177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490" name="Picture 489">
              <a:extLst>
                <a:ext uri="{FF2B5EF4-FFF2-40B4-BE49-F238E27FC236}">
                  <a16:creationId xmlns:a16="http://schemas.microsoft.com/office/drawing/2014/main" id="{B01CF88A-C80E-45AB-BD1E-E5292BC63E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491" name="Picture 490">
              <a:extLst>
                <a:ext uri="{FF2B5EF4-FFF2-40B4-BE49-F238E27FC236}">
                  <a16:creationId xmlns:a16="http://schemas.microsoft.com/office/drawing/2014/main" id="{D928D692-CB66-4C46-AFF8-3E2419E593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492" name="Picture 491">
              <a:extLst>
                <a:ext uri="{FF2B5EF4-FFF2-40B4-BE49-F238E27FC236}">
                  <a16:creationId xmlns:a16="http://schemas.microsoft.com/office/drawing/2014/main" id="{D676C34B-7E97-4DE0-B0B5-F46B55FB4C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493" name="Group 492">
              <a:extLst>
                <a:ext uri="{FF2B5EF4-FFF2-40B4-BE49-F238E27FC236}">
                  <a16:creationId xmlns:a16="http://schemas.microsoft.com/office/drawing/2014/main" id="{F0CBDDCC-1B7A-4243-867B-160AEFE95F75}"/>
                </a:ext>
              </a:extLst>
            </p:cNvPr>
            <p:cNvGrpSpPr/>
            <p:nvPr/>
          </p:nvGrpSpPr>
          <p:grpSpPr>
            <a:xfrm>
              <a:off x="6143897" y="1571087"/>
              <a:ext cx="127912" cy="29526"/>
              <a:chOff x="3187373" y="140962"/>
              <a:chExt cx="412250" cy="115312"/>
            </a:xfrm>
            <a:solidFill>
              <a:srgbClr val="000000">
                <a:lumMod val="65000"/>
                <a:lumOff val="35000"/>
              </a:srgbClr>
            </a:solidFill>
          </p:grpSpPr>
          <p:sp>
            <p:nvSpPr>
              <p:cNvPr id="500" name="Oval 499">
                <a:extLst>
                  <a:ext uri="{FF2B5EF4-FFF2-40B4-BE49-F238E27FC236}">
                    <a16:creationId xmlns:a16="http://schemas.microsoft.com/office/drawing/2014/main" id="{F0EEA6F1-4F09-4A4A-AD9A-DA4C28D49F01}"/>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1" name="Oval 500">
                <a:extLst>
                  <a:ext uri="{FF2B5EF4-FFF2-40B4-BE49-F238E27FC236}">
                    <a16:creationId xmlns:a16="http://schemas.microsoft.com/office/drawing/2014/main" id="{B3C930C4-51DD-4A8E-9297-F46ECF35422A}"/>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2" name="Oval 501">
                <a:extLst>
                  <a:ext uri="{FF2B5EF4-FFF2-40B4-BE49-F238E27FC236}">
                    <a16:creationId xmlns:a16="http://schemas.microsoft.com/office/drawing/2014/main" id="{6FAE42AD-0B4A-4FE0-BFCA-1A026D5B6F5E}"/>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4" name="Picture 493">
              <a:extLst>
                <a:ext uri="{FF2B5EF4-FFF2-40B4-BE49-F238E27FC236}">
                  <a16:creationId xmlns:a16="http://schemas.microsoft.com/office/drawing/2014/main" id="{9C226F70-250B-4272-90AC-D2A2B12E35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495" name="Picture 494">
              <a:extLst>
                <a:ext uri="{FF2B5EF4-FFF2-40B4-BE49-F238E27FC236}">
                  <a16:creationId xmlns:a16="http://schemas.microsoft.com/office/drawing/2014/main" id="{D4C42231-C6E7-4F6F-B041-0FA80838889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496" name="Picture 495">
              <a:extLst>
                <a:ext uri="{FF2B5EF4-FFF2-40B4-BE49-F238E27FC236}">
                  <a16:creationId xmlns:a16="http://schemas.microsoft.com/office/drawing/2014/main" id="{9DB8E9B0-E057-4893-A6D2-A2C52EF02E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497" name="Picture 496">
              <a:extLst>
                <a:ext uri="{FF2B5EF4-FFF2-40B4-BE49-F238E27FC236}">
                  <a16:creationId xmlns:a16="http://schemas.microsoft.com/office/drawing/2014/main" id="{A583C73A-D6F1-4BDB-92F0-FD44603142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498" name="TextBox 497">
              <a:extLst>
                <a:ext uri="{FF2B5EF4-FFF2-40B4-BE49-F238E27FC236}">
                  <a16:creationId xmlns:a16="http://schemas.microsoft.com/office/drawing/2014/main" id="{2AB02318-E00D-4FAF-B010-89D42944B3A7}"/>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D73B01"/>
                      </a:gs>
                      <a:gs pos="30000">
                        <a:srgbClr val="D73B01"/>
                      </a:gs>
                    </a:gsLst>
                    <a:lin ang="5400000" scaled="0"/>
                  </a:gradFill>
                  <a:effectLst/>
                  <a:uLnTx/>
                  <a:uFillTx/>
                  <a:latin typeface="Segoe UI Semibold"/>
                  <a:ea typeface="+mn-ea"/>
                  <a:cs typeface="+mn-cs"/>
                </a:rPr>
                <a:t>Office</a:t>
              </a:r>
            </a:p>
          </p:txBody>
        </p:sp>
        <p:sp>
          <p:nvSpPr>
            <p:cNvPr id="499" name="TextBox 498">
              <a:extLst>
                <a:ext uri="{FF2B5EF4-FFF2-40B4-BE49-F238E27FC236}">
                  <a16:creationId xmlns:a16="http://schemas.microsoft.com/office/drawing/2014/main" id="{B805948F-C861-45C2-AA45-0C761A047AD4}"/>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Azure</a:t>
              </a:r>
            </a:p>
          </p:txBody>
        </p:sp>
      </p:grpSp>
      <p:cxnSp>
        <p:nvCxnSpPr>
          <p:cNvPr id="503" name="!! Devices line">
            <a:extLst>
              <a:ext uri="{FF2B5EF4-FFF2-40B4-BE49-F238E27FC236}">
                <a16:creationId xmlns:a16="http://schemas.microsoft.com/office/drawing/2014/main" id="{4007EEB0-3F68-414E-82CA-0C2A9F4C6EA8}"/>
              </a:ext>
            </a:extLst>
          </p:cNvPr>
          <p:cNvCxnSpPr>
            <a:cxnSpLocks/>
          </p:cNvCxnSpPr>
          <p:nvPr/>
        </p:nvCxnSpPr>
        <p:spPr>
          <a:xfrm>
            <a:off x="3394649" y="2420246"/>
            <a:ext cx="2006483" cy="0"/>
          </a:xfrm>
          <a:prstGeom prst="line">
            <a:avLst/>
          </a:prstGeom>
          <a:solidFill>
            <a:srgbClr val="FFFFFF">
              <a:lumMod val="95000"/>
            </a:srgbClr>
          </a:solidFill>
          <a:ln w="19050" cap="flat" cmpd="sng" algn="ctr">
            <a:solidFill>
              <a:srgbClr val="505050"/>
            </a:solidFill>
            <a:prstDash val="solid"/>
          </a:ln>
          <a:effectLst/>
        </p:spPr>
      </p:cxnSp>
      <p:sp>
        <p:nvSpPr>
          <p:cNvPr id="504" name="Rectangle: Rounded Corners 503">
            <a:extLst>
              <a:ext uri="{FF2B5EF4-FFF2-40B4-BE49-F238E27FC236}">
                <a16:creationId xmlns:a16="http://schemas.microsoft.com/office/drawing/2014/main" id="{C4988970-66AB-481F-8C98-00E8B80AA2CD}"/>
              </a:ext>
            </a:extLst>
          </p:cNvPr>
          <p:cNvSpPr/>
          <p:nvPr/>
        </p:nvSpPr>
        <p:spPr bwMode="auto">
          <a:xfrm>
            <a:off x="3411406" y="5304833"/>
            <a:ext cx="3992009" cy="1118203"/>
          </a:xfrm>
          <a:prstGeom prst="roundRect">
            <a:avLst>
              <a:gd name="adj" fmla="val 50000"/>
            </a:avLst>
          </a:prstGeom>
          <a:solidFill>
            <a:schemeClr val="bg1"/>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505" name="Rectangle 504">
            <a:extLst>
              <a:ext uri="{FF2B5EF4-FFF2-40B4-BE49-F238E27FC236}">
                <a16:creationId xmlns:a16="http://schemas.microsoft.com/office/drawing/2014/main" id="{42775AC2-9893-4D05-844D-D7EBD84E1217}"/>
              </a:ext>
            </a:extLst>
          </p:cNvPr>
          <p:cNvSpPr/>
          <p:nvPr/>
        </p:nvSpPr>
        <p:spPr>
          <a:xfrm>
            <a:off x="7594111" y="1375132"/>
            <a:ext cx="363971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Controlled / Sensitive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cxnSp>
        <p:nvCxnSpPr>
          <p:cNvPr id="506" name="Straight Connector 505">
            <a:extLst>
              <a:ext uri="{FF2B5EF4-FFF2-40B4-BE49-F238E27FC236}">
                <a16:creationId xmlns:a16="http://schemas.microsoft.com/office/drawing/2014/main" id="{B91D21D3-1E36-4997-8123-7A0CA3E82D90}"/>
              </a:ext>
            </a:extLst>
          </p:cNvPr>
          <p:cNvCxnSpPr>
            <a:cxnSpLocks/>
          </p:cNvCxnSpPr>
          <p:nvPr/>
        </p:nvCxnSpPr>
        <p:spPr>
          <a:xfrm>
            <a:off x="5327861" y="61241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507" name="Straight Connector 506">
            <a:extLst>
              <a:ext uri="{FF2B5EF4-FFF2-40B4-BE49-F238E27FC236}">
                <a16:creationId xmlns:a16="http://schemas.microsoft.com/office/drawing/2014/main" id="{44D517F1-3E82-4203-9E2C-FEEE59B9C3C1}"/>
              </a:ext>
            </a:extLst>
          </p:cNvPr>
          <p:cNvCxnSpPr>
            <a:cxnSpLocks/>
          </p:cNvCxnSpPr>
          <p:nvPr/>
        </p:nvCxnSpPr>
        <p:spPr>
          <a:xfrm>
            <a:off x="5341414"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08" name="Straight Connector 507">
            <a:extLst>
              <a:ext uri="{FF2B5EF4-FFF2-40B4-BE49-F238E27FC236}">
                <a16:creationId xmlns:a16="http://schemas.microsoft.com/office/drawing/2014/main" id="{A5DFF0B9-1B3F-4F61-BF71-0FD02CEF7AF2}"/>
              </a:ext>
            </a:extLst>
          </p:cNvPr>
          <p:cNvCxnSpPr>
            <a:cxnSpLocks/>
          </p:cNvCxnSpPr>
          <p:nvPr/>
        </p:nvCxnSpPr>
        <p:spPr>
          <a:xfrm>
            <a:off x="6195674"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09" name="Straight Connector 508">
            <a:extLst>
              <a:ext uri="{FF2B5EF4-FFF2-40B4-BE49-F238E27FC236}">
                <a16:creationId xmlns:a16="http://schemas.microsoft.com/office/drawing/2014/main" id="{CE0CE46E-4D5B-4FD0-83DD-2FECB1F2AA65}"/>
              </a:ext>
            </a:extLst>
          </p:cNvPr>
          <p:cNvCxnSpPr>
            <a:cxnSpLocks/>
          </p:cNvCxnSpPr>
          <p:nvPr/>
        </p:nvCxnSpPr>
        <p:spPr>
          <a:xfrm>
            <a:off x="6823520"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510" name="Graphic 509">
            <a:extLst>
              <a:ext uri="{FF2B5EF4-FFF2-40B4-BE49-F238E27FC236}">
                <a16:creationId xmlns:a16="http://schemas.microsoft.com/office/drawing/2014/main" id="{F8CFB5A9-1845-4AD9-8D5B-D34FF2C4CD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08281" y="6060162"/>
            <a:ext cx="373956" cy="101989"/>
          </a:xfrm>
          <a:prstGeom prst="rect">
            <a:avLst/>
          </a:prstGeom>
        </p:spPr>
      </p:pic>
      <p:grpSp>
        <p:nvGrpSpPr>
          <p:cNvPr id="511" name="Group 510">
            <a:extLst>
              <a:ext uri="{FF2B5EF4-FFF2-40B4-BE49-F238E27FC236}">
                <a16:creationId xmlns:a16="http://schemas.microsoft.com/office/drawing/2014/main" id="{E408FB2A-3AF2-46AF-8575-15B433260A17}"/>
              </a:ext>
            </a:extLst>
          </p:cNvPr>
          <p:cNvGrpSpPr/>
          <p:nvPr/>
        </p:nvGrpSpPr>
        <p:grpSpPr>
          <a:xfrm>
            <a:off x="6075463" y="5701971"/>
            <a:ext cx="370338" cy="327772"/>
            <a:chOff x="4723767" y="3080378"/>
            <a:chExt cx="439858" cy="389301"/>
          </a:xfrm>
        </p:grpSpPr>
        <p:pic>
          <p:nvPicPr>
            <p:cNvPr id="512" name="Picture 511">
              <a:extLst>
                <a:ext uri="{FF2B5EF4-FFF2-40B4-BE49-F238E27FC236}">
                  <a16:creationId xmlns:a16="http://schemas.microsoft.com/office/drawing/2014/main" id="{B1A2224F-20B4-45F0-87AC-23F826774799}"/>
                </a:ext>
              </a:extLst>
            </p:cNvPr>
            <p:cNvPicPr>
              <a:picLocks noChangeAspect="1"/>
            </p:cNvPicPr>
            <p:nvPr/>
          </p:nvPicPr>
          <p:blipFill rotWithShape="1">
            <a:blip r:embed="rId14"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13" name="Group 512">
              <a:extLst>
                <a:ext uri="{FF2B5EF4-FFF2-40B4-BE49-F238E27FC236}">
                  <a16:creationId xmlns:a16="http://schemas.microsoft.com/office/drawing/2014/main" id="{B67F473C-969B-4929-8AB6-6C599AA6323F}"/>
                </a:ext>
              </a:extLst>
            </p:cNvPr>
            <p:cNvGrpSpPr/>
            <p:nvPr/>
          </p:nvGrpSpPr>
          <p:grpSpPr>
            <a:xfrm>
              <a:off x="4723767" y="3080378"/>
              <a:ext cx="439858" cy="389301"/>
              <a:chOff x="3131835" y="4047725"/>
              <a:chExt cx="439858" cy="389301"/>
            </a:xfrm>
          </p:grpSpPr>
          <p:grpSp>
            <p:nvGrpSpPr>
              <p:cNvPr id="514" name="Group 513">
                <a:extLst>
                  <a:ext uri="{FF2B5EF4-FFF2-40B4-BE49-F238E27FC236}">
                    <a16:creationId xmlns:a16="http://schemas.microsoft.com/office/drawing/2014/main" id="{691B5251-9987-4BF0-AD63-7371B093B1DB}"/>
                  </a:ext>
                </a:extLst>
              </p:cNvPr>
              <p:cNvGrpSpPr/>
              <p:nvPr/>
            </p:nvGrpSpPr>
            <p:grpSpPr>
              <a:xfrm>
                <a:off x="3131835" y="4047725"/>
                <a:ext cx="182560" cy="348911"/>
                <a:chOff x="2136298" y="4226790"/>
                <a:chExt cx="196678" cy="375893"/>
              </a:xfrm>
            </p:grpSpPr>
            <p:sp>
              <p:nvSpPr>
                <p:cNvPr id="518" name="Rectangle 517">
                  <a:extLst>
                    <a:ext uri="{FF2B5EF4-FFF2-40B4-BE49-F238E27FC236}">
                      <a16:creationId xmlns:a16="http://schemas.microsoft.com/office/drawing/2014/main" id="{7A85688B-A5E1-42E5-A395-1CC9D77CB0FC}"/>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9" name="server">
                  <a:extLst>
                    <a:ext uri="{FF2B5EF4-FFF2-40B4-BE49-F238E27FC236}">
                      <a16:creationId xmlns:a16="http://schemas.microsoft.com/office/drawing/2014/main" id="{54B4E769-37BC-4865-B6F5-70E9286031B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5" name="Oval 514">
                <a:extLst>
                  <a:ext uri="{FF2B5EF4-FFF2-40B4-BE49-F238E27FC236}">
                    <a16:creationId xmlns:a16="http://schemas.microsoft.com/office/drawing/2014/main" id="{6AE0C4D6-6123-4731-9FAC-CDB6C0D6943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6" name="Picture 515">
                <a:extLst>
                  <a:ext uri="{FF2B5EF4-FFF2-40B4-BE49-F238E27FC236}">
                    <a16:creationId xmlns:a16="http://schemas.microsoft.com/office/drawing/2014/main" id="{B430A9E5-1827-4EF7-91F6-A47E180C77E3}"/>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17" name="Freeform 6">
                <a:extLst>
                  <a:ext uri="{FF2B5EF4-FFF2-40B4-BE49-F238E27FC236}">
                    <a16:creationId xmlns:a16="http://schemas.microsoft.com/office/drawing/2014/main" id="{82CD34A0-7E84-4B9A-862C-2CB69BFE2758}"/>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20" name="Group 519">
            <a:extLst>
              <a:ext uri="{FF2B5EF4-FFF2-40B4-BE49-F238E27FC236}">
                <a16:creationId xmlns:a16="http://schemas.microsoft.com/office/drawing/2014/main" id="{53D04B0A-922B-4ACA-8320-B1DACA9D0FF1}"/>
              </a:ext>
            </a:extLst>
          </p:cNvPr>
          <p:cNvGrpSpPr/>
          <p:nvPr/>
        </p:nvGrpSpPr>
        <p:grpSpPr>
          <a:xfrm>
            <a:off x="6719804" y="5712906"/>
            <a:ext cx="370338" cy="327772"/>
            <a:chOff x="4723767" y="3080378"/>
            <a:chExt cx="439858" cy="389301"/>
          </a:xfrm>
        </p:grpSpPr>
        <p:pic>
          <p:nvPicPr>
            <p:cNvPr id="521" name="Picture 520">
              <a:extLst>
                <a:ext uri="{FF2B5EF4-FFF2-40B4-BE49-F238E27FC236}">
                  <a16:creationId xmlns:a16="http://schemas.microsoft.com/office/drawing/2014/main" id="{A0E4D8CB-10EB-4D9D-A63C-10B379B4F81C}"/>
                </a:ext>
              </a:extLst>
            </p:cNvPr>
            <p:cNvPicPr>
              <a:picLocks noChangeAspect="1"/>
            </p:cNvPicPr>
            <p:nvPr/>
          </p:nvPicPr>
          <p:blipFill rotWithShape="1">
            <a:blip r:embed="rId14"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22" name="Group 521">
              <a:extLst>
                <a:ext uri="{FF2B5EF4-FFF2-40B4-BE49-F238E27FC236}">
                  <a16:creationId xmlns:a16="http://schemas.microsoft.com/office/drawing/2014/main" id="{D2174C97-D9B3-406A-B1B9-97976625F991}"/>
                </a:ext>
              </a:extLst>
            </p:cNvPr>
            <p:cNvGrpSpPr/>
            <p:nvPr/>
          </p:nvGrpSpPr>
          <p:grpSpPr>
            <a:xfrm>
              <a:off x="4723767" y="3080378"/>
              <a:ext cx="439858" cy="389301"/>
              <a:chOff x="3131835" y="4047725"/>
              <a:chExt cx="439858" cy="389301"/>
            </a:xfrm>
          </p:grpSpPr>
          <p:grpSp>
            <p:nvGrpSpPr>
              <p:cNvPr id="523" name="Group 522">
                <a:extLst>
                  <a:ext uri="{FF2B5EF4-FFF2-40B4-BE49-F238E27FC236}">
                    <a16:creationId xmlns:a16="http://schemas.microsoft.com/office/drawing/2014/main" id="{7B2DF9FF-2D55-48A3-B96C-FD3C235F60BD}"/>
                  </a:ext>
                </a:extLst>
              </p:cNvPr>
              <p:cNvGrpSpPr/>
              <p:nvPr/>
            </p:nvGrpSpPr>
            <p:grpSpPr>
              <a:xfrm>
                <a:off x="3131835" y="4047725"/>
                <a:ext cx="182560" cy="348911"/>
                <a:chOff x="2136298" y="4226790"/>
                <a:chExt cx="196678" cy="375893"/>
              </a:xfrm>
            </p:grpSpPr>
            <p:sp>
              <p:nvSpPr>
                <p:cNvPr id="527" name="Rectangle 526">
                  <a:extLst>
                    <a:ext uri="{FF2B5EF4-FFF2-40B4-BE49-F238E27FC236}">
                      <a16:creationId xmlns:a16="http://schemas.microsoft.com/office/drawing/2014/main" id="{713839FB-F686-4579-A02E-00A2C63B64E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8" name="server">
                  <a:extLst>
                    <a:ext uri="{FF2B5EF4-FFF2-40B4-BE49-F238E27FC236}">
                      <a16:creationId xmlns:a16="http://schemas.microsoft.com/office/drawing/2014/main" id="{1955B60B-9E49-47A5-B720-EB7BF43C6377}"/>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24" name="Oval 523">
                <a:extLst>
                  <a:ext uri="{FF2B5EF4-FFF2-40B4-BE49-F238E27FC236}">
                    <a16:creationId xmlns:a16="http://schemas.microsoft.com/office/drawing/2014/main" id="{F457C644-89AD-4FB6-BF11-76F240859D3F}"/>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5" name="Picture 524">
                <a:extLst>
                  <a:ext uri="{FF2B5EF4-FFF2-40B4-BE49-F238E27FC236}">
                    <a16:creationId xmlns:a16="http://schemas.microsoft.com/office/drawing/2014/main" id="{F9D43A66-AFED-4898-A2C0-60A3367BDED3}"/>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6" name="Freeform 6">
                <a:extLst>
                  <a:ext uri="{FF2B5EF4-FFF2-40B4-BE49-F238E27FC236}">
                    <a16:creationId xmlns:a16="http://schemas.microsoft.com/office/drawing/2014/main" id="{0931ECBC-93B5-4EAF-80F0-9148C601871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cxnSp>
        <p:nvCxnSpPr>
          <p:cNvPr id="529" name="!! Cloud line">
            <a:extLst>
              <a:ext uri="{FF2B5EF4-FFF2-40B4-BE49-F238E27FC236}">
                <a16:creationId xmlns:a16="http://schemas.microsoft.com/office/drawing/2014/main" id="{A0244DA5-22F1-4982-8089-ADA27867B637}"/>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cxnSp>
        <p:nvCxnSpPr>
          <p:cNvPr id="530" name="!! Straight Connector 560">
            <a:extLst>
              <a:ext uri="{FF2B5EF4-FFF2-40B4-BE49-F238E27FC236}">
                <a16:creationId xmlns:a16="http://schemas.microsoft.com/office/drawing/2014/main" id="{DBAF8BCA-5E9F-43F8-8B68-56C3FAE3A1C2}"/>
              </a:ext>
            </a:extLst>
          </p:cNvPr>
          <p:cNvCxnSpPr>
            <a:cxnSpLocks/>
          </p:cNvCxnSpPr>
          <p:nvPr/>
        </p:nvCxnSpPr>
        <p:spPr>
          <a:xfrm>
            <a:off x="5817937" y="4819266"/>
            <a:ext cx="1554480" cy="0"/>
          </a:xfrm>
          <a:prstGeom prst="line">
            <a:avLst/>
          </a:prstGeom>
          <a:solidFill>
            <a:srgbClr val="FFFFFF">
              <a:lumMod val="95000"/>
            </a:srgbClr>
          </a:solidFill>
          <a:ln w="19050" cap="flat" cmpd="sng" algn="ctr">
            <a:solidFill>
              <a:srgbClr val="505050"/>
            </a:solidFill>
            <a:prstDash val="solid"/>
          </a:ln>
          <a:effectLst/>
        </p:spPr>
      </p:cxnSp>
      <p:cxnSp>
        <p:nvCxnSpPr>
          <p:cNvPr id="531" name="!! Straight Connector 562">
            <a:extLst>
              <a:ext uri="{FF2B5EF4-FFF2-40B4-BE49-F238E27FC236}">
                <a16:creationId xmlns:a16="http://schemas.microsoft.com/office/drawing/2014/main" id="{AE0FBF88-E540-4303-995E-3584751116D7}"/>
              </a:ext>
            </a:extLst>
          </p:cNvPr>
          <p:cNvCxnSpPr>
            <a:cxnSpLocks/>
          </p:cNvCxnSpPr>
          <p:nvPr/>
        </p:nvCxnSpPr>
        <p:spPr>
          <a:xfrm>
            <a:off x="5817937" y="4035800"/>
            <a:ext cx="1554480" cy="0"/>
          </a:xfrm>
          <a:prstGeom prst="line">
            <a:avLst/>
          </a:prstGeom>
          <a:solidFill>
            <a:srgbClr val="FFFFFF">
              <a:lumMod val="95000"/>
            </a:srgbClr>
          </a:solidFill>
          <a:ln w="19050" cap="flat" cmpd="sng" algn="ctr">
            <a:solidFill>
              <a:srgbClr val="505050"/>
            </a:solidFill>
            <a:prstDash val="solid"/>
          </a:ln>
          <a:effectLst/>
        </p:spPr>
      </p:cxnSp>
      <p:cxnSp>
        <p:nvCxnSpPr>
          <p:cNvPr id="532" name="!! Straight Connector 563">
            <a:extLst>
              <a:ext uri="{FF2B5EF4-FFF2-40B4-BE49-F238E27FC236}">
                <a16:creationId xmlns:a16="http://schemas.microsoft.com/office/drawing/2014/main" id="{6DC15FD9-14E1-4B2A-A8CB-F05B4DDE0243}"/>
              </a:ext>
            </a:extLst>
          </p:cNvPr>
          <p:cNvCxnSpPr>
            <a:cxnSpLocks/>
          </p:cNvCxnSpPr>
          <p:nvPr/>
        </p:nvCxnSpPr>
        <p:spPr>
          <a:xfrm>
            <a:off x="5803681" y="3208873"/>
            <a:ext cx="1554480" cy="0"/>
          </a:xfrm>
          <a:prstGeom prst="line">
            <a:avLst/>
          </a:prstGeom>
          <a:solidFill>
            <a:srgbClr val="FFFFFF">
              <a:lumMod val="95000"/>
            </a:srgbClr>
          </a:solidFill>
          <a:ln w="19050" cap="flat" cmpd="sng" algn="ctr">
            <a:solidFill>
              <a:srgbClr val="505050"/>
            </a:solidFill>
            <a:prstDash val="solid"/>
          </a:ln>
          <a:effectLst/>
        </p:spPr>
      </p:cxnSp>
      <p:pic>
        <p:nvPicPr>
          <p:cNvPr id="533" name="Graphic 532">
            <a:extLst>
              <a:ext uri="{FF2B5EF4-FFF2-40B4-BE49-F238E27FC236}">
                <a16:creationId xmlns:a16="http://schemas.microsoft.com/office/drawing/2014/main" id="{EE914DA8-872A-4481-8788-23D6C39382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54042" y="3970760"/>
            <a:ext cx="196950" cy="182880"/>
          </a:xfrm>
          <a:prstGeom prst="rect">
            <a:avLst/>
          </a:prstGeom>
        </p:spPr>
      </p:pic>
      <p:pic>
        <p:nvPicPr>
          <p:cNvPr id="534" name="Graphic 533">
            <a:extLst>
              <a:ext uri="{FF2B5EF4-FFF2-40B4-BE49-F238E27FC236}">
                <a16:creationId xmlns:a16="http://schemas.microsoft.com/office/drawing/2014/main" id="{40E436AE-DF17-4084-B547-33144CA44E3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39129" y="3131092"/>
            <a:ext cx="196950" cy="182880"/>
          </a:xfrm>
          <a:prstGeom prst="rect">
            <a:avLst/>
          </a:prstGeom>
        </p:spPr>
      </p:pic>
      <p:pic>
        <p:nvPicPr>
          <p:cNvPr id="535" name="Graphic 534">
            <a:extLst>
              <a:ext uri="{FF2B5EF4-FFF2-40B4-BE49-F238E27FC236}">
                <a16:creationId xmlns:a16="http://schemas.microsoft.com/office/drawing/2014/main" id="{55B218DC-E276-47F9-9520-940A5A0867B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49616" y="4743776"/>
            <a:ext cx="196950" cy="182880"/>
          </a:xfrm>
          <a:prstGeom prst="rect">
            <a:avLst/>
          </a:prstGeom>
        </p:spPr>
      </p:pic>
      <p:sp>
        <p:nvSpPr>
          <p:cNvPr id="536" name="Laptop_E770">
            <a:extLst>
              <a:ext uri="{FF2B5EF4-FFF2-40B4-BE49-F238E27FC236}">
                <a16:creationId xmlns:a16="http://schemas.microsoft.com/office/drawing/2014/main" id="{A5CD27BC-AF7D-4EE3-AD4E-1511BFB1AF7C}"/>
              </a:ext>
            </a:extLst>
          </p:cNvPr>
          <p:cNvSpPr>
            <a:spLocks noChangeAspect="1" noEditPoints="1"/>
          </p:cNvSpPr>
          <p:nvPr/>
        </p:nvSpPr>
        <p:spPr bwMode="auto">
          <a:xfrm>
            <a:off x="5084268" y="56808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Rectangle 536">
            <a:extLst>
              <a:ext uri="{FF2B5EF4-FFF2-40B4-BE49-F238E27FC236}">
                <a16:creationId xmlns:a16="http://schemas.microsoft.com/office/drawing/2014/main" id="{984D9117-EB84-40FF-9E30-4B32F1821357}"/>
              </a:ext>
            </a:extLst>
          </p:cNvPr>
          <p:cNvSpPr/>
          <p:nvPr/>
        </p:nvSpPr>
        <p:spPr bwMode="auto">
          <a:xfrm>
            <a:off x="3497210" y="5456317"/>
            <a:ext cx="1664244"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38" name="!! Freeform 5">
            <a:extLst>
              <a:ext uri="{FF2B5EF4-FFF2-40B4-BE49-F238E27FC236}">
                <a16:creationId xmlns:a16="http://schemas.microsoft.com/office/drawing/2014/main" id="{2D0B5C87-C886-436D-9725-63673DE3D14E}"/>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666666"/>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39" name="!! Graphic 314">
            <a:extLst>
              <a:ext uri="{FF2B5EF4-FFF2-40B4-BE49-F238E27FC236}">
                <a16:creationId xmlns:a16="http://schemas.microsoft.com/office/drawing/2014/main" id="{D98F9AC4-3170-40BC-92A4-849167011F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174" y="2929242"/>
            <a:ext cx="196950" cy="182880"/>
          </a:xfrm>
          <a:prstGeom prst="rect">
            <a:avLst/>
          </a:prstGeom>
        </p:spPr>
      </p:pic>
      <p:pic>
        <p:nvPicPr>
          <p:cNvPr id="540" name="!! Graphic 315">
            <a:extLst>
              <a:ext uri="{FF2B5EF4-FFF2-40B4-BE49-F238E27FC236}">
                <a16:creationId xmlns:a16="http://schemas.microsoft.com/office/drawing/2014/main" id="{F1449F0A-4D7D-41F8-84B9-196ABE9938D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6809" y="2793311"/>
            <a:ext cx="182880" cy="99753"/>
          </a:xfrm>
          <a:prstGeom prst="rect">
            <a:avLst/>
          </a:prstGeom>
        </p:spPr>
      </p:pic>
      <p:sp>
        <p:nvSpPr>
          <p:cNvPr id="541" name="Rectangle: Rounded Corners 540">
            <a:extLst>
              <a:ext uri="{FF2B5EF4-FFF2-40B4-BE49-F238E27FC236}">
                <a16:creationId xmlns:a16="http://schemas.microsoft.com/office/drawing/2014/main" id="{8B0D89E3-3ECE-4BEB-A327-6BF86BAFE73E}"/>
              </a:ext>
            </a:extLst>
          </p:cNvPr>
          <p:cNvSpPr/>
          <p:nvPr/>
        </p:nvSpPr>
        <p:spPr bwMode="auto">
          <a:xfrm>
            <a:off x="875156" y="1984221"/>
            <a:ext cx="2996530" cy="2892666"/>
          </a:xfrm>
          <a:prstGeom prst="roundRect">
            <a:avLst>
              <a:gd name="adj" fmla="val 0"/>
            </a:avLst>
          </a:prstGeom>
          <a:solidFill>
            <a:schemeClr val="bg1"/>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542" name="Rectangle 541">
            <a:extLst>
              <a:ext uri="{FF2B5EF4-FFF2-40B4-BE49-F238E27FC236}">
                <a16:creationId xmlns:a16="http://schemas.microsoft.com/office/drawing/2014/main" id="{66669633-EB50-4BD1-8C08-148938997397}"/>
              </a:ext>
            </a:extLst>
          </p:cNvPr>
          <p:cNvSpPr/>
          <p:nvPr/>
        </p:nvSpPr>
        <p:spPr bwMode="auto">
          <a:xfrm>
            <a:off x="875156" y="2845662"/>
            <a:ext cx="2441044" cy="870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Sponsored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Event Access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BYOD</a:t>
            </a:r>
          </a:p>
        </p:txBody>
      </p:sp>
      <p:sp>
        <p:nvSpPr>
          <p:cNvPr id="543" name="Rectangle 542">
            <a:extLst>
              <a:ext uri="{FF2B5EF4-FFF2-40B4-BE49-F238E27FC236}">
                <a16:creationId xmlns:a16="http://schemas.microsoft.com/office/drawing/2014/main" id="{6E30073D-6D10-4AF6-9E7A-4D3EE979DE71}"/>
              </a:ext>
            </a:extLst>
          </p:cNvPr>
          <p:cNvSpPr/>
          <p:nvPr/>
        </p:nvSpPr>
        <p:spPr bwMode="auto">
          <a:xfrm>
            <a:off x="876515" y="3866369"/>
            <a:ext cx="2440481" cy="7707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Managed Devices</a:t>
            </a:r>
          </a:p>
          <a:p>
            <a:pPr marL="0" marR="0" lvl="0" indent="0" algn="l" defTabSz="932114" rtl="0" eaLnBrk="1" fontAlgn="base" latinLnBrk="0" hangingPunct="1">
              <a:lnSpc>
                <a:spcPct val="90000"/>
              </a:lnSpc>
              <a:spcBef>
                <a:spcPct val="0"/>
              </a:spcBef>
              <a:spcAft>
                <a:spcPts val="300"/>
              </a:spcAft>
              <a:buClrTx/>
              <a:buSzTx/>
              <a:buFontTx/>
              <a:buNone/>
              <a:tabLst/>
              <a:defRPr/>
            </a:pPr>
            <a:r>
              <a:rPr kumimoji="0" lang="en-US" sz="11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Authenticated Devices</a:t>
            </a:r>
            <a:endPar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sp>
        <p:nvSpPr>
          <p:cNvPr id="544" name="Rectangle 543">
            <a:extLst>
              <a:ext uri="{FF2B5EF4-FFF2-40B4-BE49-F238E27FC236}">
                <a16:creationId xmlns:a16="http://schemas.microsoft.com/office/drawing/2014/main" id="{8FF4193D-2B5B-4769-ACC8-895D4AA897DD}"/>
              </a:ext>
            </a:extLst>
          </p:cNvPr>
          <p:cNvSpPr/>
          <p:nvPr/>
        </p:nvSpPr>
        <p:spPr>
          <a:xfrm>
            <a:off x="1115380" y="1375132"/>
            <a:ext cx="250260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User Access Devices</a:t>
            </a:r>
            <a:endParaRPr kumimoji="0" lang="en-US" sz="20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545" name="Speech Bubble: Rectangle 544">
            <a:extLst>
              <a:ext uri="{FF2B5EF4-FFF2-40B4-BE49-F238E27FC236}">
                <a16:creationId xmlns:a16="http://schemas.microsoft.com/office/drawing/2014/main" id="{DB28FEB3-8951-44D4-8A5F-9EE86606498E}"/>
              </a:ext>
            </a:extLst>
          </p:cNvPr>
          <p:cNvSpPr/>
          <p:nvPr/>
        </p:nvSpPr>
        <p:spPr bwMode="auto">
          <a:xfrm>
            <a:off x="4033273" y="3298483"/>
            <a:ext cx="1376507" cy="693479"/>
          </a:xfrm>
          <a:prstGeom prst="wedgeRectCallout">
            <a:avLst>
              <a:gd name="adj1" fmla="val -61227"/>
              <a:gd name="adj2" fmla="val 19036"/>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Access Varies based on trust &amp; management level</a:t>
            </a:r>
          </a:p>
        </p:txBody>
      </p:sp>
      <p:grpSp>
        <p:nvGrpSpPr>
          <p:cNvPr id="546" name="Group 545">
            <a:extLst>
              <a:ext uri="{FF2B5EF4-FFF2-40B4-BE49-F238E27FC236}">
                <a16:creationId xmlns:a16="http://schemas.microsoft.com/office/drawing/2014/main" id="{81D0B2F3-D9C9-43DC-B082-5BA00310316B}"/>
              </a:ext>
            </a:extLst>
          </p:cNvPr>
          <p:cNvGrpSpPr/>
          <p:nvPr/>
        </p:nvGrpSpPr>
        <p:grpSpPr>
          <a:xfrm>
            <a:off x="1318823" y="2257105"/>
            <a:ext cx="2082348" cy="431174"/>
            <a:chOff x="1571071" y="2257105"/>
            <a:chExt cx="2082348" cy="431174"/>
          </a:xfrm>
        </p:grpSpPr>
        <p:grpSp>
          <p:nvGrpSpPr>
            <p:cNvPr id="547" name="Group 546">
              <a:extLst>
                <a:ext uri="{FF2B5EF4-FFF2-40B4-BE49-F238E27FC236}">
                  <a16:creationId xmlns:a16="http://schemas.microsoft.com/office/drawing/2014/main" id="{7DB4F502-C3BD-440C-89BE-379088CAD0C0}"/>
                </a:ext>
              </a:extLst>
            </p:cNvPr>
            <p:cNvGrpSpPr/>
            <p:nvPr/>
          </p:nvGrpSpPr>
          <p:grpSpPr>
            <a:xfrm>
              <a:off x="2696905" y="2301259"/>
              <a:ext cx="426956" cy="327217"/>
              <a:chOff x="2892310" y="4439341"/>
              <a:chExt cx="376337" cy="288423"/>
            </a:xfrm>
          </p:grpSpPr>
          <p:sp>
            <p:nvSpPr>
              <p:cNvPr id="593" name="monitor">
                <a:extLst>
                  <a:ext uri="{FF2B5EF4-FFF2-40B4-BE49-F238E27FC236}">
                    <a16:creationId xmlns:a16="http://schemas.microsoft.com/office/drawing/2014/main" id="{819A6612-DDA1-43E7-B140-DDD49A7B05B3}"/>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Rectangle 593">
                <a:extLst>
                  <a:ext uri="{FF2B5EF4-FFF2-40B4-BE49-F238E27FC236}">
                    <a16:creationId xmlns:a16="http://schemas.microsoft.com/office/drawing/2014/main" id="{D0FA554D-BE21-42AA-848F-B1D4E3E6C41C}"/>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5" name="Picture 594">
                <a:extLst>
                  <a:ext uri="{FF2B5EF4-FFF2-40B4-BE49-F238E27FC236}">
                    <a16:creationId xmlns:a16="http://schemas.microsoft.com/office/drawing/2014/main" id="{59EF21CA-698E-41E0-A605-4A5C955FBE30}"/>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8" name="Group 547">
              <a:extLst>
                <a:ext uri="{FF2B5EF4-FFF2-40B4-BE49-F238E27FC236}">
                  <a16:creationId xmlns:a16="http://schemas.microsoft.com/office/drawing/2014/main" id="{46B6D78D-B5BF-4279-8626-AE650419170A}"/>
                </a:ext>
              </a:extLst>
            </p:cNvPr>
            <p:cNvGrpSpPr/>
            <p:nvPr/>
          </p:nvGrpSpPr>
          <p:grpSpPr>
            <a:xfrm>
              <a:off x="3219943" y="2301259"/>
              <a:ext cx="433476" cy="327215"/>
              <a:chOff x="7987238" y="1610486"/>
              <a:chExt cx="506061" cy="382007"/>
            </a:xfrm>
          </p:grpSpPr>
          <p:sp>
            <p:nvSpPr>
              <p:cNvPr id="587" name="Rectangle 586">
                <a:extLst>
                  <a:ext uri="{FF2B5EF4-FFF2-40B4-BE49-F238E27FC236}">
                    <a16:creationId xmlns:a16="http://schemas.microsoft.com/office/drawing/2014/main" id="{FC2ECB0A-4740-49BC-96D2-C7D83AEB66AE}"/>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8" name="Group 587">
                <a:extLst>
                  <a:ext uri="{FF2B5EF4-FFF2-40B4-BE49-F238E27FC236}">
                    <a16:creationId xmlns:a16="http://schemas.microsoft.com/office/drawing/2014/main" id="{0C445C89-ACEA-4C1C-BABE-6D10D7FE721E}"/>
                  </a:ext>
                </a:extLst>
              </p:cNvPr>
              <p:cNvGrpSpPr/>
              <p:nvPr/>
            </p:nvGrpSpPr>
            <p:grpSpPr>
              <a:xfrm>
                <a:off x="7987238" y="1610486"/>
                <a:ext cx="498447" cy="382007"/>
                <a:chOff x="9563138" y="2462727"/>
                <a:chExt cx="516394" cy="395761"/>
              </a:xfrm>
            </p:grpSpPr>
            <p:sp>
              <p:nvSpPr>
                <p:cNvPr id="589" name="monitor">
                  <a:extLst>
                    <a:ext uri="{FF2B5EF4-FFF2-40B4-BE49-F238E27FC236}">
                      <a16:creationId xmlns:a16="http://schemas.microsoft.com/office/drawing/2014/main" id="{E9D3FBC7-53C3-43C9-A439-F0578D8F3825}"/>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90" name="Group 589">
                  <a:extLst>
                    <a:ext uri="{FF2B5EF4-FFF2-40B4-BE49-F238E27FC236}">
                      <a16:creationId xmlns:a16="http://schemas.microsoft.com/office/drawing/2014/main" id="{5C2EBBEA-29A5-428F-A697-0858E1BFEC92}"/>
                    </a:ext>
                  </a:extLst>
                </p:cNvPr>
                <p:cNvGrpSpPr/>
                <p:nvPr/>
              </p:nvGrpSpPr>
              <p:grpSpPr>
                <a:xfrm>
                  <a:off x="9746672" y="2545410"/>
                  <a:ext cx="107950" cy="134938"/>
                  <a:chOff x="9444088" y="2885171"/>
                  <a:chExt cx="107950" cy="134938"/>
                </a:xfrm>
                <a:solidFill>
                  <a:srgbClr val="505050"/>
                </a:solidFill>
              </p:grpSpPr>
              <p:sp>
                <p:nvSpPr>
                  <p:cNvPr id="591" name="Freeform 26">
                    <a:extLst>
                      <a:ext uri="{FF2B5EF4-FFF2-40B4-BE49-F238E27FC236}">
                        <a16:creationId xmlns:a16="http://schemas.microsoft.com/office/drawing/2014/main" id="{B79737A0-76F6-4743-A3DE-98C4C9EF074B}"/>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92" name="Freeform 27">
                    <a:extLst>
                      <a:ext uri="{FF2B5EF4-FFF2-40B4-BE49-F238E27FC236}">
                        <a16:creationId xmlns:a16="http://schemas.microsoft.com/office/drawing/2014/main" id="{3C73C6C5-6F25-420B-B28F-E4A79831004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549" name="Group 548">
              <a:extLst>
                <a:ext uri="{FF2B5EF4-FFF2-40B4-BE49-F238E27FC236}">
                  <a16:creationId xmlns:a16="http://schemas.microsoft.com/office/drawing/2014/main" id="{04EEDB67-B9AB-4E0D-934D-DE0354CB28F2}"/>
                </a:ext>
              </a:extLst>
            </p:cNvPr>
            <p:cNvGrpSpPr/>
            <p:nvPr/>
          </p:nvGrpSpPr>
          <p:grpSpPr>
            <a:xfrm>
              <a:off x="1872084" y="2257105"/>
              <a:ext cx="205700" cy="341495"/>
              <a:chOff x="7084723" y="1610486"/>
              <a:chExt cx="212660" cy="353049"/>
            </a:xfrm>
          </p:grpSpPr>
          <p:sp>
            <p:nvSpPr>
              <p:cNvPr id="581" name="Rectangle 580">
                <a:extLst>
                  <a:ext uri="{FF2B5EF4-FFF2-40B4-BE49-F238E27FC236}">
                    <a16:creationId xmlns:a16="http://schemas.microsoft.com/office/drawing/2014/main" id="{5B56394E-B4BD-4924-A271-7245CC815F2C}"/>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2" name="Group 581">
                <a:extLst>
                  <a:ext uri="{FF2B5EF4-FFF2-40B4-BE49-F238E27FC236}">
                    <a16:creationId xmlns:a16="http://schemas.microsoft.com/office/drawing/2014/main" id="{25AAB1C1-23F1-420A-AF2D-ED834A7BD65F}"/>
                  </a:ext>
                </a:extLst>
              </p:cNvPr>
              <p:cNvGrpSpPr/>
              <p:nvPr/>
            </p:nvGrpSpPr>
            <p:grpSpPr>
              <a:xfrm>
                <a:off x="7138556" y="1706457"/>
                <a:ext cx="104198" cy="130248"/>
                <a:chOff x="9444088" y="2885171"/>
                <a:chExt cx="107950" cy="134938"/>
              </a:xfrm>
              <a:solidFill>
                <a:srgbClr val="FFFFFF"/>
              </a:solidFill>
            </p:grpSpPr>
            <p:sp>
              <p:nvSpPr>
                <p:cNvPr id="585" name="Freeform 26">
                  <a:extLst>
                    <a:ext uri="{FF2B5EF4-FFF2-40B4-BE49-F238E27FC236}">
                      <a16:creationId xmlns:a16="http://schemas.microsoft.com/office/drawing/2014/main" id="{06BD21E0-7F60-40B0-BAD4-683887A9C72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6" name="Freeform 27">
                  <a:extLst>
                    <a:ext uri="{FF2B5EF4-FFF2-40B4-BE49-F238E27FC236}">
                      <a16:creationId xmlns:a16="http://schemas.microsoft.com/office/drawing/2014/main" id="{A73DF726-DB3F-459F-A7C7-D98E0E62A54D}"/>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83" name="CellPhone_E8EA">
                <a:extLst>
                  <a:ext uri="{FF2B5EF4-FFF2-40B4-BE49-F238E27FC236}">
                    <a16:creationId xmlns:a16="http://schemas.microsoft.com/office/drawing/2014/main" id="{34DF31DF-8DFA-4D75-895C-42CE7023496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84" name="Straight Connector 583">
                <a:extLst>
                  <a:ext uri="{FF2B5EF4-FFF2-40B4-BE49-F238E27FC236}">
                    <a16:creationId xmlns:a16="http://schemas.microsoft.com/office/drawing/2014/main" id="{CB7F6B6D-34A1-4B62-B73B-3301BEF8862E}"/>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50" name="Group 549">
              <a:extLst>
                <a:ext uri="{FF2B5EF4-FFF2-40B4-BE49-F238E27FC236}">
                  <a16:creationId xmlns:a16="http://schemas.microsoft.com/office/drawing/2014/main" id="{23B5A64E-FD2A-4536-BF32-E09C32D2DE13}"/>
                </a:ext>
              </a:extLst>
            </p:cNvPr>
            <p:cNvGrpSpPr/>
            <p:nvPr/>
          </p:nvGrpSpPr>
          <p:grpSpPr>
            <a:xfrm>
              <a:off x="1571071" y="2257105"/>
              <a:ext cx="204931" cy="341495"/>
              <a:chOff x="6490922" y="1610486"/>
              <a:chExt cx="211865" cy="353049"/>
            </a:xfrm>
          </p:grpSpPr>
          <p:sp>
            <p:nvSpPr>
              <p:cNvPr id="568" name="Rectangle 567">
                <a:extLst>
                  <a:ext uri="{FF2B5EF4-FFF2-40B4-BE49-F238E27FC236}">
                    <a16:creationId xmlns:a16="http://schemas.microsoft.com/office/drawing/2014/main" id="{45D5F329-0A42-4639-BC1C-48C571D7FA0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0" name="Group 30">
                <a:extLst>
                  <a:ext uri="{FF2B5EF4-FFF2-40B4-BE49-F238E27FC236}">
                    <a16:creationId xmlns:a16="http://schemas.microsoft.com/office/drawing/2014/main" id="{2B5D8190-BE1E-4214-8ACC-E06E93067A84}"/>
                  </a:ext>
                </a:extLst>
              </p:cNvPr>
              <p:cNvGrpSpPr>
                <a:grpSpLocks noChangeAspect="1"/>
              </p:cNvGrpSpPr>
              <p:nvPr/>
            </p:nvGrpSpPr>
            <p:grpSpPr bwMode="auto">
              <a:xfrm>
                <a:off x="6545792" y="1729376"/>
                <a:ext cx="111361" cy="115269"/>
                <a:chOff x="5049" y="1841"/>
                <a:chExt cx="57" cy="59"/>
              </a:xfrm>
              <a:solidFill>
                <a:srgbClr val="FFFFFF"/>
              </a:solidFill>
            </p:grpSpPr>
            <p:sp>
              <p:nvSpPr>
                <p:cNvPr id="573" name="Freeform 31">
                  <a:extLst>
                    <a:ext uri="{FF2B5EF4-FFF2-40B4-BE49-F238E27FC236}">
                      <a16:creationId xmlns:a16="http://schemas.microsoft.com/office/drawing/2014/main" id="{2D7F49AB-6A41-4B08-83E3-7392E7973C2F}"/>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74" name="Freeform 32">
                  <a:extLst>
                    <a:ext uri="{FF2B5EF4-FFF2-40B4-BE49-F238E27FC236}">
                      <a16:creationId xmlns:a16="http://schemas.microsoft.com/office/drawing/2014/main" id="{4D4F6956-198A-484B-9165-980DB6F41D9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75" name="Freeform 33">
                  <a:extLst>
                    <a:ext uri="{FF2B5EF4-FFF2-40B4-BE49-F238E27FC236}">
                      <a16:creationId xmlns:a16="http://schemas.microsoft.com/office/drawing/2014/main" id="{E990EEAD-6D37-4DD6-B86F-48AF68F5B1C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76" name="Freeform 34">
                  <a:extLst>
                    <a:ext uri="{FF2B5EF4-FFF2-40B4-BE49-F238E27FC236}">
                      <a16:creationId xmlns:a16="http://schemas.microsoft.com/office/drawing/2014/main" id="{5B099BC0-6FDF-4BD0-A5C7-982475AA4B00}"/>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77" name="Freeform 35">
                  <a:extLst>
                    <a:ext uri="{FF2B5EF4-FFF2-40B4-BE49-F238E27FC236}">
                      <a16:creationId xmlns:a16="http://schemas.microsoft.com/office/drawing/2014/main" id="{D984A3C0-B7E7-414C-8DDD-A6F013A7BCAD}"/>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78" name="Freeform 36">
                  <a:extLst>
                    <a:ext uri="{FF2B5EF4-FFF2-40B4-BE49-F238E27FC236}">
                      <a16:creationId xmlns:a16="http://schemas.microsoft.com/office/drawing/2014/main" id="{1BBCCDBC-AFF7-4645-8096-AA5C6B4BB077}"/>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79" name="Freeform 37">
                  <a:extLst>
                    <a:ext uri="{FF2B5EF4-FFF2-40B4-BE49-F238E27FC236}">
                      <a16:creationId xmlns:a16="http://schemas.microsoft.com/office/drawing/2014/main" id="{8286322C-E686-4169-BE0E-D9DB4F7E89D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80" name="Freeform 38">
                  <a:extLst>
                    <a:ext uri="{FF2B5EF4-FFF2-40B4-BE49-F238E27FC236}">
                      <a16:creationId xmlns:a16="http://schemas.microsoft.com/office/drawing/2014/main" id="{6E5212DA-BC47-4155-AB19-1CF6243CC45D}"/>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571" name="CellPhone_E8EA">
                <a:extLst>
                  <a:ext uri="{FF2B5EF4-FFF2-40B4-BE49-F238E27FC236}">
                    <a16:creationId xmlns:a16="http://schemas.microsoft.com/office/drawing/2014/main" id="{C523FE9A-D17F-488A-9148-83D76D302C9C}"/>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72" name="Straight Connector 571">
                <a:extLst>
                  <a:ext uri="{FF2B5EF4-FFF2-40B4-BE49-F238E27FC236}">
                    <a16:creationId xmlns:a16="http://schemas.microsoft.com/office/drawing/2014/main" id="{6FAF7AF8-F2B8-42D5-997B-5B9AB3D83D3A}"/>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51" name="Group 550">
              <a:extLst>
                <a:ext uri="{FF2B5EF4-FFF2-40B4-BE49-F238E27FC236}">
                  <a16:creationId xmlns:a16="http://schemas.microsoft.com/office/drawing/2014/main" id="{CEFF8614-EC13-4DBC-9405-2850ADAE0B6F}"/>
                </a:ext>
              </a:extLst>
            </p:cNvPr>
            <p:cNvGrpSpPr/>
            <p:nvPr/>
          </p:nvGrpSpPr>
          <p:grpSpPr>
            <a:xfrm>
              <a:off x="2173867" y="2309875"/>
              <a:ext cx="426956" cy="327217"/>
              <a:chOff x="7398246" y="1610486"/>
              <a:chExt cx="498447" cy="382007"/>
            </a:xfrm>
          </p:grpSpPr>
          <p:sp>
            <p:nvSpPr>
              <p:cNvPr id="555" name="monitor">
                <a:extLst>
                  <a:ext uri="{FF2B5EF4-FFF2-40B4-BE49-F238E27FC236}">
                    <a16:creationId xmlns:a16="http://schemas.microsoft.com/office/drawing/2014/main" id="{77387195-9439-4712-AE7D-F5E81DB848FA}"/>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Rectangle 555">
                <a:extLst>
                  <a:ext uri="{FF2B5EF4-FFF2-40B4-BE49-F238E27FC236}">
                    <a16:creationId xmlns:a16="http://schemas.microsoft.com/office/drawing/2014/main" id="{3AC434D4-16D4-4DC0-A2B3-D4327210942E}"/>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7" name="Group 11">
                <a:extLst>
                  <a:ext uri="{FF2B5EF4-FFF2-40B4-BE49-F238E27FC236}">
                    <a16:creationId xmlns:a16="http://schemas.microsoft.com/office/drawing/2014/main" id="{23BD05F2-9E2A-48C5-B142-72F972B27D20}"/>
                  </a:ext>
                </a:extLst>
              </p:cNvPr>
              <p:cNvGrpSpPr>
                <a:grpSpLocks noChangeAspect="1"/>
              </p:cNvGrpSpPr>
              <p:nvPr/>
            </p:nvGrpSpPr>
            <p:grpSpPr bwMode="auto">
              <a:xfrm>
                <a:off x="7581678" y="1714920"/>
                <a:ext cx="111860" cy="111860"/>
                <a:chOff x="5664" y="1835"/>
                <a:chExt cx="73" cy="73"/>
              </a:xfrm>
              <a:solidFill>
                <a:srgbClr val="FFFFFF"/>
              </a:solidFill>
            </p:grpSpPr>
            <p:sp>
              <p:nvSpPr>
                <p:cNvPr id="562" name="Freeform 12">
                  <a:extLst>
                    <a:ext uri="{FF2B5EF4-FFF2-40B4-BE49-F238E27FC236}">
                      <a16:creationId xmlns:a16="http://schemas.microsoft.com/office/drawing/2014/main" id="{85C94EFE-50A1-41E7-B602-9AD371AAB004}"/>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5" name="Freeform 13">
                  <a:extLst>
                    <a:ext uri="{FF2B5EF4-FFF2-40B4-BE49-F238E27FC236}">
                      <a16:creationId xmlns:a16="http://schemas.microsoft.com/office/drawing/2014/main" id="{96E2DE9D-638B-44BD-BEB9-1E43A326AE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6" name="Freeform 14">
                  <a:extLst>
                    <a:ext uri="{FF2B5EF4-FFF2-40B4-BE49-F238E27FC236}">
                      <a16:creationId xmlns:a16="http://schemas.microsoft.com/office/drawing/2014/main" id="{9C9D8B2F-30EB-4847-8552-F7AAE288887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67" name="Freeform 15">
                  <a:extLst>
                    <a:ext uri="{FF2B5EF4-FFF2-40B4-BE49-F238E27FC236}">
                      <a16:creationId xmlns:a16="http://schemas.microsoft.com/office/drawing/2014/main" id="{247B8647-4A9B-4151-9B0C-74D53B3C597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52" name="Group 551">
              <a:extLst>
                <a:ext uri="{FF2B5EF4-FFF2-40B4-BE49-F238E27FC236}">
                  <a16:creationId xmlns:a16="http://schemas.microsoft.com/office/drawing/2014/main" id="{A91DB2C1-18EF-415E-9F19-78BEF2A1A300}"/>
                </a:ext>
              </a:extLst>
            </p:cNvPr>
            <p:cNvGrpSpPr/>
            <p:nvPr/>
          </p:nvGrpSpPr>
          <p:grpSpPr>
            <a:xfrm>
              <a:off x="1724250" y="2490343"/>
              <a:ext cx="197936" cy="197936"/>
              <a:chOff x="1724250" y="2490343"/>
              <a:chExt cx="197936" cy="197936"/>
            </a:xfrm>
          </p:grpSpPr>
          <p:sp>
            <p:nvSpPr>
              <p:cNvPr id="553" name="Oval 552">
                <a:extLst>
                  <a:ext uri="{FF2B5EF4-FFF2-40B4-BE49-F238E27FC236}">
                    <a16:creationId xmlns:a16="http://schemas.microsoft.com/office/drawing/2014/main" id="{8A3395F0-15FE-4A0B-9D72-63E5AD2CCE53}"/>
                  </a:ext>
                </a:extLst>
              </p:cNvPr>
              <p:cNvSpPr/>
              <p:nvPr/>
            </p:nvSpPr>
            <p:spPr bwMode="auto">
              <a:xfrm>
                <a:off x="1724250" y="2490343"/>
                <a:ext cx="197936" cy="1979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4" name="Commitments_EC4D">
                <a:extLst>
                  <a:ext uri="{FF2B5EF4-FFF2-40B4-BE49-F238E27FC236}">
                    <a16:creationId xmlns:a16="http://schemas.microsoft.com/office/drawing/2014/main" id="{8B618B12-6193-413A-B9A8-D846477F3244}"/>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596" name="Straight Arrow Connector 595">
            <a:extLst>
              <a:ext uri="{FF2B5EF4-FFF2-40B4-BE49-F238E27FC236}">
                <a16:creationId xmlns:a16="http://schemas.microsoft.com/office/drawing/2014/main" id="{72C9B5D2-836B-4CB9-989E-47F8FDBBDCB1}"/>
              </a:ext>
            </a:extLst>
          </p:cNvPr>
          <p:cNvCxnSpPr>
            <a:cxnSpLocks/>
          </p:cNvCxnSpPr>
          <p:nvPr/>
        </p:nvCxnSpPr>
        <p:spPr>
          <a:xfrm>
            <a:off x="3312408" y="3020212"/>
            <a:ext cx="0" cy="1533635"/>
          </a:xfrm>
          <a:prstGeom prst="straightConnector1">
            <a:avLst/>
          </a:prstGeom>
          <a:ln w="31750">
            <a:solidFill>
              <a:schemeClr val="tx1">
                <a:lumMod val="50000"/>
                <a:lumOff val="50000"/>
              </a:schemeClr>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D91E666-920D-4C7F-B45C-00C0FE628CEC}"/>
              </a:ext>
            </a:extLst>
          </p:cNvPr>
          <p:cNvCxnSpPr/>
          <p:nvPr/>
        </p:nvCxnSpPr>
        <p:spPr>
          <a:xfrm>
            <a:off x="875156" y="3789137"/>
            <a:ext cx="2996530" cy="0"/>
          </a:xfrm>
          <a:prstGeom prst="line">
            <a:avLst/>
          </a:prstGeom>
          <a:ln w="15875">
            <a:solidFill>
              <a:srgbClr val="66666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98" name="Group 597">
            <a:extLst>
              <a:ext uri="{FF2B5EF4-FFF2-40B4-BE49-F238E27FC236}">
                <a16:creationId xmlns:a16="http://schemas.microsoft.com/office/drawing/2014/main" id="{BED318E0-41BC-479E-813A-6098B9A1A032}"/>
              </a:ext>
            </a:extLst>
          </p:cNvPr>
          <p:cNvGrpSpPr/>
          <p:nvPr/>
        </p:nvGrpSpPr>
        <p:grpSpPr>
          <a:xfrm>
            <a:off x="3170407" y="3525872"/>
            <a:ext cx="433476" cy="327216"/>
            <a:chOff x="7987238" y="1610485"/>
            <a:chExt cx="506061" cy="382008"/>
          </a:xfrm>
        </p:grpSpPr>
        <p:sp>
          <p:nvSpPr>
            <p:cNvPr id="599" name="Rectangle 598">
              <a:extLst>
                <a:ext uri="{FF2B5EF4-FFF2-40B4-BE49-F238E27FC236}">
                  <a16:creationId xmlns:a16="http://schemas.microsoft.com/office/drawing/2014/main" id="{F45FA5D2-90BF-4E88-88EA-0278BEF53C32}"/>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0" name="Group 599">
              <a:extLst>
                <a:ext uri="{FF2B5EF4-FFF2-40B4-BE49-F238E27FC236}">
                  <a16:creationId xmlns:a16="http://schemas.microsoft.com/office/drawing/2014/main" id="{CF962113-4BB4-4D38-A196-14E46AD01538}"/>
                </a:ext>
              </a:extLst>
            </p:cNvPr>
            <p:cNvGrpSpPr/>
            <p:nvPr/>
          </p:nvGrpSpPr>
          <p:grpSpPr>
            <a:xfrm>
              <a:off x="7987238" y="1610486"/>
              <a:ext cx="498447" cy="382007"/>
              <a:chOff x="9563138" y="2462727"/>
              <a:chExt cx="516394" cy="395761"/>
            </a:xfrm>
          </p:grpSpPr>
          <p:sp>
            <p:nvSpPr>
              <p:cNvPr id="601" name="monitor">
                <a:extLst>
                  <a:ext uri="{FF2B5EF4-FFF2-40B4-BE49-F238E27FC236}">
                    <a16:creationId xmlns:a16="http://schemas.microsoft.com/office/drawing/2014/main" id="{3799E698-BCA8-4375-8618-0CB370674C2F}"/>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02" name="Group 601">
                <a:extLst>
                  <a:ext uri="{FF2B5EF4-FFF2-40B4-BE49-F238E27FC236}">
                    <a16:creationId xmlns:a16="http://schemas.microsoft.com/office/drawing/2014/main" id="{F01912A8-5F9B-4A54-AFA0-9CCD11D38D86}"/>
                  </a:ext>
                </a:extLst>
              </p:cNvPr>
              <p:cNvGrpSpPr/>
              <p:nvPr/>
            </p:nvGrpSpPr>
            <p:grpSpPr>
              <a:xfrm>
                <a:off x="9746672" y="2545410"/>
                <a:ext cx="107950" cy="134938"/>
                <a:chOff x="9444088" y="2885171"/>
                <a:chExt cx="107950" cy="134938"/>
              </a:xfrm>
              <a:solidFill>
                <a:srgbClr val="505050"/>
              </a:solidFill>
            </p:grpSpPr>
            <p:sp>
              <p:nvSpPr>
                <p:cNvPr id="603" name="Freeform 26">
                  <a:extLst>
                    <a:ext uri="{FF2B5EF4-FFF2-40B4-BE49-F238E27FC236}">
                      <a16:creationId xmlns:a16="http://schemas.microsoft.com/office/drawing/2014/main" id="{D1820F9F-B841-4FF8-B729-2476F9B304C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04" name="Freeform 27">
                  <a:extLst>
                    <a:ext uri="{FF2B5EF4-FFF2-40B4-BE49-F238E27FC236}">
                      <a16:creationId xmlns:a16="http://schemas.microsoft.com/office/drawing/2014/main" id="{F81382D6-A6EF-4EDE-BA4C-A43A7E7BF13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605" name="Group 604">
            <a:extLst>
              <a:ext uri="{FF2B5EF4-FFF2-40B4-BE49-F238E27FC236}">
                <a16:creationId xmlns:a16="http://schemas.microsoft.com/office/drawing/2014/main" id="{42CBCA27-AEA8-409B-8FD1-7E5EA36E5A0D}"/>
              </a:ext>
            </a:extLst>
          </p:cNvPr>
          <p:cNvGrpSpPr/>
          <p:nvPr/>
        </p:nvGrpSpPr>
        <p:grpSpPr>
          <a:xfrm>
            <a:off x="3090456" y="3748692"/>
            <a:ext cx="426956" cy="327217"/>
            <a:chOff x="2892310" y="4439341"/>
            <a:chExt cx="376337" cy="288423"/>
          </a:xfrm>
        </p:grpSpPr>
        <p:sp>
          <p:nvSpPr>
            <p:cNvPr id="606" name="monitor">
              <a:extLst>
                <a:ext uri="{FF2B5EF4-FFF2-40B4-BE49-F238E27FC236}">
                  <a16:creationId xmlns:a16="http://schemas.microsoft.com/office/drawing/2014/main" id="{87CB14D2-A28F-40BC-82A6-DECFAC60DAE3}"/>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Rectangle 606">
              <a:extLst>
                <a:ext uri="{FF2B5EF4-FFF2-40B4-BE49-F238E27FC236}">
                  <a16:creationId xmlns:a16="http://schemas.microsoft.com/office/drawing/2014/main" id="{BC7EF739-D631-4868-9811-4CBF19E57B01}"/>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9" name="Picture 608">
              <a:extLst>
                <a:ext uri="{FF2B5EF4-FFF2-40B4-BE49-F238E27FC236}">
                  <a16:creationId xmlns:a16="http://schemas.microsoft.com/office/drawing/2014/main" id="{FB17D1DA-8A47-48D4-9E31-4482963767A9}"/>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10" name="Group 609">
            <a:extLst>
              <a:ext uri="{FF2B5EF4-FFF2-40B4-BE49-F238E27FC236}">
                <a16:creationId xmlns:a16="http://schemas.microsoft.com/office/drawing/2014/main" id="{AF520AF3-FE0F-490C-95DD-DCF08EF214BF}"/>
              </a:ext>
            </a:extLst>
          </p:cNvPr>
          <p:cNvGrpSpPr/>
          <p:nvPr/>
        </p:nvGrpSpPr>
        <p:grpSpPr>
          <a:xfrm>
            <a:off x="2835644" y="3613298"/>
            <a:ext cx="426956" cy="327217"/>
            <a:chOff x="7398246" y="1610486"/>
            <a:chExt cx="498447" cy="382007"/>
          </a:xfrm>
        </p:grpSpPr>
        <p:sp>
          <p:nvSpPr>
            <p:cNvPr id="611" name="monitor">
              <a:extLst>
                <a:ext uri="{FF2B5EF4-FFF2-40B4-BE49-F238E27FC236}">
                  <a16:creationId xmlns:a16="http://schemas.microsoft.com/office/drawing/2014/main" id="{5F5E6430-E138-49DE-9A7E-66145225ABBB}"/>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Rectangle 611">
              <a:extLst>
                <a:ext uri="{FF2B5EF4-FFF2-40B4-BE49-F238E27FC236}">
                  <a16:creationId xmlns:a16="http://schemas.microsoft.com/office/drawing/2014/main" id="{FEF0ED38-1BDF-4C81-ABA5-A5364F576767}"/>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3" name="Group 11">
              <a:extLst>
                <a:ext uri="{FF2B5EF4-FFF2-40B4-BE49-F238E27FC236}">
                  <a16:creationId xmlns:a16="http://schemas.microsoft.com/office/drawing/2014/main" id="{EB8F49C9-E23E-44C5-805A-4378BB00A38B}"/>
                </a:ext>
              </a:extLst>
            </p:cNvPr>
            <p:cNvGrpSpPr>
              <a:grpSpLocks noChangeAspect="1"/>
            </p:cNvGrpSpPr>
            <p:nvPr/>
          </p:nvGrpSpPr>
          <p:grpSpPr bwMode="auto">
            <a:xfrm>
              <a:off x="7581678" y="1714920"/>
              <a:ext cx="111860" cy="111860"/>
              <a:chOff x="5664" y="1835"/>
              <a:chExt cx="73" cy="73"/>
            </a:xfrm>
            <a:solidFill>
              <a:srgbClr val="FFFFFF"/>
            </a:solidFill>
          </p:grpSpPr>
          <p:sp>
            <p:nvSpPr>
              <p:cNvPr id="614" name="Freeform 12">
                <a:extLst>
                  <a:ext uri="{FF2B5EF4-FFF2-40B4-BE49-F238E27FC236}">
                    <a16:creationId xmlns:a16="http://schemas.microsoft.com/office/drawing/2014/main" id="{B5879CA0-1D28-4422-BA8E-021D7C50E309}"/>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15" name="Freeform 13">
                <a:extLst>
                  <a:ext uri="{FF2B5EF4-FFF2-40B4-BE49-F238E27FC236}">
                    <a16:creationId xmlns:a16="http://schemas.microsoft.com/office/drawing/2014/main" id="{C0CAB77A-0463-4CFA-8F59-7423D8C9560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16" name="Freeform 14">
                <a:extLst>
                  <a:ext uri="{FF2B5EF4-FFF2-40B4-BE49-F238E27FC236}">
                    <a16:creationId xmlns:a16="http://schemas.microsoft.com/office/drawing/2014/main" id="{4EB70604-CF9E-438A-B807-C258B9203F09}"/>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17" name="Freeform 15">
                <a:extLst>
                  <a:ext uri="{FF2B5EF4-FFF2-40B4-BE49-F238E27FC236}">
                    <a16:creationId xmlns:a16="http://schemas.microsoft.com/office/drawing/2014/main" id="{B29A9752-58F8-4F48-AA0E-4FDBA6701183}"/>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618" name="Rectangle: Rounded Corners 617">
            <a:extLst>
              <a:ext uri="{FF2B5EF4-FFF2-40B4-BE49-F238E27FC236}">
                <a16:creationId xmlns:a16="http://schemas.microsoft.com/office/drawing/2014/main" id="{21E1D584-B215-4EBE-9D94-4E47D97396F2}"/>
              </a:ext>
            </a:extLst>
          </p:cNvPr>
          <p:cNvSpPr/>
          <p:nvPr/>
        </p:nvSpPr>
        <p:spPr bwMode="auto">
          <a:xfrm>
            <a:off x="7348364" y="2820380"/>
            <a:ext cx="3639312" cy="758952"/>
          </a:xfrm>
          <a:prstGeom prst="roundRect">
            <a:avLst>
              <a:gd name="adj" fmla="val 50000"/>
            </a:avLst>
          </a:prstGeom>
          <a:solidFill>
            <a:schemeClr val="bg1"/>
          </a:solidFill>
          <a:ln w="2540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917">
                      <a:srgbClr val="107C10"/>
                    </a:gs>
                    <a:gs pos="100000">
                      <a:srgbClr val="107C10"/>
                    </a:gs>
                  </a:gsLst>
                  <a:lin ang="5400000" scaled="0"/>
                </a:gradFill>
                <a:effectLst/>
                <a:uLnTx/>
                <a:uFillTx/>
                <a:latin typeface="Segoe UI Semibold" panose="020B0702040204020203" pitchFamily="34" charset="0"/>
                <a:ea typeface="+mn-ea"/>
                <a:cs typeface="Segoe UI Semibold" panose="020B0702040204020203" pitchFamily="34" charset="0"/>
              </a:rPr>
              <a:t>Business Critical and/or Legacy/Vulnerable Assets</a:t>
            </a:r>
          </a:p>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200" b="0" i="1" u="none" strike="noStrike" kern="1200" cap="none" spc="0" normalizeH="0" baseline="0" noProof="0">
                <a:ln>
                  <a:noFill/>
                </a:ln>
                <a:gradFill>
                  <a:gsLst>
                    <a:gs pos="2917">
                      <a:srgbClr val="107C10"/>
                    </a:gs>
                    <a:gs pos="100000">
                      <a:srgbClr val="107C10"/>
                    </a:gs>
                  </a:gsLst>
                  <a:lin ang="5400000" scaled="0"/>
                </a:gra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619" name="Rectangle: Rounded Corners 618">
            <a:extLst>
              <a:ext uri="{FF2B5EF4-FFF2-40B4-BE49-F238E27FC236}">
                <a16:creationId xmlns:a16="http://schemas.microsoft.com/office/drawing/2014/main" id="{7241AAA8-EE3E-4796-8AEE-1E0EAF17E89A}"/>
              </a:ext>
            </a:extLst>
          </p:cNvPr>
          <p:cNvSpPr/>
          <p:nvPr/>
        </p:nvSpPr>
        <p:spPr bwMode="auto">
          <a:xfrm>
            <a:off x="7348365" y="4502967"/>
            <a:ext cx="3639312" cy="603504"/>
          </a:xfrm>
          <a:prstGeom prst="roundRect">
            <a:avLst>
              <a:gd name="adj" fmla="val 50000"/>
            </a:avLst>
          </a:prstGeom>
          <a:solidFill>
            <a:schemeClr val="bg1"/>
          </a:solidFill>
          <a:ln w="25400" cap="rnd">
            <a:solidFill>
              <a:schemeClr val="tx1"/>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Low Impact IoT/OT </a:t>
            </a:r>
            <a:endParaRPr kumimoji="0" lang="en-US" sz="12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620" name="Rectangle: Rounded Corners 619">
            <a:extLst>
              <a:ext uri="{FF2B5EF4-FFF2-40B4-BE49-F238E27FC236}">
                <a16:creationId xmlns:a16="http://schemas.microsoft.com/office/drawing/2014/main" id="{EA197641-63A8-4625-A34A-C4BF43A9A301}"/>
              </a:ext>
            </a:extLst>
          </p:cNvPr>
          <p:cNvSpPr/>
          <p:nvPr/>
        </p:nvSpPr>
        <p:spPr bwMode="auto">
          <a:xfrm>
            <a:off x="7348364" y="3733747"/>
            <a:ext cx="3639312" cy="600462"/>
          </a:xfrm>
          <a:prstGeom prst="roundRect">
            <a:avLst>
              <a:gd name="adj" fmla="val 50000"/>
            </a:avLst>
          </a:prstGeom>
          <a:solidFill>
            <a:schemeClr val="bg1"/>
          </a:solid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D73B01"/>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200" b="0" i="1" u="none" strike="noStrike" kern="1200" cap="none" spc="0"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IoT/OT With Life/Safety Impact</a:t>
            </a:r>
          </a:p>
        </p:txBody>
      </p:sp>
      <p:sp>
        <p:nvSpPr>
          <p:cNvPr id="621" name="Manufacturing_E99C" title="Icon of a robotic arm">
            <a:extLst>
              <a:ext uri="{FF2B5EF4-FFF2-40B4-BE49-F238E27FC236}">
                <a16:creationId xmlns:a16="http://schemas.microsoft.com/office/drawing/2014/main" id="{04009725-C0F0-43FC-AA7E-2F9E073A1C0D}"/>
              </a:ext>
            </a:extLst>
          </p:cNvPr>
          <p:cNvSpPr>
            <a:spLocks noChangeAspect="1" noEditPoints="1"/>
          </p:cNvSpPr>
          <p:nvPr/>
        </p:nvSpPr>
        <p:spPr bwMode="auto">
          <a:xfrm>
            <a:off x="7713233" y="2915939"/>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22" name="Beaker_F196" title="Icon of a scientific flask with liquid in it">
            <a:extLst>
              <a:ext uri="{FF2B5EF4-FFF2-40B4-BE49-F238E27FC236}">
                <a16:creationId xmlns:a16="http://schemas.microsoft.com/office/drawing/2014/main" id="{33A72A52-5E5D-4F4D-A8AE-FD8D76E4B5E3}"/>
              </a:ext>
            </a:extLst>
          </p:cNvPr>
          <p:cNvSpPr>
            <a:spLocks noChangeAspect="1" noEditPoints="1"/>
          </p:cNvSpPr>
          <p:nvPr/>
        </p:nvSpPr>
        <p:spPr bwMode="auto">
          <a:xfrm>
            <a:off x="7629032" y="3234250"/>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23" name="printer" title="Icon of a printer">
            <a:extLst>
              <a:ext uri="{FF2B5EF4-FFF2-40B4-BE49-F238E27FC236}">
                <a16:creationId xmlns:a16="http://schemas.microsoft.com/office/drawing/2014/main" id="{94B7D2F6-0247-44AA-B10C-E97A26B9611D}"/>
              </a:ext>
            </a:extLst>
          </p:cNvPr>
          <p:cNvSpPr>
            <a:spLocks noChangeAspect="1" noEditPoints="1"/>
          </p:cNvSpPr>
          <p:nvPr/>
        </p:nvSpPr>
        <p:spPr bwMode="auto">
          <a:xfrm>
            <a:off x="7934417" y="469573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Money_3" title="Icon of a dollar sign">
            <a:extLst>
              <a:ext uri="{FF2B5EF4-FFF2-40B4-BE49-F238E27FC236}">
                <a16:creationId xmlns:a16="http://schemas.microsoft.com/office/drawing/2014/main" id="{7543C2E2-6B76-488F-AC7F-A9596F429212}"/>
              </a:ext>
            </a:extLst>
          </p:cNvPr>
          <p:cNvSpPr>
            <a:spLocks noChangeAspect="1" noEditPoints="1"/>
          </p:cNvSpPr>
          <p:nvPr/>
        </p:nvSpPr>
        <p:spPr bwMode="auto">
          <a:xfrm>
            <a:off x="7491559" y="304425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625" name="Group 624">
            <a:extLst>
              <a:ext uri="{FF2B5EF4-FFF2-40B4-BE49-F238E27FC236}">
                <a16:creationId xmlns:a16="http://schemas.microsoft.com/office/drawing/2014/main" id="{F3118C22-BC3A-4514-A6AD-68ADB1D51BDA}"/>
              </a:ext>
            </a:extLst>
          </p:cNvPr>
          <p:cNvGrpSpPr/>
          <p:nvPr/>
        </p:nvGrpSpPr>
        <p:grpSpPr>
          <a:xfrm>
            <a:off x="7567433" y="3811028"/>
            <a:ext cx="564030" cy="445900"/>
            <a:chOff x="8222735" y="716894"/>
            <a:chExt cx="769392" cy="608251"/>
          </a:xfrm>
        </p:grpSpPr>
        <p:sp>
          <p:nvSpPr>
            <p:cNvPr id="626" name="IoT" title="Icon of five circles that all connect to a center circle">
              <a:extLst>
                <a:ext uri="{FF2B5EF4-FFF2-40B4-BE49-F238E27FC236}">
                  <a16:creationId xmlns:a16="http://schemas.microsoft.com/office/drawing/2014/main" id="{24CD9610-98B6-4131-B8E5-985869E36DA2}"/>
                </a:ext>
              </a:extLst>
            </p:cNvPr>
            <p:cNvSpPr>
              <a:spLocks noChangeAspect="1" noEditPoints="1"/>
            </p:cNvSpPr>
            <p:nvPr/>
          </p:nvSpPr>
          <p:spPr bwMode="auto">
            <a:xfrm>
              <a:off x="8380321" y="71689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chemeClr val="accent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D34540F-81EC-4C61-B556-E9C06974F4B2}"/>
                </a:ext>
              </a:extLst>
            </p:cNvPr>
            <p:cNvGrpSpPr/>
            <p:nvPr/>
          </p:nvGrpSpPr>
          <p:grpSpPr>
            <a:xfrm>
              <a:off x="8222735" y="1071400"/>
              <a:ext cx="263113" cy="252728"/>
              <a:chOff x="8685564" y="6019187"/>
              <a:chExt cx="263113" cy="252728"/>
            </a:xfrm>
          </p:grpSpPr>
          <p:sp>
            <p:nvSpPr>
              <p:cNvPr id="631" name="Database_EFC7" title="Icon of a cylinder">
                <a:extLst>
                  <a:ext uri="{FF2B5EF4-FFF2-40B4-BE49-F238E27FC236}">
                    <a16:creationId xmlns:a16="http://schemas.microsoft.com/office/drawing/2014/main" id="{C0BADE8F-0182-4281-B918-3C996EA58900}"/>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2" name="Database_EFC7" title="Icon of a cylinder">
                <a:extLst>
                  <a:ext uri="{FF2B5EF4-FFF2-40B4-BE49-F238E27FC236}">
                    <a16:creationId xmlns:a16="http://schemas.microsoft.com/office/drawing/2014/main" id="{E5C2571D-24FB-4051-979C-BF5CCD5FD166}"/>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3" name="Database_EFC7" title="Icon of a cylinder">
                <a:extLst>
                  <a:ext uri="{FF2B5EF4-FFF2-40B4-BE49-F238E27FC236}">
                    <a16:creationId xmlns:a16="http://schemas.microsoft.com/office/drawing/2014/main" id="{DF8711E5-1EAF-4974-A8AB-7D0E8F353F18}"/>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4" name="Database_EFC7" title="Icon of a cylinder">
                <a:extLst>
                  <a:ext uri="{FF2B5EF4-FFF2-40B4-BE49-F238E27FC236}">
                    <a16:creationId xmlns:a16="http://schemas.microsoft.com/office/drawing/2014/main" id="{71C298CB-B969-41D7-98FF-4232FFA46F8B}"/>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28" name="Group 627">
              <a:extLst>
                <a:ext uri="{FF2B5EF4-FFF2-40B4-BE49-F238E27FC236}">
                  <a16:creationId xmlns:a16="http://schemas.microsoft.com/office/drawing/2014/main" id="{7FAD5E74-26B7-4006-820E-5E128932843E}"/>
                </a:ext>
              </a:extLst>
            </p:cNvPr>
            <p:cNvGrpSpPr/>
            <p:nvPr/>
          </p:nvGrpSpPr>
          <p:grpSpPr>
            <a:xfrm>
              <a:off x="8706269" y="1036460"/>
              <a:ext cx="285858" cy="288685"/>
              <a:chOff x="9163903" y="5979052"/>
              <a:chExt cx="285858" cy="288685"/>
            </a:xfrm>
          </p:grpSpPr>
          <p:sp>
            <p:nvSpPr>
              <p:cNvPr id="629" name="door" title="Icon of an open doorway">
                <a:extLst>
                  <a:ext uri="{FF2B5EF4-FFF2-40B4-BE49-F238E27FC236}">
                    <a16:creationId xmlns:a16="http://schemas.microsoft.com/office/drawing/2014/main" id="{7EADF3B5-6F73-4C30-A4B9-45E069200E7E}"/>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PaymentCard_E8C7" title="Icon of a credit card">
                <a:extLst>
                  <a:ext uri="{FF2B5EF4-FFF2-40B4-BE49-F238E27FC236}">
                    <a16:creationId xmlns:a16="http://schemas.microsoft.com/office/drawing/2014/main" id="{9407DCBC-7484-450D-8F44-D9531C7957A4}"/>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chemeClr val="bg1"/>
              </a:solidFill>
              <a:ln w="12700" cap="sq">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635" name="Group 634">
            <a:extLst>
              <a:ext uri="{FF2B5EF4-FFF2-40B4-BE49-F238E27FC236}">
                <a16:creationId xmlns:a16="http://schemas.microsoft.com/office/drawing/2014/main" id="{38917EDA-10C6-4C37-A573-6E4C7AABCA8F}"/>
              </a:ext>
            </a:extLst>
          </p:cNvPr>
          <p:cNvGrpSpPr/>
          <p:nvPr/>
        </p:nvGrpSpPr>
        <p:grpSpPr>
          <a:xfrm>
            <a:off x="7925030" y="2953345"/>
            <a:ext cx="323170" cy="534036"/>
            <a:chOff x="11606783" y="1901841"/>
            <a:chExt cx="370338" cy="611980"/>
          </a:xfrm>
        </p:grpSpPr>
        <p:grpSp>
          <p:nvGrpSpPr>
            <p:cNvPr id="636" name="Group 635">
              <a:extLst>
                <a:ext uri="{FF2B5EF4-FFF2-40B4-BE49-F238E27FC236}">
                  <a16:creationId xmlns:a16="http://schemas.microsoft.com/office/drawing/2014/main" id="{0D5C9B2A-787B-4AA0-B427-D29CB38F8904}"/>
                </a:ext>
              </a:extLst>
            </p:cNvPr>
            <p:cNvGrpSpPr/>
            <p:nvPr/>
          </p:nvGrpSpPr>
          <p:grpSpPr>
            <a:xfrm>
              <a:off x="11606783" y="2186049"/>
              <a:ext cx="370338" cy="327772"/>
              <a:chOff x="4723767" y="3080378"/>
              <a:chExt cx="439858" cy="389301"/>
            </a:xfrm>
          </p:grpSpPr>
          <p:pic>
            <p:nvPicPr>
              <p:cNvPr id="638" name="Picture 637">
                <a:extLst>
                  <a:ext uri="{FF2B5EF4-FFF2-40B4-BE49-F238E27FC236}">
                    <a16:creationId xmlns:a16="http://schemas.microsoft.com/office/drawing/2014/main" id="{73BAF28E-0053-4C2C-91E2-57EAB3713E32}"/>
                  </a:ext>
                </a:extLst>
              </p:cNvPr>
              <p:cNvPicPr>
                <a:picLocks noChangeAspect="1"/>
              </p:cNvPicPr>
              <p:nvPr/>
            </p:nvPicPr>
            <p:blipFill rotWithShape="1">
              <a:blip r:embed="rId14"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9" name="Group 638">
                <a:extLst>
                  <a:ext uri="{FF2B5EF4-FFF2-40B4-BE49-F238E27FC236}">
                    <a16:creationId xmlns:a16="http://schemas.microsoft.com/office/drawing/2014/main" id="{13E2F15E-E097-4071-9D91-4F2934786145}"/>
                  </a:ext>
                </a:extLst>
              </p:cNvPr>
              <p:cNvGrpSpPr/>
              <p:nvPr/>
            </p:nvGrpSpPr>
            <p:grpSpPr>
              <a:xfrm>
                <a:off x="4723767" y="3080378"/>
                <a:ext cx="439858" cy="389301"/>
                <a:chOff x="3131835" y="4047725"/>
                <a:chExt cx="439858" cy="389301"/>
              </a:xfrm>
            </p:grpSpPr>
            <p:grpSp>
              <p:nvGrpSpPr>
                <p:cNvPr id="640" name="Group 639">
                  <a:extLst>
                    <a:ext uri="{FF2B5EF4-FFF2-40B4-BE49-F238E27FC236}">
                      <a16:creationId xmlns:a16="http://schemas.microsoft.com/office/drawing/2014/main" id="{3375CCC7-51C0-49FD-B37C-0EB8B3892A69}"/>
                    </a:ext>
                  </a:extLst>
                </p:cNvPr>
                <p:cNvGrpSpPr/>
                <p:nvPr/>
              </p:nvGrpSpPr>
              <p:grpSpPr>
                <a:xfrm>
                  <a:off x="3131835" y="4047725"/>
                  <a:ext cx="182560" cy="348911"/>
                  <a:chOff x="2136298" y="4226790"/>
                  <a:chExt cx="196678" cy="375893"/>
                </a:xfrm>
              </p:grpSpPr>
              <p:sp>
                <p:nvSpPr>
                  <p:cNvPr id="644" name="Rectangle 643">
                    <a:extLst>
                      <a:ext uri="{FF2B5EF4-FFF2-40B4-BE49-F238E27FC236}">
                        <a16:creationId xmlns:a16="http://schemas.microsoft.com/office/drawing/2014/main" id="{A997CC1E-FB65-475A-9722-75C94ABD21C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5" name="server">
                    <a:extLst>
                      <a:ext uri="{FF2B5EF4-FFF2-40B4-BE49-F238E27FC236}">
                        <a16:creationId xmlns:a16="http://schemas.microsoft.com/office/drawing/2014/main" id="{5CDD3A97-8593-4984-BE9F-0649256D44DB}"/>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4B04568-6C39-4E95-8A04-D37578AAF37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2" name="Picture 641">
                  <a:extLst>
                    <a:ext uri="{FF2B5EF4-FFF2-40B4-BE49-F238E27FC236}">
                      <a16:creationId xmlns:a16="http://schemas.microsoft.com/office/drawing/2014/main" id="{9840FCC0-33E7-486C-8E3B-D17FBE9BC85D}"/>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3" name="Freeform 6">
                  <a:extLst>
                    <a:ext uri="{FF2B5EF4-FFF2-40B4-BE49-F238E27FC236}">
                      <a16:creationId xmlns:a16="http://schemas.microsoft.com/office/drawing/2014/main" id="{696DEF3D-036A-4D6A-9CC2-FD28ADBD9E99}"/>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37" name="money_2" title="Icon of a dollar sign with an arrow around it pointing clockwise">
              <a:extLst>
                <a:ext uri="{FF2B5EF4-FFF2-40B4-BE49-F238E27FC236}">
                  <a16:creationId xmlns:a16="http://schemas.microsoft.com/office/drawing/2014/main" id="{CAEF541A-A051-41CE-9148-F6E16817D1AD}"/>
                </a:ext>
              </a:extLst>
            </p:cNvPr>
            <p:cNvSpPr>
              <a:spLocks noChangeAspect="1" noEditPoints="1"/>
            </p:cNvSpPr>
            <p:nvPr/>
          </p:nvSpPr>
          <p:spPr bwMode="auto">
            <a:xfrm>
              <a:off x="11700457" y="1901841"/>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46" name="Group 645">
            <a:extLst>
              <a:ext uri="{FF2B5EF4-FFF2-40B4-BE49-F238E27FC236}">
                <a16:creationId xmlns:a16="http://schemas.microsoft.com/office/drawing/2014/main" id="{BA359431-281E-44EC-98AF-8561A32ED700}"/>
              </a:ext>
            </a:extLst>
          </p:cNvPr>
          <p:cNvGrpSpPr/>
          <p:nvPr/>
        </p:nvGrpSpPr>
        <p:grpSpPr>
          <a:xfrm>
            <a:off x="7557396" y="4654730"/>
            <a:ext cx="252179" cy="299978"/>
            <a:chOff x="10497504" y="5921034"/>
            <a:chExt cx="252179" cy="299978"/>
          </a:xfrm>
        </p:grpSpPr>
        <p:sp>
          <p:nvSpPr>
            <p:cNvPr id="647" name="Rectangle 646">
              <a:extLst>
                <a:ext uri="{FF2B5EF4-FFF2-40B4-BE49-F238E27FC236}">
                  <a16:creationId xmlns:a16="http://schemas.microsoft.com/office/drawing/2014/main" id="{14C0E541-1344-4D62-99E1-E4D21D950059}"/>
                </a:ext>
              </a:extLst>
            </p:cNvPr>
            <p:cNvSpPr/>
            <p:nvPr/>
          </p:nvSpPr>
          <p:spPr bwMode="auto">
            <a:xfrm>
              <a:off x="10533916" y="5921034"/>
              <a:ext cx="179354" cy="110354"/>
            </a:xfrm>
            <a:prstGeom prst="rect">
              <a:avLst/>
            </a:pr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648" name="people_12" title="Icon of three people">
              <a:extLst>
                <a:ext uri="{FF2B5EF4-FFF2-40B4-BE49-F238E27FC236}">
                  <a16:creationId xmlns:a16="http://schemas.microsoft.com/office/drawing/2014/main" id="{322DC345-A806-402D-9BDD-0CE613704406}"/>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649" name="!! Straight Connector 600">
            <a:extLst>
              <a:ext uri="{FF2B5EF4-FFF2-40B4-BE49-F238E27FC236}">
                <a16:creationId xmlns:a16="http://schemas.microsoft.com/office/drawing/2014/main" id="{BCCC6B46-6A1A-499C-996B-98FCE06098D4}"/>
              </a:ext>
            </a:extLst>
          </p:cNvPr>
          <p:cNvCxnSpPr>
            <a:cxnSpLocks/>
          </p:cNvCxnSpPr>
          <p:nvPr/>
        </p:nvCxnSpPr>
        <p:spPr>
          <a:xfrm>
            <a:off x="3871686" y="4270554"/>
            <a:ext cx="1930589" cy="0"/>
          </a:xfrm>
          <a:prstGeom prst="line">
            <a:avLst/>
          </a:prstGeom>
          <a:solidFill>
            <a:srgbClr val="FFFFFF">
              <a:lumMod val="95000"/>
            </a:srgbClr>
          </a:solidFill>
          <a:ln w="19050" cap="flat" cmpd="sng" algn="ctr">
            <a:solidFill>
              <a:srgbClr val="505050"/>
            </a:solidFill>
            <a:prstDash val="solid"/>
          </a:ln>
          <a:effectLst/>
        </p:spPr>
      </p:cxnSp>
      <p:pic>
        <p:nvPicPr>
          <p:cNvPr id="650" name="Graphic 649">
            <a:extLst>
              <a:ext uri="{FF2B5EF4-FFF2-40B4-BE49-F238E27FC236}">
                <a16:creationId xmlns:a16="http://schemas.microsoft.com/office/drawing/2014/main" id="{BDAFE447-BE9C-40F6-89E0-B6477B1977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82615" y="4179114"/>
            <a:ext cx="196950" cy="182880"/>
          </a:xfrm>
          <a:prstGeom prst="rect">
            <a:avLst/>
          </a:prstGeom>
        </p:spPr>
      </p:pic>
      <p:sp>
        <p:nvSpPr>
          <p:cNvPr id="651" name="Rectangle 650">
            <a:extLst>
              <a:ext uri="{FF2B5EF4-FFF2-40B4-BE49-F238E27FC236}">
                <a16:creationId xmlns:a16="http://schemas.microsoft.com/office/drawing/2014/main" id="{5AB94940-FF00-4349-B73A-5010F75D1D14}"/>
              </a:ext>
            </a:extLst>
          </p:cNvPr>
          <p:cNvSpPr/>
          <p:nvPr/>
        </p:nvSpPr>
        <p:spPr bwMode="auto">
          <a:xfrm>
            <a:off x="3697667" y="6287619"/>
            <a:ext cx="3399928" cy="559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600"/>
              </a:spcAft>
              <a:buClrTx/>
              <a:buSzTx/>
              <a:buFontTx/>
              <a:buNone/>
              <a:tabLst/>
              <a:defRPr/>
            </a:pPr>
            <a:r>
              <a:rPr kumimoji="0" lang="en-US" sz="1200" b="0" i="1"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Azure environments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652" name="Speech Bubble: Rectangle 651">
            <a:extLst>
              <a:ext uri="{FF2B5EF4-FFF2-40B4-BE49-F238E27FC236}">
                <a16:creationId xmlns:a16="http://schemas.microsoft.com/office/drawing/2014/main" id="{20578309-E39F-40C9-9CB8-33A7C12EF890}"/>
              </a:ext>
            </a:extLst>
          </p:cNvPr>
          <p:cNvSpPr/>
          <p:nvPr/>
        </p:nvSpPr>
        <p:spPr bwMode="auto">
          <a:xfrm>
            <a:off x="7933329" y="1963934"/>
            <a:ext cx="1469350" cy="693479"/>
          </a:xfrm>
          <a:prstGeom prst="wedgeRectCallout">
            <a:avLst>
              <a:gd name="adj1" fmla="val -22326"/>
              <a:gd name="adj2" fmla="val 70540"/>
            </a:avLst>
          </a:prstGeom>
          <a:solidFill>
            <a:schemeClr val="bg1"/>
          </a:solidFill>
          <a:ln w="19050">
            <a:solidFill>
              <a:schemeClr val="accent1"/>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Don’t Firewall </a:t>
            </a:r>
            <a:br>
              <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Forget</a:t>
            </a:r>
          </a:p>
        </p:txBody>
      </p:sp>
    </p:spTree>
    <p:extLst>
      <p:ext uri="{BB962C8B-B14F-4D97-AF65-F5344CB8AC3E}">
        <p14:creationId xmlns:p14="http://schemas.microsoft.com/office/powerpoint/2010/main" val="1250489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cxnSp>
        <p:nvCxnSpPr>
          <p:cNvPr id="197" name="Connector: Elbow 196">
            <a:extLst>
              <a:ext uri="{FF2B5EF4-FFF2-40B4-BE49-F238E27FC236}">
                <a16:creationId xmlns:a16="http://schemas.microsoft.com/office/drawing/2014/main" id="{A0BF9BE1-14B7-49C8-ABC0-4B9E817F4D38}"/>
              </a:ext>
            </a:extLst>
          </p:cNvPr>
          <p:cNvCxnSpPr>
            <a:cxnSpLocks/>
            <a:endCxn id="341" idx="1"/>
          </p:cNvCxnSpPr>
          <p:nvPr/>
        </p:nvCxnSpPr>
        <p:spPr>
          <a:xfrm>
            <a:off x="7351216" y="4495494"/>
            <a:ext cx="2047895" cy="562036"/>
          </a:xfrm>
          <a:prstGeom prst="bentConnector3">
            <a:avLst>
              <a:gd name="adj1" fmla="val 5279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B608F993-071F-4C04-94D8-7ED4E5587836}"/>
              </a:ext>
            </a:extLst>
          </p:cNvPr>
          <p:cNvCxnSpPr>
            <a:cxnSpLocks/>
            <a:stCxn id="401" idx="2"/>
            <a:endCxn id="367" idx="0"/>
          </p:cNvCxnSpPr>
          <p:nvPr/>
        </p:nvCxnSpPr>
        <p:spPr>
          <a:xfrm rot="5400000">
            <a:off x="5773552" y="5170959"/>
            <a:ext cx="587385" cy="478215"/>
          </a:xfrm>
          <a:prstGeom prst="bentConnector3">
            <a:avLst>
              <a:gd name="adj1" fmla="val 33784"/>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3D345D0C-4C7D-45AA-AB91-97E00FDD0637}"/>
              </a:ext>
            </a:extLst>
          </p:cNvPr>
          <p:cNvCxnSpPr>
            <a:cxnSpLocks/>
            <a:stCxn id="211" idx="2"/>
          </p:cNvCxnSpPr>
          <p:nvPr/>
        </p:nvCxnSpPr>
        <p:spPr>
          <a:xfrm rot="16200000" flipH="1">
            <a:off x="3956555" y="2900711"/>
            <a:ext cx="1349872" cy="918207"/>
          </a:xfrm>
          <a:prstGeom prst="bentConnector3">
            <a:avLst>
              <a:gd name="adj1" fmla="val 96849"/>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50EF483B-AB8A-4C78-9879-1FC8077E9990}"/>
              </a:ext>
            </a:extLst>
          </p:cNvPr>
          <p:cNvCxnSpPr>
            <a:cxnSpLocks/>
            <a:stCxn id="400" idx="0"/>
            <a:endCxn id="219" idx="2"/>
          </p:cNvCxnSpPr>
          <p:nvPr/>
        </p:nvCxnSpPr>
        <p:spPr>
          <a:xfrm rot="16200000" flipV="1">
            <a:off x="5773072" y="3041077"/>
            <a:ext cx="928168" cy="219543"/>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599D871B-057D-47BC-82C3-77941BAD12C4}"/>
              </a:ext>
            </a:extLst>
          </p:cNvPr>
          <p:cNvCxnSpPr>
            <a:cxnSpLocks/>
            <a:stCxn id="271" idx="2"/>
            <a:endCxn id="393" idx="3"/>
          </p:cNvCxnSpPr>
          <p:nvPr/>
        </p:nvCxnSpPr>
        <p:spPr>
          <a:xfrm rot="5400000">
            <a:off x="7067827" y="2936306"/>
            <a:ext cx="1239949" cy="748237"/>
          </a:xfrm>
          <a:prstGeom prst="bentConnector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33A8A243-5F53-4968-8C5E-943C422315DC}"/>
              </a:ext>
            </a:extLst>
          </p:cNvPr>
          <p:cNvSpPr/>
          <p:nvPr/>
        </p:nvSpPr>
        <p:spPr bwMode="auto">
          <a:xfrm>
            <a:off x="4952081" y="3671305"/>
            <a:ext cx="2543060" cy="1337905"/>
          </a:xfrm>
          <a:prstGeom prst="ellipse">
            <a:avLst/>
          </a:prstGeom>
          <a:solidFill>
            <a:schemeClr val="bg1">
              <a:lumMod val="9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nvGrpSpPr>
          <p:cNvPr id="207" name="Group 206">
            <a:extLst>
              <a:ext uri="{FF2B5EF4-FFF2-40B4-BE49-F238E27FC236}">
                <a16:creationId xmlns:a16="http://schemas.microsoft.com/office/drawing/2014/main" id="{9D241CB6-6E6D-471C-B2C1-1C0C4C0BA2AD}"/>
              </a:ext>
            </a:extLst>
          </p:cNvPr>
          <p:cNvGrpSpPr/>
          <p:nvPr/>
        </p:nvGrpSpPr>
        <p:grpSpPr>
          <a:xfrm>
            <a:off x="3408670" y="1562388"/>
            <a:ext cx="1527435" cy="1122491"/>
            <a:chOff x="-835672" y="-1407781"/>
            <a:chExt cx="1527435" cy="1122491"/>
          </a:xfrm>
        </p:grpSpPr>
        <p:sp>
          <p:nvSpPr>
            <p:cNvPr id="211" name="Rectangle 210">
              <a:extLst>
                <a:ext uri="{FF2B5EF4-FFF2-40B4-BE49-F238E27FC236}">
                  <a16:creationId xmlns:a16="http://schemas.microsoft.com/office/drawing/2014/main" id="{D50B9981-CC66-45B8-9031-1B89F5CEED59}"/>
                </a:ext>
              </a:extLst>
            </p:cNvPr>
            <p:cNvSpPr/>
            <p:nvPr/>
          </p:nvSpPr>
          <p:spPr bwMode="auto">
            <a:xfrm>
              <a:off x="-835672" y="-1407781"/>
              <a:ext cx="1527435" cy="112249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pic>
          <p:nvPicPr>
            <p:cNvPr id="212" name="Picture 2" descr="Salesforce Icon of Flat style - Available in SVG, PNG, EPS, AI ...">
              <a:extLst>
                <a:ext uri="{FF2B5EF4-FFF2-40B4-BE49-F238E27FC236}">
                  <a16:creationId xmlns:a16="http://schemas.microsoft.com/office/drawing/2014/main" id="{3D866C5E-7F6F-4465-BE14-5A224044C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2" y="-887471"/>
              <a:ext cx="338174" cy="338174"/>
            </a:xfrm>
            <a:prstGeom prst="rect">
              <a:avLst/>
            </a:prstGeom>
            <a:noFill/>
            <a:extLst>
              <a:ext uri="{909E8E84-426E-40DD-AFC4-6F175D3DCCD1}">
                <a14:hiddenFill xmlns:a14="http://schemas.microsoft.com/office/drawing/2010/main">
                  <a:solidFill>
                    <a:srgbClr val="FFFFFF"/>
                  </a:solidFill>
                </a14:hiddenFill>
              </a:ext>
            </a:extLst>
          </p:spPr>
        </p:pic>
        <p:sp>
          <p:nvSpPr>
            <p:cNvPr id="213" name="Rectangle 212">
              <a:extLst>
                <a:ext uri="{FF2B5EF4-FFF2-40B4-BE49-F238E27FC236}">
                  <a16:creationId xmlns:a16="http://schemas.microsoft.com/office/drawing/2014/main" id="{E2A3D539-C0D0-4C6E-9993-34666D337A03}"/>
                </a:ext>
              </a:extLst>
            </p:cNvPr>
            <p:cNvSpPr/>
            <p:nvPr/>
          </p:nvSpPr>
          <p:spPr bwMode="auto">
            <a:xfrm>
              <a:off x="-706435" y="-1319076"/>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Sanctioned and Managed Services</a:t>
              </a:r>
            </a:p>
          </p:txBody>
        </p:sp>
        <p:pic>
          <p:nvPicPr>
            <p:cNvPr id="214" name="Picture 2" descr="Office 365 is now Microsoft 365: What you need to know - TechRepublic">
              <a:extLst>
                <a:ext uri="{FF2B5EF4-FFF2-40B4-BE49-F238E27FC236}">
                  <a16:creationId xmlns:a16="http://schemas.microsoft.com/office/drawing/2014/main" id="{4C461123-E2EF-43CD-B263-832C483052CB}"/>
                </a:ext>
              </a:extLst>
            </p:cNvPr>
            <p:cNvPicPr>
              <a:picLocks noChangeAspect="1" noChangeArrowheads="1"/>
            </p:cNvPicPr>
            <p:nvPr/>
          </p:nvPicPr>
          <p:blipFill rotWithShape="1">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t="27803" b="27803"/>
            <a:stretch/>
          </p:blipFill>
          <p:spPr bwMode="auto">
            <a:xfrm>
              <a:off x="-819931" y="-839765"/>
              <a:ext cx="1063916" cy="265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a:extLst>
              <a:ext uri="{FF2B5EF4-FFF2-40B4-BE49-F238E27FC236}">
                <a16:creationId xmlns:a16="http://schemas.microsoft.com/office/drawing/2014/main" id="{24A18DA1-02E8-4EFE-94EC-864079855EAA}"/>
              </a:ext>
            </a:extLst>
          </p:cNvPr>
          <p:cNvGrpSpPr/>
          <p:nvPr/>
        </p:nvGrpSpPr>
        <p:grpSpPr>
          <a:xfrm>
            <a:off x="5015396" y="1560501"/>
            <a:ext cx="2201476" cy="1126264"/>
            <a:chOff x="1056748" y="-1411554"/>
            <a:chExt cx="2096320" cy="1126264"/>
          </a:xfrm>
        </p:grpSpPr>
        <p:sp>
          <p:nvSpPr>
            <p:cNvPr id="219" name="Rectangle 218">
              <a:extLst>
                <a:ext uri="{FF2B5EF4-FFF2-40B4-BE49-F238E27FC236}">
                  <a16:creationId xmlns:a16="http://schemas.microsoft.com/office/drawing/2014/main" id="{910C7D44-0CF8-422B-8D1F-8F60FEB8551D}"/>
                </a:ext>
              </a:extLst>
            </p:cNvPr>
            <p:cNvSpPr/>
            <p:nvPr/>
          </p:nvSpPr>
          <p:spPr bwMode="auto">
            <a:xfrm>
              <a:off x="1227286" y="-1411554"/>
              <a:ext cx="1776670"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220" name="Picture 2" descr="Video, youtube icon">
              <a:extLst>
                <a:ext uri="{FF2B5EF4-FFF2-40B4-BE49-F238E27FC236}">
                  <a16:creationId xmlns:a16="http://schemas.microsoft.com/office/drawing/2014/main" id="{572B417A-E398-4BCA-A5BD-82C19F0D5F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775" y="-771583"/>
              <a:ext cx="218161" cy="218161"/>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Twitter">
              <a:extLst>
                <a:ext uri="{FF2B5EF4-FFF2-40B4-BE49-F238E27FC236}">
                  <a16:creationId xmlns:a16="http://schemas.microsoft.com/office/drawing/2014/main" id="{1119237E-E853-43FE-A1F0-D51717417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5005" y="-776706"/>
              <a:ext cx="228407" cy="228407"/>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64">
              <a:extLst>
                <a:ext uri="{FF2B5EF4-FFF2-40B4-BE49-F238E27FC236}">
                  <a16:creationId xmlns:a16="http://schemas.microsoft.com/office/drawing/2014/main" id="{0AC79980-D980-4D01-B76F-8B4FFA71A06F}"/>
                </a:ext>
              </a:extLst>
            </p:cNvPr>
            <p:cNvPicPr>
              <a:picLocks noChangeAspect="1"/>
            </p:cNvPicPr>
            <p:nvPr/>
          </p:nvPicPr>
          <p:blipFill>
            <a:blip r:embed="rId7"/>
            <a:stretch>
              <a:fillRect/>
            </a:stretch>
          </p:blipFill>
          <p:spPr>
            <a:xfrm>
              <a:off x="2037334" y="-774767"/>
              <a:ext cx="219308" cy="224529"/>
            </a:xfrm>
            <a:prstGeom prst="rect">
              <a:avLst/>
            </a:prstGeom>
          </p:spPr>
        </p:pic>
        <p:pic>
          <p:nvPicPr>
            <p:cNvPr id="267" name="Picture 2" descr="See the source image">
              <a:extLst>
                <a:ext uri="{FF2B5EF4-FFF2-40B4-BE49-F238E27FC236}">
                  <a16:creationId xmlns:a16="http://schemas.microsoft.com/office/drawing/2014/main" id="{DC3F6D10-8821-4400-B285-7084AFD07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5383" y="-789297"/>
              <a:ext cx="253588" cy="253588"/>
            </a:xfrm>
            <a:prstGeom prst="rect">
              <a:avLst/>
            </a:prstGeom>
            <a:noFill/>
            <a:extLst>
              <a:ext uri="{909E8E84-426E-40DD-AFC4-6F175D3DCCD1}">
                <a14:hiddenFill xmlns:a14="http://schemas.microsoft.com/office/drawing/2010/main">
                  <a:solidFill>
                    <a:srgbClr val="FFFFFF"/>
                  </a:solidFill>
                </a14:hiddenFill>
              </a:ext>
            </a:extLst>
          </p:spPr>
        </p:pic>
        <p:sp>
          <p:nvSpPr>
            <p:cNvPr id="268" name="Rectangle 267">
              <a:extLst>
                <a:ext uri="{FF2B5EF4-FFF2-40B4-BE49-F238E27FC236}">
                  <a16:creationId xmlns:a16="http://schemas.microsoft.com/office/drawing/2014/main" id="{7A34F6B9-C4AE-455F-BFF8-492A862029E1}"/>
                </a:ext>
              </a:extLst>
            </p:cNvPr>
            <p:cNvSpPr/>
            <p:nvPr/>
          </p:nvSpPr>
          <p:spPr bwMode="auto">
            <a:xfrm>
              <a:off x="1056748" y="-1281947"/>
              <a:ext cx="2096320" cy="26518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Internet and Unsanctioned/Unmanaged Apps</a:t>
              </a:r>
            </a:p>
          </p:txBody>
        </p:sp>
        <p:pic>
          <p:nvPicPr>
            <p:cNvPr id="269" name="Picture 268" descr="See the source image">
              <a:extLst>
                <a:ext uri="{FF2B5EF4-FFF2-40B4-BE49-F238E27FC236}">
                  <a16:creationId xmlns:a16="http://schemas.microsoft.com/office/drawing/2014/main" id="{46518443-BA58-4454-9999-7B05FC74CE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4094" y="-778966"/>
              <a:ext cx="232926" cy="2329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a:extLst>
              <a:ext uri="{FF2B5EF4-FFF2-40B4-BE49-F238E27FC236}">
                <a16:creationId xmlns:a16="http://schemas.microsoft.com/office/drawing/2014/main" id="{B78AE0DF-8766-4838-A101-0721853BD87F}"/>
              </a:ext>
            </a:extLst>
          </p:cNvPr>
          <p:cNvGrpSpPr/>
          <p:nvPr/>
        </p:nvGrpSpPr>
        <p:grpSpPr>
          <a:xfrm>
            <a:off x="7207820" y="1564186"/>
            <a:ext cx="1708198" cy="1126264"/>
            <a:chOff x="3483055" y="-1785152"/>
            <a:chExt cx="1708198" cy="1126264"/>
          </a:xfrm>
        </p:grpSpPr>
        <p:sp>
          <p:nvSpPr>
            <p:cNvPr id="271" name="Rectangle 270">
              <a:extLst>
                <a:ext uri="{FF2B5EF4-FFF2-40B4-BE49-F238E27FC236}">
                  <a16:creationId xmlns:a16="http://schemas.microsoft.com/office/drawing/2014/main" id="{755E8BDA-6DF2-4129-9BA9-DDC66886CDD9}"/>
                </a:ext>
              </a:extLst>
            </p:cNvPr>
            <p:cNvSpPr/>
            <p:nvPr/>
          </p:nvSpPr>
          <p:spPr bwMode="auto">
            <a:xfrm>
              <a:off x="3483055" y="-1785152"/>
              <a:ext cx="1708198"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272" name="Picture 271" descr="Image result for server icon">
              <a:extLst>
                <a:ext uri="{FF2B5EF4-FFF2-40B4-BE49-F238E27FC236}">
                  <a16:creationId xmlns:a16="http://schemas.microsoft.com/office/drawing/2014/main" id="{07633B08-F437-46A0-B491-35339CEDCB6F}"/>
                </a:ext>
              </a:extLst>
            </p:cNvPr>
            <p:cNvPicPr>
              <a:picLocks noChangeAspect="1" noChangeArrowheads="1"/>
            </p:cNvPicPr>
            <p:nvPr/>
          </p:nvPicPr>
          <p:blipFill>
            <a:blip r:embed="rId10">
              <a:biLevel thresh="7500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708266" y="-1121892"/>
              <a:ext cx="206589" cy="206589"/>
            </a:xfrm>
            <a:prstGeom prst="rect">
              <a:avLst/>
            </a:prstGeom>
            <a:noFill/>
            <a:extLst>
              <a:ext uri="{909E8E84-426E-40DD-AFC4-6F175D3DCCD1}">
                <a14:hiddenFill xmlns:a14="http://schemas.microsoft.com/office/drawing/2010/main">
                  <a:solidFill>
                    <a:srgbClr val="FFFFFF"/>
                  </a:solidFill>
                </a14:hiddenFill>
              </a:ext>
            </a:extLst>
          </p:spPr>
        </p:pic>
        <p:sp>
          <p:nvSpPr>
            <p:cNvPr id="273" name="Rectangle 272">
              <a:extLst>
                <a:ext uri="{FF2B5EF4-FFF2-40B4-BE49-F238E27FC236}">
                  <a16:creationId xmlns:a16="http://schemas.microsoft.com/office/drawing/2014/main" id="{D0951219-1277-4AE8-B43D-EE1BD537FF2C}"/>
                </a:ext>
              </a:extLst>
            </p:cNvPr>
            <p:cNvSpPr/>
            <p:nvPr/>
          </p:nvSpPr>
          <p:spPr bwMode="auto">
            <a:xfrm>
              <a:off x="3535067" y="-1691839"/>
              <a:ext cx="1594124"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Private and Managed in the cloud or on-premises</a:t>
              </a:r>
            </a:p>
          </p:txBody>
        </p:sp>
        <p:pic>
          <p:nvPicPr>
            <p:cNvPr id="274" name="Picture 2" descr="Azure Icon of Flat style - Available in SVG, PNG, EPS, AI &amp; Icon fonts">
              <a:extLst>
                <a:ext uri="{FF2B5EF4-FFF2-40B4-BE49-F238E27FC236}">
                  <a16:creationId xmlns:a16="http://schemas.microsoft.com/office/drawing/2014/main" id="{17994EEE-565C-40EE-BAD6-D05B05E465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4399" y="-1176159"/>
              <a:ext cx="269815" cy="26981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a:extLst>
                <a:ext uri="{FF2B5EF4-FFF2-40B4-BE49-F238E27FC236}">
                  <a16:creationId xmlns:a16="http://schemas.microsoft.com/office/drawing/2014/main" id="{3FF850B0-3C56-4DA2-B62C-DD7B983985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9010" y="-1077721"/>
              <a:ext cx="278532" cy="166680"/>
            </a:xfrm>
            <a:prstGeom prst="rect">
              <a:avLst/>
            </a:prstGeom>
            <a:noFill/>
            <a:extLst>
              <a:ext uri="{909E8E84-426E-40DD-AFC4-6F175D3DCCD1}">
                <a14:hiddenFill xmlns:a14="http://schemas.microsoft.com/office/drawing/2010/main">
                  <a:solidFill>
                    <a:srgbClr val="FFFFFF"/>
                  </a:solidFill>
                </a14:hiddenFill>
              </a:ext>
            </a:extLst>
          </p:spPr>
        </p:pic>
      </p:grpSp>
      <p:sp>
        <p:nvSpPr>
          <p:cNvPr id="276" name="Rectangle 275">
            <a:extLst>
              <a:ext uri="{FF2B5EF4-FFF2-40B4-BE49-F238E27FC236}">
                <a16:creationId xmlns:a16="http://schemas.microsoft.com/office/drawing/2014/main" id="{20BE6B3E-DE85-4DBA-A3E6-9299746561BE}"/>
              </a:ext>
            </a:extLst>
          </p:cNvPr>
          <p:cNvSpPr/>
          <p:nvPr/>
        </p:nvSpPr>
        <p:spPr>
          <a:xfrm>
            <a:off x="9115043" y="2906846"/>
            <a:ext cx="25072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Devices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277" name="Rectangle 276">
            <a:extLst>
              <a:ext uri="{FF2B5EF4-FFF2-40B4-BE49-F238E27FC236}">
                <a16:creationId xmlns:a16="http://schemas.microsoft.com/office/drawing/2014/main" id="{8ED46334-7DC0-460D-9CCD-0CA621125DB5}"/>
              </a:ext>
            </a:extLst>
          </p:cNvPr>
          <p:cNvSpPr/>
          <p:nvPr/>
        </p:nvSpPr>
        <p:spPr bwMode="auto">
          <a:xfrm>
            <a:off x="9392661" y="3473969"/>
            <a:ext cx="2007648" cy="98523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278" name="Group 277">
            <a:extLst>
              <a:ext uri="{FF2B5EF4-FFF2-40B4-BE49-F238E27FC236}">
                <a16:creationId xmlns:a16="http://schemas.microsoft.com/office/drawing/2014/main" id="{DBCA6BD7-709A-47FB-BD4C-7B38CD633923}"/>
              </a:ext>
            </a:extLst>
          </p:cNvPr>
          <p:cNvGrpSpPr/>
          <p:nvPr/>
        </p:nvGrpSpPr>
        <p:grpSpPr>
          <a:xfrm>
            <a:off x="10260122" y="3989575"/>
            <a:ext cx="433476" cy="327215"/>
            <a:chOff x="7987238" y="1610486"/>
            <a:chExt cx="506061" cy="382007"/>
          </a:xfrm>
        </p:grpSpPr>
        <p:sp>
          <p:nvSpPr>
            <p:cNvPr id="279" name="Rectangle 278">
              <a:extLst>
                <a:ext uri="{FF2B5EF4-FFF2-40B4-BE49-F238E27FC236}">
                  <a16:creationId xmlns:a16="http://schemas.microsoft.com/office/drawing/2014/main" id="{C338C861-6A8D-4DA8-8F51-505F50B58F02}"/>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B4BC1121-360C-44A6-A44F-7FE02D657DB3}"/>
                </a:ext>
              </a:extLst>
            </p:cNvPr>
            <p:cNvGrpSpPr/>
            <p:nvPr/>
          </p:nvGrpSpPr>
          <p:grpSpPr>
            <a:xfrm>
              <a:off x="7987238" y="1610486"/>
              <a:ext cx="498447" cy="382007"/>
              <a:chOff x="9563138" y="2462727"/>
              <a:chExt cx="516394" cy="395761"/>
            </a:xfrm>
          </p:grpSpPr>
          <p:sp>
            <p:nvSpPr>
              <p:cNvPr id="281" name="monitor">
                <a:extLst>
                  <a:ext uri="{FF2B5EF4-FFF2-40B4-BE49-F238E27FC236}">
                    <a16:creationId xmlns:a16="http://schemas.microsoft.com/office/drawing/2014/main" id="{A85E2BAB-83E0-45E8-8BE8-23472E12C3D3}"/>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2" name="Group 281">
                <a:extLst>
                  <a:ext uri="{FF2B5EF4-FFF2-40B4-BE49-F238E27FC236}">
                    <a16:creationId xmlns:a16="http://schemas.microsoft.com/office/drawing/2014/main" id="{5D24E661-5CBE-4A2C-854C-9A630E1AB3C0}"/>
                  </a:ext>
                </a:extLst>
              </p:cNvPr>
              <p:cNvGrpSpPr/>
              <p:nvPr/>
            </p:nvGrpSpPr>
            <p:grpSpPr>
              <a:xfrm>
                <a:off x="9746672" y="2545410"/>
                <a:ext cx="107950" cy="134938"/>
                <a:chOff x="9444088" y="2885171"/>
                <a:chExt cx="107950" cy="134938"/>
              </a:xfrm>
              <a:solidFill>
                <a:srgbClr val="505050"/>
              </a:solidFill>
            </p:grpSpPr>
            <p:sp>
              <p:nvSpPr>
                <p:cNvPr id="283" name="Freeform 26">
                  <a:extLst>
                    <a:ext uri="{FF2B5EF4-FFF2-40B4-BE49-F238E27FC236}">
                      <a16:creationId xmlns:a16="http://schemas.microsoft.com/office/drawing/2014/main" id="{7999DC22-CA1E-4A01-829B-E9457E37AE6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4" name="Freeform 27">
                  <a:extLst>
                    <a:ext uri="{FF2B5EF4-FFF2-40B4-BE49-F238E27FC236}">
                      <a16:creationId xmlns:a16="http://schemas.microsoft.com/office/drawing/2014/main" id="{DA2AB498-83C9-4D6B-BF24-9DEE46786C2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85" name="Group 284">
            <a:extLst>
              <a:ext uri="{FF2B5EF4-FFF2-40B4-BE49-F238E27FC236}">
                <a16:creationId xmlns:a16="http://schemas.microsoft.com/office/drawing/2014/main" id="{853B1715-730F-4FB1-958E-EC0DA098AB26}"/>
              </a:ext>
            </a:extLst>
          </p:cNvPr>
          <p:cNvGrpSpPr/>
          <p:nvPr/>
        </p:nvGrpSpPr>
        <p:grpSpPr>
          <a:xfrm>
            <a:off x="10890796" y="3955771"/>
            <a:ext cx="204931" cy="341495"/>
            <a:chOff x="6490922" y="1610486"/>
            <a:chExt cx="211865" cy="353049"/>
          </a:xfrm>
        </p:grpSpPr>
        <p:sp>
          <p:nvSpPr>
            <p:cNvPr id="288" name="Rectangle 287">
              <a:extLst>
                <a:ext uri="{FF2B5EF4-FFF2-40B4-BE49-F238E27FC236}">
                  <a16:creationId xmlns:a16="http://schemas.microsoft.com/office/drawing/2014/main" id="{45E87305-A6AF-4993-8326-8CD6B526B7D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5" name="Group 30">
              <a:extLst>
                <a:ext uri="{FF2B5EF4-FFF2-40B4-BE49-F238E27FC236}">
                  <a16:creationId xmlns:a16="http://schemas.microsoft.com/office/drawing/2014/main" id="{E1E9933E-7D66-4D4F-BEEA-F18223B42B2A}"/>
                </a:ext>
              </a:extLst>
            </p:cNvPr>
            <p:cNvGrpSpPr>
              <a:grpSpLocks noChangeAspect="1"/>
            </p:cNvGrpSpPr>
            <p:nvPr/>
          </p:nvGrpSpPr>
          <p:grpSpPr bwMode="auto">
            <a:xfrm>
              <a:off x="6545792" y="1729376"/>
              <a:ext cx="111361" cy="115269"/>
              <a:chOff x="5049" y="1841"/>
              <a:chExt cx="57" cy="59"/>
            </a:xfrm>
            <a:solidFill>
              <a:srgbClr val="FFFFFF"/>
            </a:solidFill>
          </p:grpSpPr>
          <p:sp>
            <p:nvSpPr>
              <p:cNvPr id="332" name="Freeform 31">
                <a:extLst>
                  <a:ext uri="{FF2B5EF4-FFF2-40B4-BE49-F238E27FC236}">
                    <a16:creationId xmlns:a16="http://schemas.microsoft.com/office/drawing/2014/main" id="{9E362A4C-1D87-475C-A6A7-CC522D64808D}"/>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3" name="Freeform 32">
                <a:extLst>
                  <a:ext uri="{FF2B5EF4-FFF2-40B4-BE49-F238E27FC236}">
                    <a16:creationId xmlns:a16="http://schemas.microsoft.com/office/drawing/2014/main" id="{DA4C9F26-AD5B-4427-9178-46CA8197209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4" name="Freeform 33">
                <a:extLst>
                  <a:ext uri="{FF2B5EF4-FFF2-40B4-BE49-F238E27FC236}">
                    <a16:creationId xmlns:a16="http://schemas.microsoft.com/office/drawing/2014/main" id="{B1A22329-184C-416D-9762-99FF29A4DA8C}"/>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5" name="Freeform 34">
                <a:extLst>
                  <a:ext uri="{FF2B5EF4-FFF2-40B4-BE49-F238E27FC236}">
                    <a16:creationId xmlns:a16="http://schemas.microsoft.com/office/drawing/2014/main" id="{2736C996-87A9-40C2-9FB4-87C8449A868E}"/>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6" name="Freeform 35">
                <a:extLst>
                  <a:ext uri="{FF2B5EF4-FFF2-40B4-BE49-F238E27FC236}">
                    <a16:creationId xmlns:a16="http://schemas.microsoft.com/office/drawing/2014/main" id="{0AD8D4E0-8082-4BD8-B749-A3719F63A374}"/>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7" name="Freeform 36">
                <a:extLst>
                  <a:ext uri="{FF2B5EF4-FFF2-40B4-BE49-F238E27FC236}">
                    <a16:creationId xmlns:a16="http://schemas.microsoft.com/office/drawing/2014/main" id="{3C40A6FF-51C3-4F58-BA0C-392A834C0211}"/>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8" name="Freeform 37">
                <a:extLst>
                  <a:ext uri="{FF2B5EF4-FFF2-40B4-BE49-F238E27FC236}">
                    <a16:creationId xmlns:a16="http://schemas.microsoft.com/office/drawing/2014/main" id="{4ADF74B2-DCB4-4392-84D3-98B32EA002BD}"/>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9" name="Freeform 38">
                <a:extLst>
                  <a:ext uri="{FF2B5EF4-FFF2-40B4-BE49-F238E27FC236}">
                    <a16:creationId xmlns:a16="http://schemas.microsoft.com/office/drawing/2014/main" id="{8DEEBD80-E6F4-4DD7-8D81-6B92F484A04F}"/>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96" name="CellPhone_E8EA">
              <a:extLst>
                <a:ext uri="{FF2B5EF4-FFF2-40B4-BE49-F238E27FC236}">
                  <a16:creationId xmlns:a16="http://schemas.microsoft.com/office/drawing/2014/main" id="{5CEC2534-E29C-4E92-B191-27A331D3BA97}"/>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97" name="Straight Connector 296">
              <a:extLst>
                <a:ext uri="{FF2B5EF4-FFF2-40B4-BE49-F238E27FC236}">
                  <a16:creationId xmlns:a16="http://schemas.microsoft.com/office/drawing/2014/main" id="{A5675D5D-3AE9-419D-8C5B-CBB46D1113E3}"/>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40" name="Rectangle 339">
            <a:extLst>
              <a:ext uri="{FF2B5EF4-FFF2-40B4-BE49-F238E27FC236}">
                <a16:creationId xmlns:a16="http://schemas.microsoft.com/office/drawing/2014/main" id="{1D7D176A-9658-4F11-B7F5-423A3B6BFE25}"/>
              </a:ext>
            </a:extLst>
          </p:cNvPr>
          <p:cNvSpPr/>
          <p:nvPr/>
        </p:nvSpPr>
        <p:spPr bwMode="auto">
          <a:xfrm>
            <a:off x="9709997" y="353122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devices</a:t>
            </a:r>
          </a:p>
        </p:txBody>
      </p:sp>
      <p:sp>
        <p:nvSpPr>
          <p:cNvPr id="341" name="Rectangle 340">
            <a:extLst>
              <a:ext uri="{FF2B5EF4-FFF2-40B4-BE49-F238E27FC236}">
                <a16:creationId xmlns:a16="http://schemas.microsoft.com/office/drawing/2014/main" id="{E596F3A6-64E7-429C-8F2A-3A65FC95DF2B}"/>
              </a:ext>
            </a:extLst>
          </p:cNvPr>
          <p:cNvSpPr/>
          <p:nvPr/>
        </p:nvSpPr>
        <p:spPr bwMode="auto">
          <a:xfrm>
            <a:off x="9399111" y="4536308"/>
            <a:ext cx="2007648" cy="104244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342" name="Group 341">
            <a:extLst>
              <a:ext uri="{FF2B5EF4-FFF2-40B4-BE49-F238E27FC236}">
                <a16:creationId xmlns:a16="http://schemas.microsoft.com/office/drawing/2014/main" id="{2FC21A79-2B0E-4917-A814-19775FC75DFC}"/>
              </a:ext>
            </a:extLst>
          </p:cNvPr>
          <p:cNvGrpSpPr/>
          <p:nvPr/>
        </p:nvGrpSpPr>
        <p:grpSpPr>
          <a:xfrm>
            <a:off x="10083008" y="5019215"/>
            <a:ext cx="433475" cy="327215"/>
            <a:chOff x="7987238" y="1610486"/>
            <a:chExt cx="506059" cy="382007"/>
          </a:xfrm>
        </p:grpSpPr>
        <p:sp>
          <p:nvSpPr>
            <p:cNvPr id="343" name="Rectangle 342">
              <a:extLst>
                <a:ext uri="{FF2B5EF4-FFF2-40B4-BE49-F238E27FC236}">
                  <a16:creationId xmlns:a16="http://schemas.microsoft.com/office/drawing/2014/main" id="{24E0EF2A-B85C-4C40-B521-92C2FAA190A8}"/>
                </a:ext>
              </a:extLst>
            </p:cNvPr>
            <p:cNvSpPr/>
            <p:nvPr/>
          </p:nvSpPr>
          <p:spPr bwMode="auto">
            <a:xfrm>
              <a:off x="7994850" y="1610486"/>
              <a:ext cx="498447" cy="312776"/>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monitor">
              <a:extLst>
                <a:ext uri="{FF2B5EF4-FFF2-40B4-BE49-F238E27FC236}">
                  <a16:creationId xmlns:a16="http://schemas.microsoft.com/office/drawing/2014/main" id="{D2EDAB78-7598-44F7-B14D-57CBCF5E71C8}"/>
                </a:ext>
              </a:extLst>
            </p:cNvPr>
            <p:cNvSpPr>
              <a:spLocks noChangeAspect="1" noEditPoints="1"/>
            </p:cNvSpPr>
            <p:nvPr/>
          </p:nvSpPr>
          <p:spPr bwMode="auto">
            <a:xfrm>
              <a:off x="7987238"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45" name="Group 344">
            <a:extLst>
              <a:ext uri="{FF2B5EF4-FFF2-40B4-BE49-F238E27FC236}">
                <a16:creationId xmlns:a16="http://schemas.microsoft.com/office/drawing/2014/main" id="{130549F3-7591-42A9-ADFA-0936233BE0DD}"/>
              </a:ext>
            </a:extLst>
          </p:cNvPr>
          <p:cNvGrpSpPr/>
          <p:nvPr/>
        </p:nvGrpSpPr>
        <p:grpSpPr>
          <a:xfrm>
            <a:off x="10713670" y="4985411"/>
            <a:ext cx="204931" cy="341495"/>
            <a:chOff x="6490922" y="1610486"/>
            <a:chExt cx="211865" cy="353049"/>
          </a:xfrm>
        </p:grpSpPr>
        <p:sp>
          <p:nvSpPr>
            <p:cNvPr id="346" name="Rectangle 345">
              <a:extLst>
                <a:ext uri="{FF2B5EF4-FFF2-40B4-BE49-F238E27FC236}">
                  <a16:creationId xmlns:a16="http://schemas.microsoft.com/office/drawing/2014/main" id="{5C75BAD0-3B03-4001-BAA4-B8D8CEDD2341}"/>
                </a:ext>
              </a:extLst>
            </p:cNvPr>
            <p:cNvSpPr/>
            <p:nvPr/>
          </p:nvSpPr>
          <p:spPr bwMode="auto">
            <a:xfrm>
              <a:off x="6490922" y="1610486"/>
              <a:ext cx="211864" cy="35304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7" name="Group 30">
              <a:extLst>
                <a:ext uri="{FF2B5EF4-FFF2-40B4-BE49-F238E27FC236}">
                  <a16:creationId xmlns:a16="http://schemas.microsoft.com/office/drawing/2014/main" id="{4EC5C20A-8451-4604-AF9C-0D5CF3479DC1}"/>
                </a:ext>
              </a:extLst>
            </p:cNvPr>
            <p:cNvGrpSpPr>
              <a:grpSpLocks noChangeAspect="1"/>
            </p:cNvGrpSpPr>
            <p:nvPr/>
          </p:nvGrpSpPr>
          <p:grpSpPr bwMode="auto">
            <a:xfrm>
              <a:off x="6545792" y="1729376"/>
              <a:ext cx="111361" cy="115269"/>
              <a:chOff x="5049" y="1841"/>
              <a:chExt cx="57" cy="59"/>
            </a:xfrm>
            <a:solidFill>
              <a:srgbClr val="FFFFFF"/>
            </a:solidFill>
          </p:grpSpPr>
          <p:sp>
            <p:nvSpPr>
              <p:cNvPr id="350" name="Freeform 31">
                <a:extLst>
                  <a:ext uri="{FF2B5EF4-FFF2-40B4-BE49-F238E27FC236}">
                    <a16:creationId xmlns:a16="http://schemas.microsoft.com/office/drawing/2014/main" id="{04E5FD7E-67C1-4D3A-84DB-F552257B8F75}"/>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1" name="Freeform 32">
                <a:extLst>
                  <a:ext uri="{FF2B5EF4-FFF2-40B4-BE49-F238E27FC236}">
                    <a16:creationId xmlns:a16="http://schemas.microsoft.com/office/drawing/2014/main" id="{3719BF78-55A6-4A4E-BE0D-4528756CF29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2" name="Freeform 33">
                <a:extLst>
                  <a:ext uri="{FF2B5EF4-FFF2-40B4-BE49-F238E27FC236}">
                    <a16:creationId xmlns:a16="http://schemas.microsoft.com/office/drawing/2014/main" id="{1B9A240F-0397-4844-AB6C-5DDD9FAAD1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3" name="Freeform 34">
                <a:extLst>
                  <a:ext uri="{FF2B5EF4-FFF2-40B4-BE49-F238E27FC236}">
                    <a16:creationId xmlns:a16="http://schemas.microsoft.com/office/drawing/2014/main" id="{F894CAB5-ABE6-4B96-BDC1-94C9036B628D}"/>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4" name="Freeform 35">
                <a:extLst>
                  <a:ext uri="{FF2B5EF4-FFF2-40B4-BE49-F238E27FC236}">
                    <a16:creationId xmlns:a16="http://schemas.microsoft.com/office/drawing/2014/main" id="{04A463D6-6350-4969-BB78-2D2B22F01A01}"/>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5" name="Freeform 36">
                <a:extLst>
                  <a:ext uri="{FF2B5EF4-FFF2-40B4-BE49-F238E27FC236}">
                    <a16:creationId xmlns:a16="http://schemas.microsoft.com/office/drawing/2014/main" id="{9B3EC6C4-2A66-40A7-B85D-F53273F2DCAE}"/>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6" name="Freeform 37">
                <a:extLst>
                  <a:ext uri="{FF2B5EF4-FFF2-40B4-BE49-F238E27FC236}">
                    <a16:creationId xmlns:a16="http://schemas.microsoft.com/office/drawing/2014/main" id="{75353E57-C5EB-4D01-9265-B4E94148CB5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7" name="Freeform 38">
                <a:extLst>
                  <a:ext uri="{FF2B5EF4-FFF2-40B4-BE49-F238E27FC236}">
                    <a16:creationId xmlns:a16="http://schemas.microsoft.com/office/drawing/2014/main" id="{842AB457-7B58-4804-B59F-511B06C884F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48" name="CellPhone_E8EA">
              <a:extLst>
                <a:ext uri="{FF2B5EF4-FFF2-40B4-BE49-F238E27FC236}">
                  <a16:creationId xmlns:a16="http://schemas.microsoft.com/office/drawing/2014/main" id="{A9D00CC8-795E-44BD-8EEE-5976231B9F06}"/>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49" name="Straight Connector 348">
              <a:extLst>
                <a:ext uri="{FF2B5EF4-FFF2-40B4-BE49-F238E27FC236}">
                  <a16:creationId xmlns:a16="http://schemas.microsoft.com/office/drawing/2014/main" id="{5C82786E-E024-4F9F-8F28-5506A50C2966}"/>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58" name="Rectangle 357">
            <a:extLst>
              <a:ext uri="{FF2B5EF4-FFF2-40B4-BE49-F238E27FC236}">
                <a16:creationId xmlns:a16="http://schemas.microsoft.com/office/drawing/2014/main" id="{CF3DDC9E-3191-483D-A97B-0C03544CA560}"/>
              </a:ext>
            </a:extLst>
          </p:cNvPr>
          <p:cNvSpPr/>
          <p:nvPr/>
        </p:nvSpPr>
        <p:spPr bwMode="auto">
          <a:xfrm>
            <a:off x="9719730" y="456086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00000"/>
                </a:solidFill>
                <a:effectLst/>
                <a:uLnTx/>
                <a:uFillTx/>
                <a:latin typeface="Segoe UI"/>
                <a:ea typeface="+mn-ea"/>
                <a:cs typeface="+mn-cs"/>
              </a:rPr>
              <a:t>Unmanaged</a:t>
            </a:r>
            <a:r>
              <a:rPr kumimoji="0" lang="en-US" sz="900" b="1" i="0" u="none" strike="noStrike" kern="1200" cap="none" spc="0" normalizeH="0" baseline="0" noProof="0">
                <a:ln>
                  <a:noFill/>
                </a:ln>
                <a:solidFill>
                  <a:srgbClr val="000000"/>
                </a:solidFill>
                <a:effectLst/>
                <a:uLnTx/>
                <a:uFillTx/>
                <a:latin typeface="Segoe UI"/>
                <a:ea typeface="+mn-ea"/>
                <a:cs typeface="+mn-cs"/>
              </a:rPr>
              <a:t> devices</a:t>
            </a:r>
          </a:p>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BYOD</a:t>
            </a:r>
          </a:p>
        </p:txBody>
      </p:sp>
      <p:sp>
        <p:nvSpPr>
          <p:cNvPr id="359" name="Rectangle 358">
            <a:extLst>
              <a:ext uri="{FF2B5EF4-FFF2-40B4-BE49-F238E27FC236}">
                <a16:creationId xmlns:a16="http://schemas.microsoft.com/office/drawing/2014/main" id="{5C36A2AF-3EEF-41DB-B5B1-F98F4E81BECE}"/>
              </a:ext>
            </a:extLst>
          </p:cNvPr>
          <p:cNvSpPr/>
          <p:nvPr/>
        </p:nvSpPr>
        <p:spPr>
          <a:xfrm>
            <a:off x="606476" y="3229720"/>
            <a:ext cx="268515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Identities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60" name="Rectangle 359">
            <a:extLst>
              <a:ext uri="{FF2B5EF4-FFF2-40B4-BE49-F238E27FC236}">
                <a16:creationId xmlns:a16="http://schemas.microsoft.com/office/drawing/2014/main" id="{6FD78D39-8D94-4F7F-8723-2269D57278CC}"/>
              </a:ext>
            </a:extLst>
          </p:cNvPr>
          <p:cNvSpPr/>
          <p:nvPr/>
        </p:nvSpPr>
        <p:spPr bwMode="auto">
          <a:xfrm>
            <a:off x="886227" y="367688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1" name="Rectangle 360">
            <a:extLst>
              <a:ext uri="{FF2B5EF4-FFF2-40B4-BE49-F238E27FC236}">
                <a16:creationId xmlns:a16="http://schemas.microsoft.com/office/drawing/2014/main" id="{C6264EA6-6430-4C2F-BCFF-D9CF7EDE2BA6}"/>
              </a:ext>
            </a:extLst>
          </p:cNvPr>
          <p:cNvSpPr/>
          <p:nvPr/>
        </p:nvSpPr>
        <p:spPr bwMode="auto">
          <a:xfrm>
            <a:off x="886227" y="3677336"/>
            <a:ext cx="2007648" cy="289215"/>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Strongly managed identities</a:t>
            </a:r>
          </a:p>
        </p:txBody>
      </p:sp>
      <p:sp>
        <p:nvSpPr>
          <p:cNvPr id="362" name="Rectangle 361">
            <a:extLst>
              <a:ext uri="{FF2B5EF4-FFF2-40B4-BE49-F238E27FC236}">
                <a16:creationId xmlns:a16="http://schemas.microsoft.com/office/drawing/2014/main" id="{1B33E0A0-FCA3-4280-B2E6-E026F512EE34}"/>
              </a:ext>
            </a:extLst>
          </p:cNvPr>
          <p:cNvSpPr/>
          <p:nvPr/>
        </p:nvSpPr>
        <p:spPr>
          <a:xfrm>
            <a:off x="4893352" y="1088926"/>
            <a:ext cx="282570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Workloads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63" name="Rectangle 362">
            <a:extLst>
              <a:ext uri="{FF2B5EF4-FFF2-40B4-BE49-F238E27FC236}">
                <a16:creationId xmlns:a16="http://schemas.microsoft.com/office/drawing/2014/main" id="{9547AA84-6FCA-4B6E-9295-143C9983FA00}"/>
              </a:ext>
            </a:extLst>
          </p:cNvPr>
          <p:cNvSpPr/>
          <p:nvPr/>
        </p:nvSpPr>
        <p:spPr bwMode="auto">
          <a:xfrm>
            <a:off x="886227" y="4520860"/>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4" name="Rectangle 363">
            <a:extLst>
              <a:ext uri="{FF2B5EF4-FFF2-40B4-BE49-F238E27FC236}">
                <a16:creationId xmlns:a16="http://schemas.microsoft.com/office/drawing/2014/main" id="{854C2BB6-98D7-460A-A06C-3B7F243AE5ED}"/>
              </a:ext>
            </a:extLst>
          </p:cNvPr>
          <p:cNvSpPr/>
          <p:nvPr/>
        </p:nvSpPr>
        <p:spPr bwMode="auto">
          <a:xfrm>
            <a:off x="886227" y="535536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5" name="Rectangle 364">
            <a:extLst>
              <a:ext uri="{FF2B5EF4-FFF2-40B4-BE49-F238E27FC236}">
                <a16:creationId xmlns:a16="http://schemas.microsoft.com/office/drawing/2014/main" id="{7A54D5C4-E735-4B47-A2D4-0EB1857E476E}"/>
              </a:ext>
            </a:extLst>
          </p:cNvPr>
          <p:cNvSpPr/>
          <p:nvPr/>
        </p:nvSpPr>
        <p:spPr bwMode="auto">
          <a:xfrm>
            <a:off x="1231322" y="4514779"/>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identities</a:t>
            </a:r>
          </a:p>
        </p:txBody>
      </p:sp>
      <p:sp>
        <p:nvSpPr>
          <p:cNvPr id="366" name="Rectangle 365">
            <a:extLst>
              <a:ext uri="{FF2B5EF4-FFF2-40B4-BE49-F238E27FC236}">
                <a16:creationId xmlns:a16="http://schemas.microsoft.com/office/drawing/2014/main" id="{4213F98A-780D-42DA-A72D-D4E3D3ADE08C}"/>
              </a:ext>
            </a:extLst>
          </p:cNvPr>
          <p:cNvSpPr/>
          <p:nvPr/>
        </p:nvSpPr>
        <p:spPr bwMode="auto">
          <a:xfrm>
            <a:off x="1081377" y="5311035"/>
            <a:ext cx="1677725" cy="44290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Anonymous and Consumer identities </a:t>
            </a:r>
          </a:p>
        </p:txBody>
      </p:sp>
      <p:sp>
        <p:nvSpPr>
          <p:cNvPr id="367" name="Rectangle: Rounded Corners 366">
            <a:extLst>
              <a:ext uri="{FF2B5EF4-FFF2-40B4-BE49-F238E27FC236}">
                <a16:creationId xmlns:a16="http://schemas.microsoft.com/office/drawing/2014/main" id="{FC1181B8-9CCE-4F57-86B1-06D751E9389D}"/>
              </a:ext>
            </a:extLst>
          </p:cNvPr>
          <p:cNvSpPr/>
          <p:nvPr/>
        </p:nvSpPr>
        <p:spPr bwMode="auto">
          <a:xfrm>
            <a:off x="4431660" y="5703759"/>
            <a:ext cx="2792951" cy="679293"/>
          </a:xfrm>
          <a:prstGeom prst="roundRect">
            <a:avLst>
              <a:gd name="adj" fmla="val 50000"/>
            </a:avLst>
          </a:prstGeom>
          <a:solidFill>
            <a:schemeClr val="bg1">
              <a:lumMod val="95000"/>
            </a:schemeClr>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368" name="Straight Connector 367">
            <a:extLst>
              <a:ext uri="{FF2B5EF4-FFF2-40B4-BE49-F238E27FC236}">
                <a16:creationId xmlns:a16="http://schemas.microsoft.com/office/drawing/2014/main" id="{51443806-6C76-43A0-8641-C06E33AF251E}"/>
              </a:ext>
            </a:extLst>
          </p:cNvPr>
          <p:cNvCxnSpPr>
            <a:cxnSpLocks/>
          </p:cNvCxnSpPr>
          <p:nvPr/>
        </p:nvCxnSpPr>
        <p:spPr>
          <a:xfrm>
            <a:off x="5024983" y="62290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369" name="Straight Connector 368">
            <a:extLst>
              <a:ext uri="{FF2B5EF4-FFF2-40B4-BE49-F238E27FC236}">
                <a16:creationId xmlns:a16="http://schemas.microsoft.com/office/drawing/2014/main" id="{1EE2298A-B46C-4404-B1FB-D939113A058E}"/>
              </a:ext>
            </a:extLst>
          </p:cNvPr>
          <p:cNvCxnSpPr>
            <a:cxnSpLocks/>
          </p:cNvCxnSpPr>
          <p:nvPr/>
        </p:nvCxnSpPr>
        <p:spPr>
          <a:xfrm>
            <a:off x="5038536" y="61344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0" name="Straight Connector 369">
            <a:extLst>
              <a:ext uri="{FF2B5EF4-FFF2-40B4-BE49-F238E27FC236}">
                <a16:creationId xmlns:a16="http://schemas.microsoft.com/office/drawing/2014/main" id="{FC724D9B-748C-4325-81D5-2DA829CFDFBC}"/>
              </a:ext>
            </a:extLst>
          </p:cNvPr>
          <p:cNvCxnSpPr>
            <a:cxnSpLocks/>
          </p:cNvCxnSpPr>
          <p:nvPr/>
        </p:nvCxnSpPr>
        <p:spPr>
          <a:xfrm>
            <a:off x="5892796" y="61289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1" name="Straight Connector 370">
            <a:extLst>
              <a:ext uri="{FF2B5EF4-FFF2-40B4-BE49-F238E27FC236}">
                <a16:creationId xmlns:a16="http://schemas.microsoft.com/office/drawing/2014/main" id="{F95B9CA0-F7E0-4D3B-B21B-64C3FBDA34BF}"/>
              </a:ext>
            </a:extLst>
          </p:cNvPr>
          <p:cNvCxnSpPr>
            <a:cxnSpLocks/>
          </p:cNvCxnSpPr>
          <p:nvPr/>
        </p:nvCxnSpPr>
        <p:spPr>
          <a:xfrm>
            <a:off x="6520642" y="61347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372" name="Graphic 371">
            <a:extLst>
              <a:ext uri="{FF2B5EF4-FFF2-40B4-BE49-F238E27FC236}">
                <a16:creationId xmlns:a16="http://schemas.microsoft.com/office/drawing/2014/main" id="{E4F3254D-50E4-4DBF-97D7-24E85ABD74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05403" y="6165062"/>
            <a:ext cx="373956" cy="101989"/>
          </a:xfrm>
          <a:prstGeom prst="rect">
            <a:avLst/>
          </a:prstGeom>
        </p:spPr>
      </p:pic>
      <p:grpSp>
        <p:nvGrpSpPr>
          <p:cNvPr id="373" name="Group 372">
            <a:extLst>
              <a:ext uri="{FF2B5EF4-FFF2-40B4-BE49-F238E27FC236}">
                <a16:creationId xmlns:a16="http://schemas.microsoft.com/office/drawing/2014/main" id="{EF556BE5-0535-4F95-AE80-1D759C1875F2}"/>
              </a:ext>
            </a:extLst>
          </p:cNvPr>
          <p:cNvGrpSpPr/>
          <p:nvPr/>
        </p:nvGrpSpPr>
        <p:grpSpPr>
          <a:xfrm>
            <a:off x="5772585" y="5806871"/>
            <a:ext cx="370338" cy="327772"/>
            <a:chOff x="4723767" y="3080378"/>
            <a:chExt cx="439858" cy="389301"/>
          </a:xfrm>
        </p:grpSpPr>
        <p:pic>
          <p:nvPicPr>
            <p:cNvPr id="374" name="Picture 373">
              <a:extLst>
                <a:ext uri="{FF2B5EF4-FFF2-40B4-BE49-F238E27FC236}">
                  <a16:creationId xmlns:a16="http://schemas.microsoft.com/office/drawing/2014/main" id="{A0E5773F-15FB-4C1A-A20F-5F78F4D4939C}"/>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75" name="Group 374">
              <a:extLst>
                <a:ext uri="{FF2B5EF4-FFF2-40B4-BE49-F238E27FC236}">
                  <a16:creationId xmlns:a16="http://schemas.microsoft.com/office/drawing/2014/main" id="{D26D50DD-054C-4D4F-B11B-DB16209145D6}"/>
                </a:ext>
              </a:extLst>
            </p:cNvPr>
            <p:cNvGrpSpPr/>
            <p:nvPr/>
          </p:nvGrpSpPr>
          <p:grpSpPr>
            <a:xfrm>
              <a:off x="4723767" y="3080378"/>
              <a:ext cx="439858" cy="389301"/>
              <a:chOff x="3131835" y="4047725"/>
              <a:chExt cx="439858" cy="389301"/>
            </a:xfrm>
          </p:grpSpPr>
          <p:grpSp>
            <p:nvGrpSpPr>
              <p:cNvPr id="376" name="Group 375">
                <a:extLst>
                  <a:ext uri="{FF2B5EF4-FFF2-40B4-BE49-F238E27FC236}">
                    <a16:creationId xmlns:a16="http://schemas.microsoft.com/office/drawing/2014/main" id="{6E352BDB-DFAD-46EF-AC47-D5D6F1431530}"/>
                  </a:ext>
                </a:extLst>
              </p:cNvPr>
              <p:cNvGrpSpPr/>
              <p:nvPr/>
            </p:nvGrpSpPr>
            <p:grpSpPr>
              <a:xfrm>
                <a:off x="3131835" y="4047725"/>
                <a:ext cx="182560" cy="348911"/>
                <a:chOff x="2136298" y="4226790"/>
                <a:chExt cx="196678" cy="375893"/>
              </a:xfrm>
            </p:grpSpPr>
            <p:sp>
              <p:nvSpPr>
                <p:cNvPr id="380" name="Rectangle 379">
                  <a:extLst>
                    <a:ext uri="{FF2B5EF4-FFF2-40B4-BE49-F238E27FC236}">
                      <a16:creationId xmlns:a16="http://schemas.microsoft.com/office/drawing/2014/main" id="{51A3C53F-8BBE-4944-BC06-821F5724DD46}"/>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server">
                  <a:extLst>
                    <a:ext uri="{FF2B5EF4-FFF2-40B4-BE49-F238E27FC236}">
                      <a16:creationId xmlns:a16="http://schemas.microsoft.com/office/drawing/2014/main" id="{E4D4C23C-6486-43C5-A34C-277C2517CD02}"/>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77" name="Oval 376">
                <a:extLst>
                  <a:ext uri="{FF2B5EF4-FFF2-40B4-BE49-F238E27FC236}">
                    <a16:creationId xmlns:a16="http://schemas.microsoft.com/office/drawing/2014/main" id="{059C026C-C3BE-40D7-BE5A-4A3A6B1C6A5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8" name="Picture 377">
                <a:extLst>
                  <a:ext uri="{FF2B5EF4-FFF2-40B4-BE49-F238E27FC236}">
                    <a16:creationId xmlns:a16="http://schemas.microsoft.com/office/drawing/2014/main" id="{CCE76B05-AE6D-4117-9F54-32262E347016}"/>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79" name="Freeform 6">
                <a:extLst>
                  <a:ext uri="{FF2B5EF4-FFF2-40B4-BE49-F238E27FC236}">
                    <a16:creationId xmlns:a16="http://schemas.microsoft.com/office/drawing/2014/main" id="{2D750627-45CA-4444-804A-E2ED1C13B02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382" name="Group 381">
            <a:extLst>
              <a:ext uri="{FF2B5EF4-FFF2-40B4-BE49-F238E27FC236}">
                <a16:creationId xmlns:a16="http://schemas.microsoft.com/office/drawing/2014/main" id="{E3F4CCBA-C1F5-4C72-BAC2-D971FF086DD7}"/>
              </a:ext>
            </a:extLst>
          </p:cNvPr>
          <p:cNvGrpSpPr/>
          <p:nvPr/>
        </p:nvGrpSpPr>
        <p:grpSpPr>
          <a:xfrm>
            <a:off x="6416926" y="5817806"/>
            <a:ext cx="370338" cy="327772"/>
            <a:chOff x="4723767" y="3080378"/>
            <a:chExt cx="439858" cy="389301"/>
          </a:xfrm>
        </p:grpSpPr>
        <p:pic>
          <p:nvPicPr>
            <p:cNvPr id="383" name="Picture 382">
              <a:extLst>
                <a:ext uri="{FF2B5EF4-FFF2-40B4-BE49-F238E27FC236}">
                  <a16:creationId xmlns:a16="http://schemas.microsoft.com/office/drawing/2014/main" id="{7FE3C296-818B-4DD1-8397-8296E7571F72}"/>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84" name="Group 383">
              <a:extLst>
                <a:ext uri="{FF2B5EF4-FFF2-40B4-BE49-F238E27FC236}">
                  <a16:creationId xmlns:a16="http://schemas.microsoft.com/office/drawing/2014/main" id="{BF977AE8-7369-489C-A4D9-C03EF494EFC2}"/>
                </a:ext>
              </a:extLst>
            </p:cNvPr>
            <p:cNvGrpSpPr/>
            <p:nvPr/>
          </p:nvGrpSpPr>
          <p:grpSpPr>
            <a:xfrm>
              <a:off x="4723767" y="3080378"/>
              <a:ext cx="439858" cy="389301"/>
              <a:chOff x="3131835" y="4047725"/>
              <a:chExt cx="439858" cy="389301"/>
            </a:xfrm>
          </p:grpSpPr>
          <p:grpSp>
            <p:nvGrpSpPr>
              <p:cNvPr id="385" name="Group 384">
                <a:extLst>
                  <a:ext uri="{FF2B5EF4-FFF2-40B4-BE49-F238E27FC236}">
                    <a16:creationId xmlns:a16="http://schemas.microsoft.com/office/drawing/2014/main" id="{8C261A65-68D0-4AFD-B90C-5446681E13B5}"/>
                  </a:ext>
                </a:extLst>
              </p:cNvPr>
              <p:cNvGrpSpPr/>
              <p:nvPr/>
            </p:nvGrpSpPr>
            <p:grpSpPr>
              <a:xfrm>
                <a:off x="3131835" y="4047725"/>
                <a:ext cx="182560" cy="348911"/>
                <a:chOff x="2136298" y="4226790"/>
                <a:chExt cx="196678" cy="375893"/>
              </a:xfrm>
            </p:grpSpPr>
            <p:sp>
              <p:nvSpPr>
                <p:cNvPr id="389" name="Rectangle 388">
                  <a:extLst>
                    <a:ext uri="{FF2B5EF4-FFF2-40B4-BE49-F238E27FC236}">
                      <a16:creationId xmlns:a16="http://schemas.microsoft.com/office/drawing/2014/main" id="{F48D3C00-751A-487A-B6E2-1415E90E83AE}"/>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server">
                  <a:extLst>
                    <a:ext uri="{FF2B5EF4-FFF2-40B4-BE49-F238E27FC236}">
                      <a16:creationId xmlns:a16="http://schemas.microsoft.com/office/drawing/2014/main" id="{FBDA2255-6B1F-4328-9832-38671C00E0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86" name="Oval 385">
                <a:extLst>
                  <a:ext uri="{FF2B5EF4-FFF2-40B4-BE49-F238E27FC236}">
                    <a16:creationId xmlns:a16="http://schemas.microsoft.com/office/drawing/2014/main" id="{232AAB4A-6C76-46CC-8496-593855C9D68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7" name="Picture 386">
                <a:extLst>
                  <a:ext uri="{FF2B5EF4-FFF2-40B4-BE49-F238E27FC236}">
                    <a16:creationId xmlns:a16="http://schemas.microsoft.com/office/drawing/2014/main" id="{073BDB4D-A4FE-4A9D-BB28-83511F2DE6FA}"/>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88" name="Freeform 6">
                <a:extLst>
                  <a:ext uri="{FF2B5EF4-FFF2-40B4-BE49-F238E27FC236}">
                    <a16:creationId xmlns:a16="http://schemas.microsoft.com/office/drawing/2014/main" id="{F9C30E0F-F23D-4E53-9BD1-E1995F0A08D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391" name="Laptop_E770">
            <a:extLst>
              <a:ext uri="{FF2B5EF4-FFF2-40B4-BE49-F238E27FC236}">
                <a16:creationId xmlns:a16="http://schemas.microsoft.com/office/drawing/2014/main" id="{09B8695B-FF81-45A6-BD19-11C64728D1DC}"/>
              </a:ext>
            </a:extLst>
          </p:cNvPr>
          <p:cNvSpPr>
            <a:spLocks noChangeAspect="1" noEditPoints="1"/>
          </p:cNvSpPr>
          <p:nvPr/>
        </p:nvSpPr>
        <p:spPr bwMode="auto">
          <a:xfrm>
            <a:off x="4781390" y="57857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Rectangle 391">
            <a:extLst>
              <a:ext uri="{FF2B5EF4-FFF2-40B4-BE49-F238E27FC236}">
                <a16:creationId xmlns:a16="http://schemas.microsoft.com/office/drawing/2014/main" id="{7A3D95D9-A373-4270-91D3-7EDE2A89A396}"/>
              </a:ext>
            </a:extLst>
          </p:cNvPr>
          <p:cNvSpPr/>
          <p:nvPr/>
        </p:nvSpPr>
        <p:spPr bwMode="auto">
          <a:xfrm>
            <a:off x="5860692" y="5212328"/>
            <a:ext cx="242348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 Segments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pic>
        <p:nvPicPr>
          <p:cNvPr id="393" name="!! Graphic 314">
            <a:extLst>
              <a:ext uri="{FF2B5EF4-FFF2-40B4-BE49-F238E27FC236}">
                <a16:creationId xmlns:a16="http://schemas.microsoft.com/office/drawing/2014/main" id="{0C37266D-18AE-425B-BA4D-AEF26942647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16732" y="3838959"/>
            <a:ext cx="196950" cy="182880"/>
          </a:xfrm>
          <a:prstGeom prst="rect">
            <a:avLst/>
          </a:prstGeom>
        </p:spPr>
      </p:pic>
      <p:grpSp>
        <p:nvGrpSpPr>
          <p:cNvPr id="394" name="Group 393">
            <a:extLst>
              <a:ext uri="{FF2B5EF4-FFF2-40B4-BE49-F238E27FC236}">
                <a16:creationId xmlns:a16="http://schemas.microsoft.com/office/drawing/2014/main" id="{8113060E-98BD-4500-B684-073086758F9E}"/>
              </a:ext>
            </a:extLst>
          </p:cNvPr>
          <p:cNvGrpSpPr/>
          <p:nvPr/>
        </p:nvGrpSpPr>
        <p:grpSpPr>
          <a:xfrm>
            <a:off x="6408523" y="3546235"/>
            <a:ext cx="295325" cy="292724"/>
            <a:chOff x="6010880" y="3528401"/>
            <a:chExt cx="295325" cy="292724"/>
          </a:xfrm>
          <a:solidFill>
            <a:srgbClr val="E6E6E6"/>
          </a:solidFill>
        </p:grpSpPr>
        <p:sp>
          <p:nvSpPr>
            <p:cNvPr id="395" name="Oval 394">
              <a:extLst>
                <a:ext uri="{FF2B5EF4-FFF2-40B4-BE49-F238E27FC236}">
                  <a16:creationId xmlns:a16="http://schemas.microsoft.com/office/drawing/2014/main" id="{DFA623E6-C0F9-40DB-869D-C4C7BF1F9544}"/>
                </a:ext>
              </a:extLst>
            </p:cNvPr>
            <p:cNvSpPr/>
            <p:nvPr/>
          </p:nvSpPr>
          <p:spPr bwMode="auto">
            <a:xfrm>
              <a:off x="6010880" y="3528401"/>
              <a:ext cx="295325" cy="2927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magnify" title="Icon of a magnifying glass">
              <a:extLst>
                <a:ext uri="{FF2B5EF4-FFF2-40B4-BE49-F238E27FC236}">
                  <a16:creationId xmlns:a16="http://schemas.microsoft.com/office/drawing/2014/main" id="{19CB429D-16CC-4393-84A9-F6A8ADB459F1}"/>
                </a:ext>
              </a:extLst>
            </p:cNvPr>
            <p:cNvSpPr>
              <a:spLocks noChangeAspect="1" noEditPoints="1"/>
            </p:cNvSpPr>
            <p:nvPr/>
          </p:nvSpPr>
          <p:spPr bwMode="auto">
            <a:xfrm flipH="1">
              <a:off x="6077839" y="3600432"/>
              <a:ext cx="153240" cy="15031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7" name="Group 396">
            <a:extLst>
              <a:ext uri="{FF2B5EF4-FFF2-40B4-BE49-F238E27FC236}">
                <a16:creationId xmlns:a16="http://schemas.microsoft.com/office/drawing/2014/main" id="{FB3AA880-C4B4-4CDA-8F38-BA39F084051A}"/>
              </a:ext>
            </a:extLst>
          </p:cNvPr>
          <p:cNvGrpSpPr/>
          <p:nvPr/>
        </p:nvGrpSpPr>
        <p:grpSpPr>
          <a:xfrm>
            <a:off x="5988715" y="3546643"/>
            <a:ext cx="295325" cy="292724"/>
            <a:chOff x="6330603" y="3802299"/>
            <a:chExt cx="295325" cy="292724"/>
          </a:xfrm>
          <a:solidFill>
            <a:srgbClr val="E6E6E6"/>
          </a:solidFill>
        </p:grpSpPr>
        <p:sp>
          <p:nvSpPr>
            <p:cNvPr id="398" name="Oval 397">
              <a:extLst>
                <a:ext uri="{FF2B5EF4-FFF2-40B4-BE49-F238E27FC236}">
                  <a16:creationId xmlns:a16="http://schemas.microsoft.com/office/drawing/2014/main" id="{1837502B-480F-416E-92AA-FC67EBB79FFA}"/>
                </a:ext>
              </a:extLst>
            </p:cNvPr>
            <p:cNvSpPr/>
            <p:nvPr/>
          </p:nvSpPr>
          <p:spPr bwMode="auto">
            <a:xfrm>
              <a:off x="6330603" y="3802299"/>
              <a:ext cx="295325" cy="2927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9" name="shield_3" title="Icon of a shield with an exclamation point inside">
              <a:extLst>
                <a:ext uri="{FF2B5EF4-FFF2-40B4-BE49-F238E27FC236}">
                  <a16:creationId xmlns:a16="http://schemas.microsoft.com/office/drawing/2014/main" id="{B34385D8-D26B-417E-A899-0BA75C63F4F8}"/>
                </a:ext>
              </a:extLst>
            </p:cNvPr>
            <p:cNvSpPr>
              <a:spLocks noChangeAspect="1" noEditPoints="1"/>
            </p:cNvSpPr>
            <p:nvPr/>
          </p:nvSpPr>
          <p:spPr bwMode="auto">
            <a:xfrm>
              <a:off x="6385268" y="3862216"/>
              <a:ext cx="185119" cy="1876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grp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400" name="!! Graphic 314">
            <a:extLst>
              <a:ext uri="{FF2B5EF4-FFF2-40B4-BE49-F238E27FC236}">
                <a16:creationId xmlns:a16="http://schemas.microsoft.com/office/drawing/2014/main" id="{5DB7B5EF-6EED-4997-BA7B-2593917FD3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48452" y="3614933"/>
            <a:ext cx="196950" cy="182880"/>
          </a:xfrm>
          <a:prstGeom prst="rect">
            <a:avLst/>
          </a:prstGeom>
        </p:spPr>
      </p:pic>
      <p:pic>
        <p:nvPicPr>
          <p:cNvPr id="401" name="!! Graphic 314">
            <a:extLst>
              <a:ext uri="{FF2B5EF4-FFF2-40B4-BE49-F238E27FC236}">
                <a16:creationId xmlns:a16="http://schemas.microsoft.com/office/drawing/2014/main" id="{2CE38265-91BE-446F-85B5-4CA0ABE0E7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07876" y="4933494"/>
            <a:ext cx="196950" cy="182880"/>
          </a:xfrm>
          <a:prstGeom prst="rect">
            <a:avLst/>
          </a:prstGeom>
        </p:spPr>
      </p:pic>
      <p:cxnSp>
        <p:nvCxnSpPr>
          <p:cNvPr id="402" name="Connector: Elbow 401">
            <a:extLst>
              <a:ext uri="{FF2B5EF4-FFF2-40B4-BE49-F238E27FC236}">
                <a16:creationId xmlns:a16="http://schemas.microsoft.com/office/drawing/2014/main" id="{51FCB455-C33D-4A23-8CA6-F4EDC4E16433}"/>
              </a:ext>
            </a:extLst>
          </p:cNvPr>
          <p:cNvCxnSpPr>
            <a:stCxn id="360" idx="3"/>
            <a:endCxn id="204" idx="2"/>
          </p:cNvCxnSpPr>
          <p:nvPr/>
        </p:nvCxnSpPr>
        <p:spPr>
          <a:xfrm>
            <a:off x="2893875" y="4040993"/>
            <a:ext cx="2058206" cy="299265"/>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3" name="Connector: Elbow 402">
            <a:extLst>
              <a:ext uri="{FF2B5EF4-FFF2-40B4-BE49-F238E27FC236}">
                <a16:creationId xmlns:a16="http://schemas.microsoft.com/office/drawing/2014/main" id="{BF2C0C42-7AB5-47B2-9185-FAAEE9DB10B6}"/>
              </a:ext>
            </a:extLst>
          </p:cNvPr>
          <p:cNvCxnSpPr>
            <a:stCxn id="363" idx="3"/>
          </p:cNvCxnSpPr>
          <p:nvPr/>
        </p:nvCxnSpPr>
        <p:spPr>
          <a:xfrm flipV="1">
            <a:off x="2893875" y="4550402"/>
            <a:ext cx="2105125" cy="334564"/>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4" name="Connector: Elbow 403">
            <a:extLst>
              <a:ext uri="{FF2B5EF4-FFF2-40B4-BE49-F238E27FC236}">
                <a16:creationId xmlns:a16="http://schemas.microsoft.com/office/drawing/2014/main" id="{50DA5624-DA94-4D98-90E8-AFEDF42E8C99}"/>
              </a:ext>
            </a:extLst>
          </p:cNvPr>
          <p:cNvCxnSpPr>
            <a:stCxn id="364" idx="3"/>
          </p:cNvCxnSpPr>
          <p:nvPr/>
        </p:nvCxnSpPr>
        <p:spPr>
          <a:xfrm flipV="1">
            <a:off x="2893875" y="4769204"/>
            <a:ext cx="2299361" cy="950269"/>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5" name="Connector: Elbow 404">
            <a:extLst>
              <a:ext uri="{FF2B5EF4-FFF2-40B4-BE49-F238E27FC236}">
                <a16:creationId xmlns:a16="http://schemas.microsoft.com/office/drawing/2014/main" id="{9EED58FA-59B4-4C82-9593-04FE16F28751}"/>
              </a:ext>
            </a:extLst>
          </p:cNvPr>
          <p:cNvCxnSpPr>
            <a:cxnSpLocks/>
            <a:stCxn id="204" idx="6"/>
            <a:endCxn id="277" idx="1"/>
          </p:cNvCxnSpPr>
          <p:nvPr/>
        </p:nvCxnSpPr>
        <p:spPr>
          <a:xfrm flipV="1">
            <a:off x="7495141" y="3966586"/>
            <a:ext cx="1897520" cy="373672"/>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6" name="Speech Bubble: Rectangle 405">
            <a:extLst>
              <a:ext uri="{FF2B5EF4-FFF2-40B4-BE49-F238E27FC236}">
                <a16:creationId xmlns:a16="http://schemas.microsoft.com/office/drawing/2014/main" id="{4436E60C-CDEF-444D-B8B7-FAB73FA7A982}"/>
              </a:ext>
            </a:extLst>
          </p:cNvPr>
          <p:cNvSpPr/>
          <p:nvPr/>
        </p:nvSpPr>
        <p:spPr bwMode="auto">
          <a:xfrm>
            <a:off x="6829541" y="4638677"/>
            <a:ext cx="1376507" cy="693479"/>
          </a:xfrm>
          <a:prstGeom prst="wedgeRectCallout">
            <a:avLst>
              <a:gd name="adj1" fmla="val -80289"/>
              <a:gd name="adj2" fmla="val -42879"/>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Access Varies based on trust &amp; management level</a:t>
            </a:r>
          </a:p>
        </p:txBody>
      </p:sp>
      <p:pic>
        <p:nvPicPr>
          <p:cNvPr id="407" name="Picture 2" descr="See the source image">
            <a:extLst>
              <a:ext uri="{FF2B5EF4-FFF2-40B4-BE49-F238E27FC236}">
                <a16:creationId xmlns:a16="http://schemas.microsoft.com/office/drawing/2014/main" id="{CB6855D5-4FFD-45A5-92A3-0F54925A2FF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2032456" y="3934998"/>
            <a:ext cx="214181" cy="320937"/>
          </a:xfrm>
          <a:prstGeom prst="rect">
            <a:avLst/>
          </a:prstGeom>
          <a:noFill/>
          <a:extLst>
            <a:ext uri="{909E8E84-426E-40DD-AFC4-6F175D3DCCD1}">
              <a14:hiddenFill xmlns:a14="http://schemas.microsoft.com/office/drawing/2010/main">
                <a:solidFill>
                  <a:srgbClr val="FFFFFF"/>
                </a:solidFill>
              </a14:hiddenFill>
            </a:ext>
          </a:extLst>
        </p:spPr>
      </p:pic>
      <p:grpSp>
        <p:nvGrpSpPr>
          <p:cNvPr id="408" name="Group 407">
            <a:extLst>
              <a:ext uri="{FF2B5EF4-FFF2-40B4-BE49-F238E27FC236}">
                <a16:creationId xmlns:a16="http://schemas.microsoft.com/office/drawing/2014/main" id="{22ABFD51-76E1-45D9-A8D5-2E9DF2A1B478}"/>
              </a:ext>
            </a:extLst>
          </p:cNvPr>
          <p:cNvGrpSpPr/>
          <p:nvPr/>
        </p:nvGrpSpPr>
        <p:grpSpPr>
          <a:xfrm>
            <a:off x="1420540" y="3972866"/>
            <a:ext cx="255028" cy="264343"/>
            <a:chOff x="773672" y="1208899"/>
            <a:chExt cx="432392" cy="448186"/>
          </a:xfrm>
        </p:grpSpPr>
        <p:sp>
          <p:nvSpPr>
            <p:cNvPr id="409" name="people_4" title="Icon of a person">
              <a:extLst>
                <a:ext uri="{FF2B5EF4-FFF2-40B4-BE49-F238E27FC236}">
                  <a16:creationId xmlns:a16="http://schemas.microsoft.com/office/drawing/2014/main" id="{1B710007-3305-4746-81DD-D29CC7F90616}"/>
                </a:ext>
              </a:extLst>
            </p:cNvPr>
            <p:cNvSpPr>
              <a:spLocks noChangeAspect="1" noEditPoints="1"/>
            </p:cNvSpPr>
            <p:nvPr/>
          </p:nvSpPr>
          <p:spPr bwMode="auto">
            <a:xfrm>
              <a:off x="773672" y="120889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0" name="Rectangle 409">
              <a:extLst>
                <a:ext uri="{FF2B5EF4-FFF2-40B4-BE49-F238E27FC236}">
                  <a16:creationId xmlns:a16="http://schemas.microsoft.com/office/drawing/2014/main" id="{3B567B19-F6D2-420F-BF5A-618476D26C49}"/>
                </a:ext>
              </a:extLst>
            </p:cNvPr>
            <p:cNvSpPr/>
            <p:nvPr/>
          </p:nvSpPr>
          <p:spPr bwMode="auto">
            <a:xfrm>
              <a:off x="1036735" y="1469076"/>
              <a:ext cx="169329" cy="1880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1" name="Lock" title="Icon of a padlock">
              <a:extLst>
                <a:ext uri="{FF2B5EF4-FFF2-40B4-BE49-F238E27FC236}">
                  <a16:creationId xmlns:a16="http://schemas.microsoft.com/office/drawing/2014/main" id="{9AC90EA4-7F3E-4D6E-83F4-69F13156D5F2}"/>
                </a:ext>
              </a:extLst>
            </p:cNvPr>
            <p:cNvSpPr>
              <a:spLocks noChangeAspect="1" noEditPoints="1"/>
            </p:cNvSpPr>
            <p:nvPr/>
          </p:nvSpPr>
          <p:spPr bwMode="auto">
            <a:xfrm>
              <a:off x="1047617" y="1457580"/>
              <a:ext cx="147564" cy="18656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412" name="boy" title="Icon of a man">
            <a:extLst>
              <a:ext uri="{FF2B5EF4-FFF2-40B4-BE49-F238E27FC236}">
                <a16:creationId xmlns:a16="http://schemas.microsoft.com/office/drawing/2014/main" id="{FDD5ED38-C32B-40D3-BDE0-6B34A0C84895}"/>
              </a:ext>
            </a:extLst>
          </p:cNvPr>
          <p:cNvSpPr>
            <a:spLocks noChangeAspect="1" noEditPoints="1"/>
          </p:cNvSpPr>
          <p:nvPr/>
        </p:nvSpPr>
        <p:spPr bwMode="auto">
          <a:xfrm>
            <a:off x="2062619" y="5769261"/>
            <a:ext cx="153854" cy="200254"/>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3" name="people_4" title="Icon of a person">
            <a:extLst>
              <a:ext uri="{FF2B5EF4-FFF2-40B4-BE49-F238E27FC236}">
                <a16:creationId xmlns:a16="http://schemas.microsoft.com/office/drawing/2014/main" id="{29467AB6-34F4-44FF-B089-31624EE41D49}"/>
              </a:ext>
            </a:extLst>
          </p:cNvPr>
          <p:cNvSpPr>
            <a:spLocks noChangeAspect="1" noEditPoints="1"/>
          </p:cNvSpPr>
          <p:nvPr/>
        </p:nvSpPr>
        <p:spPr bwMode="auto">
          <a:xfrm>
            <a:off x="1453963" y="4872604"/>
            <a:ext cx="188182" cy="2103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4" name="people_7" title="Icon of two people">
            <a:extLst>
              <a:ext uri="{FF2B5EF4-FFF2-40B4-BE49-F238E27FC236}">
                <a16:creationId xmlns:a16="http://schemas.microsoft.com/office/drawing/2014/main" id="{4A785120-46F9-49B3-9460-763FA1E1CE56}"/>
              </a:ext>
            </a:extLst>
          </p:cNvPr>
          <p:cNvSpPr>
            <a:spLocks noChangeAspect="1" noEditPoints="1"/>
          </p:cNvSpPr>
          <p:nvPr/>
        </p:nvSpPr>
        <p:spPr bwMode="auto">
          <a:xfrm>
            <a:off x="2016737" y="4823420"/>
            <a:ext cx="245618" cy="26814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6" name="Rectangle 415">
            <a:extLst>
              <a:ext uri="{FF2B5EF4-FFF2-40B4-BE49-F238E27FC236}">
                <a16:creationId xmlns:a16="http://schemas.microsoft.com/office/drawing/2014/main" id="{F77CD946-EDDA-4FEB-8D9F-C9098CAB7160}"/>
              </a:ext>
            </a:extLst>
          </p:cNvPr>
          <p:cNvSpPr/>
          <p:nvPr/>
        </p:nvSpPr>
        <p:spPr bwMode="auto">
          <a:xfrm>
            <a:off x="1240850" y="4226933"/>
            <a:ext cx="614408"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MFA User</a:t>
            </a:r>
          </a:p>
        </p:txBody>
      </p:sp>
      <p:sp>
        <p:nvSpPr>
          <p:cNvPr id="421" name="Rectangle 420">
            <a:extLst>
              <a:ext uri="{FF2B5EF4-FFF2-40B4-BE49-F238E27FC236}">
                <a16:creationId xmlns:a16="http://schemas.microsoft.com/office/drawing/2014/main" id="{D82703DE-348F-4F1C-AD08-FE4F572CC452}"/>
              </a:ext>
            </a:extLst>
          </p:cNvPr>
          <p:cNvSpPr/>
          <p:nvPr/>
        </p:nvSpPr>
        <p:spPr bwMode="auto">
          <a:xfrm>
            <a:off x="1730314" y="4235617"/>
            <a:ext cx="818465"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Admin</a:t>
            </a:r>
          </a:p>
        </p:txBody>
      </p:sp>
      <p:sp>
        <p:nvSpPr>
          <p:cNvPr id="422" name="Rectangle 421">
            <a:extLst>
              <a:ext uri="{FF2B5EF4-FFF2-40B4-BE49-F238E27FC236}">
                <a16:creationId xmlns:a16="http://schemas.microsoft.com/office/drawing/2014/main" id="{82019153-44F1-4A96-BB43-8A3F9CC54D45}"/>
              </a:ext>
            </a:extLst>
          </p:cNvPr>
          <p:cNvSpPr/>
          <p:nvPr/>
        </p:nvSpPr>
        <p:spPr bwMode="auto">
          <a:xfrm>
            <a:off x="1885007" y="509786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Partner</a:t>
            </a:r>
          </a:p>
        </p:txBody>
      </p:sp>
      <p:sp>
        <p:nvSpPr>
          <p:cNvPr id="423" name="Rectangle 422">
            <a:extLst>
              <a:ext uri="{FF2B5EF4-FFF2-40B4-BE49-F238E27FC236}">
                <a16:creationId xmlns:a16="http://schemas.microsoft.com/office/drawing/2014/main" id="{86299AFC-F791-45DA-9689-309C856A866D}"/>
              </a:ext>
            </a:extLst>
          </p:cNvPr>
          <p:cNvSpPr/>
          <p:nvPr/>
        </p:nvSpPr>
        <p:spPr bwMode="auto">
          <a:xfrm>
            <a:off x="1293515" y="507563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User</a:t>
            </a:r>
          </a:p>
        </p:txBody>
      </p:sp>
      <p:sp>
        <p:nvSpPr>
          <p:cNvPr id="433" name="TextBox 432">
            <a:extLst>
              <a:ext uri="{FF2B5EF4-FFF2-40B4-BE49-F238E27FC236}">
                <a16:creationId xmlns:a16="http://schemas.microsoft.com/office/drawing/2014/main" id="{C2D5A7C2-7B2B-4D23-93F9-9DAA8227020E}"/>
              </a:ext>
            </a:extLst>
          </p:cNvPr>
          <p:cNvSpPr txBox="1"/>
          <p:nvPr/>
        </p:nvSpPr>
        <p:spPr>
          <a:xfrm>
            <a:off x="5433691" y="4006582"/>
            <a:ext cx="1970424" cy="64633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Policy based segmentation</a:t>
            </a:r>
          </a:p>
        </p:txBody>
      </p:sp>
      <p:grpSp>
        <p:nvGrpSpPr>
          <p:cNvPr id="434" name="Group 433">
            <a:extLst>
              <a:ext uri="{FF2B5EF4-FFF2-40B4-BE49-F238E27FC236}">
                <a16:creationId xmlns:a16="http://schemas.microsoft.com/office/drawing/2014/main" id="{14EBD8DE-4616-4C49-9EBD-5153EC944DCB}"/>
              </a:ext>
            </a:extLst>
          </p:cNvPr>
          <p:cNvGrpSpPr/>
          <p:nvPr/>
        </p:nvGrpSpPr>
        <p:grpSpPr>
          <a:xfrm>
            <a:off x="9731674" y="3989575"/>
            <a:ext cx="426956" cy="327217"/>
            <a:chOff x="7398246" y="1610486"/>
            <a:chExt cx="498447" cy="382007"/>
          </a:xfrm>
        </p:grpSpPr>
        <p:sp>
          <p:nvSpPr>
            <p:cNvPr id="435" name="monitor">
              <a:extLst>
                <a:ext uri="{FF2B5EF4-FFF2-40B4-BE49-F238E27FC236}">
                  <a16:creationId xmlns:a16="http://schemas.microsoft.com/office/drawing/2014/main" id="{8F241B7A-E4F5-4B44-A1B2-40B79F73CB8B}"/>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Rectangle 435">
              <a:extLst>
                <a:ext uri="{FF2B5EF4-FFF2-40B4-BE49-F238E27FC236}">
                  <a16:creationId xmlns:a16="http://schemas.microsoft.com/office/drawing/2014/main" id="{F9F2D5CD-829D-4FAA-B4DE-38D67E9D54F2}"/>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7" name="Group 11">
              <a:extLst>
                <a:ext uri="{FF2B5EF4-FFF2-40B4-BE49-F238E27FC236}">
                  <a16:creationId xmlns:a16="http://schemas.microsoft.com/office/drawing/2014/main" id="{58BF10C0-BC13-40FA-B840-FD3531E15719}"/>
                </a:ext>
              </a:extLst>
            </p:cNvPr>
            <p:cNvGrpSpPr>
              <a:grpSpLocks noChangeAspect="1"/>
            </p:cNvGrpSpPr>
            <p:nvPr/>
          </p:nvGrpSpPr>
          <p:grpSpPr bwMode="auto">
            <a:xfrm>
              <a:off x="7581678" y="1714920"/>
              <a:ext cx="111860" cy="111860"/>
              <a:chOff x="5664" y="1835"/>
              <a:chExt cx="73" cy="73"/>
            </a:xfrm>
            <a:solidFill>
              <a:srgbClr val="FFFFFF"/>
            </a:solidFill>
          </p:grpSpPr>
          <p:sp>
            <p:nvSpPr>
              <p:cNvPr id="438" name="Freeform 12">
                <a:extLst>
                  <a:ext uri="{FF2B5EF4-FFF2-40B4-BE49-F238E27FC236}">
                    <a16:creationId xmlns:a16="http://schemas.microsoft.com/office/drawing/2014/main" id="{C1318C97-3F18-4820-BF10-5BBC9D4194D6}"/>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9" name="Freeform 13">
                <a:extLst>
                  <a:ext uri="{FF2B5EF4-FFF2-40B4-BE49-F238E27FC236}">
                    <a16:creationId xmlns:a16="http://schemas.microsoft.com/office/drawing/2014/main" id="{9804E7C4-14DB-42DA-B370-ADD5334526A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0" name="Freeform 14">
                <a:extLst>
                  <a:ext uri="{FF2B5EF4-FFF2-40B4-BE49-F238E27FC236}">
                    <a16:creationId xmlns:a16="http://schemas.microsoft.com/office/drawing/2014/main" id="{2D823FFE-7680-459D-B1C6-1DE3A03E90DF}"/>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1" name="Freeform 15">
                <a:extLst>
                  <a:ext uri="{FF2B5EF4-FFF2-40B4-BE49-F238E27FC236}">
                    <a16:creationId xmlns:a16="http://schemas.microsoft.com/office/drawing/2014/main" id="{D195887A-DE7C-442A-A8CB-DC5AF2B25DE4}"/>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2" name="people_4" title="Icon of a person">
            <a:extLst>
              <a:ext uri="{FF2B5EF4-FFF2-40B4-BE49-F238E27FC236}">
                <a16:creationId xmlns:a16="http://schemas.microsoft.com/office/drawing/2014/main" id="{9482F0C6-F922-45C6-9728-39ED4B7B3A93}"/>
              </a:ext>
            </a:extLst>
          </p:cNvPr>
          <p:cNvSpPr>
            <a:spLocks noChangeAspect="1" noEditPoints="1"/>
          </p:cNvSpPr>
          <p:nvPr/>
        </p:nvSpPr>
        <p:spPr bwMode="auto">
          <a:xfrm>
            <a:off x="1472987" y="5813344"/>
            <a:ext cx="150078" cy="1677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43" name="Graphic 442" descr="Question Mark">
            <a:extLst>
              <a:ext uri="{FF2B5EF4-FFF2-40B4-BE49-F238E27FC236}">
                <a16:creationId xmlns:a16="http://schemas.microsoft.com/office/drawing/2014/main" id="{7BB2B315-0DDD-4909-A512-1951FEE0C42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99332" y="5775878"/>
            <a:ext cx="187020" cy="187020"/>
          </a:xfrm>
          <a:prstGeom prst="rect">
            <a:avLst/>
          </a:prstGeom>
        </p:spPr>
      </p:pic>
      <p:sp>
        <p:nvSpPr>
          <p:cNvPr id="444" name="Rectangle: Rounded Corners 443">
            <a:extLst>
              <a:ext uri="{FF2B5EF4-FFF2-40B4-BE49-F238E27FC236}">
                <a16:creationId xmlns:a16="http://schemas.microsoft.com/office/drawing/2014/main" id="{0B2897F3-6BF0-48D6-9C53-E80DD9CEAAA3}"/>
              </a:ext>
            </a:extLst>
          </p:cNvPr>
          <p:cNvSpPr/>
          <p:nvPr/>
        </p:nvSpPr>
        <p:spPr bwMode="auto">
          <a:xfrm flipV="1">
            <a:off x="7296118" y="5670118"/>
            <a:ext cx="1287309" cy="212397"/>
          </a:xfrm>
          <a:prstGeom prst="roundRect">
            <a:avLst>
              <a:gd name="adj" fmla="val 50000"/>
            </a:avLst>
          </a:prstGeom>
          <a:solidFill>
            <a:schemeClr val="bg1"/>
          </a:solidFill>
          <a:ln w="2540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Critical Segment(s)</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445" name="Rectangle: Rounded Corners 444">
            <a:extLst>
              <a:ext uri="{FF2B5EF4-FFF2-40B4-BE49-F238E27FC236}">
                <a16:creationId xmlns:a16="http://schemas.microsoft.com/office/drawing/2014/main" id="{513EC610-3064-4502-8986-DD4FCFD3BF53}"/>
              </a:ext>
            </a:extLst>
          </p:cNvPr>
          <p:cNvSpPr/>
          <p:nvPr/>
        </p:nvSpPr>
        <p:spPr bwMode="auto">
          <a:xfrm flipV="1">
            <a:off x="7296116" y="6231245"/>
            <a:ext cx="1287309" cy="212397"/>
          </a:xfrm>
          <a:prstGeom prst="roundRect">
            <a:avLst>
              <a:gd name="adj" fmla="val 50000"/>
            </a:avLst>
          </a:prstGeom>
          <a:solidFill>
            <a:schemeClr val="bg1"/>
          </a:solidFill>
          <a:ln w="25400" cap="rnd">
            <a:solidFill>
              <a:schemeClr val="tx1"/>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Low Impact IoT/OT </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446" name="Rectangle: Rounded Corners 445">
            <a:extLst>
              <a:ext uri="{FF2B5EF4-FFF2-40B4-BE49-F238E27FC236}">
                <a16:creationId xmlns:a16="http://schemas.microsoft.com/office/drawing/2014/main" id="{35FC8EA9-2934-429B-9843-64DADDABDE2F}"/>
              </a:ext>
            </a:extLst>
          </p:cNvPr>
          <p:cNvSpPr/>
          <p:nvPr/>
        </p:nvSpPr>
        <p:spPr bwMode="auto">
          <a:xfrm flipV="1">
            <a:off x="7296117" y="5952665"/>
            <a:ext cx="1287309" cy="212397"/>
          </a:xfrm>
          <a:prstGeom prst="roundRect">
            <a:avLst>
              <a:gd name="adj" fmla="val 50000"/>
            </a:avLst>
          </a:prstGeom>
          <a:solidFill>
            <a:schemeClr val="bg1"/>
          </a:solid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IoT/OT With Life/Safety Impact</a:t>
            </a:r>
          </a:p>
        </p:txBody>
      </p:sp>
      <p:pic>
        <p:nvPicPr>
          <p:cNvPr id="447" name="!! Graphic 315">
            <a:extLst>
              <a:ext uri="{FF2B5EF4-FFF2-40B4-BE49-F238E27FC236}">
                <a16:creationId xmlns:a16="http://schemas.microsoft.com/office/drawing/2014/main" id="{660D1B2F-04BB-4B52-96CA-AC4BA91078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999155" y="3934998"/>
            <a:ext cx="182880" cy="99753"/>
          </a:xfrm>
          <a:prstGeom prst="rect">
            <a:avLst/>
          </a:prstGeom>
        </p:spPr>
      </p:pic>
    </p:spTree>
    <p:extLst>
      <p:ext uri="{BB962C8B-B14F-4D97-AF65-F5344CB8AC3E}">
        <p14:creationId xmlns:p14="http://schemas.microsoft.com/office/powerpoint/2010/main" val="322412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20427"/>
            <a:ext cx="9144000" cy="817147"/>
          </a:xfrm>
        </p:spPr>
        <p:txBody>
          <a:bodyPr/>
          <a:lstStyle/>
          <a:p>
            <a:r>
              <a:rPr lang="en-US"/>
              <a:t>Implementation</a:t>
            </a:r>
            <a:br>
              <a:rPr lang="en-US"/>
            </a:br>
            <a:r>
              <a:rPr lang="en-US" sz="2300" err="1"/>
              <a:t>Implementation</a:t>
            </a:r>
            <a:r>
              <a:rPr lang="en-US" sz="2300"/>
              <a:t> and Technical Architecture</a:t>
            </a:r>
          </a:p>
        </p:txBody>
      </p:sp>
    </p:spTree>
    <p:extLst>
      <p:ext uri="{BB962C8B-B14F-4D97-AF65-F5344CB8AC3E}">
        <p14:creationId xmlns:p14="http://schemas.microsoft.com/office/powerpoint/2010/main" val="4045298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B022-03FE-4A79-B823-B65DFD402C4B}"/>
              </a:ext>
            </a:extLst>
          </p:cNvPr>
          <p:cNvSpPr>
            <a:spLocks noGrp="1"/>
          </p:cNvSpPr>
          <p:nvPr>
            <p:ph type="title"/>
          </p:nvPr>
        </p:nvSpPr>
        <p:spPr>
          <a:xfrm>
            <a:off x="575258" y="457200"/>
            <a:ext cx="11018520" cy="553998"/>
          </a:xfrm>
        </p:spPr>
        <p:txBody>
          <a:bodyPr/>
          <a:lstStyle/>
          <a:p>
            <a:r>
              <a:rPr lang="en-US"/>
              <a:t>Define Zero Trust Principles</a:t>
            </a:r>
            <a:endParaRPr lang="gsw-CH"/>
          </a:p>
        </p:txBody>
      </p:sp>
      <p:sp>
        <p:nvSpPr>
          <p:cNvPr id="3" name="TextBox 2">
            <a:extLst>
              <a:ext uri="{FF2B5EF4-FFF2-40B4-BE49-F238E27FC236}">
                <a16:creationId xmlns:a16="http://schemas.microsoft.com/office/drawing/2014/main" id="{6BF8B777-ECB3-4569-A9F1-F1CA2DE14A26}"/>
              </a:ext>
            </a:extLst>
          </p:cNvPr>
          <p:cNvSpPr txBox="1"/>
          <p:nvPr/>
        </p:nvSpPr>
        <p:spPr>
          <a:xfrm>
            <a:off x="4322246" y="3183498"/>
            <a:ext cx="3550721" cy="2405987"/>
          </a:xfrm>
          <a:prstGeom prst="rect">
            <a:avLst/>
          </a:prstGeom>
          <a:solidFill>
            <a:srgbClr val="107C10"/>
          </a:solidFill>
        </p:spPr>
        <p:txBody>
          <a:bodyPr wrap="square">
            <a:noAutofit/>
          </a:bodyPr>
          <a:lstStyle/>
          <a:p>
            <a:r>
              <a:rPr lang="en-US" sz="1600" b="0" i="0">
                <a:solidFill>
                  <a:srgbClr val="FFFFFF"/>
                </a:solidFill>
                <a:effectLst/>
                <a:latin typeface="Segoe UI" panose="020B0502040204020203" pitchFamily="34" charset="0"/>
              </a:rPr>
              <a:t>To help secure both data and productivity, limit user access using</a:t>
            </a:r>
          </a:p>
          <a:p>
            <a:pPr marL="285750" indent="-285750">
              <a:buFont typeface="Arial" panose="020B0604020202020204" pitchFamily="34" charset="0"/>
              <a:buChar char="•"/>
            </a:pPr>
            <a:r>
              <a:rPr lang="en-US" sz="1600" b="0" i="0">
                <a:solidFill>
                  <a:srgbClr val="FFFFFF"/>
                </a:solidFill>
                <a:effectLst/>
                <a:latin typeface="Segoe UI" panose="020B0502040204020203" pitchFamily="34" charset="0"/>
              </a:rPr>
              <a:t>Just-in-</a:t>
            </a:r>
            <a:r>
              <a:rPr lang="en-US" sz="1600" b="1" i="0">
                <a:solidFill>
                  <a:srgbClr val="FFFFFF"/>
                </a:solidFill>
                <a:effectLst/>
                <a:latin typeface="Segoe UI" panose="020B0502040204020203" pitchFamily="34" charset="0"/>
              </a:rPr>
              <a:t>time</a:t>
            </a:r>
            <a:r>
              <a:rPr lang="en-US" sz="1600" b="0" i="0">
                <a:solidFill>
                  <a:srgbClr val="FFFFFF"/>
                </a:solidFill>
                <a:effectLst/>
                <a:latin typeface="Segoe UI" panose="020B0502040204020203" pitchFamily="34" charset="0"/>
              </a:rPr>
              <a:t> (JIT)</a:t>
            </a:r>
          </a:p>
          <a:p>
            <a:pPr marL="285750" indent="-285750">
              <a:buFont typeface="Arial" panose="020B0604020202020204" pitchFamily="34" charset="0"/>
              <a:buChar char="•"/>
            </a:pPr>
            <a:r>
              <a:rPr lang="en-US" sz="1600" b="0" i="0">
                <a:solidFill>
                  <a:srgbClr val="FFFFFF"/>
                </a:solidFill>
                <a:effectLst/>
                <a:latin typeface="Segoe UI" panose="020B0502040204020203" pitchFamily="34" charset="0"/>
              </a:rPr>
              <a:t>Just-</a:t>
            </a:r>
            <a:r>
              <a:rPr lang="en-US" sz="1600" b="1" i="0">
                <a:solidFill>
                  <a:srgbClr val="FFFFFF"/>
                </a:solidFill>
                <a:effectLst/>
                <a:latin typeface="Segoe UI" panose="020B0502040204020203" pitchFamily="34" charset="0"/>
              </a:rPr>
              <a:t>enough</a:t>
            </a:r>
            <a:r>
              <a:rPr lang="en-US" sz="1600" b="0" i="0">
                <a:solidFill>
                  <a:srgbClr val="FFFFFF"/>
                </a:solidFill>
                <a:effectLst/>
                <a:latin typeface="Segoe UI" panose="020B0502040204020203" pitchFamily="34" charset="0"/>
              </a:rPr>
              <a:t>-access (JEA)</a:t>
            </a:r>
          </a:p>
          <a:p>
            <a:pPr marL="285750" indent="-285750">
              <a:buFont typeface="Arial" panose="020B0604020202020204" pitchFamily="34" charset="0"/>
              <a:buChar char="•"/>
            </a:pPr>
            <a:r>
              <a:rPr lang="en-US" sz="1600">
                <a:solidFill>
                  <a:srgbClr val="FFFFFF"/>
                </a:solidFill>
                <a:latin typeface="Segoe UI" panose="020B0502040204020203" pitchFamily="34" charset="0"/>
              </a:rPr>
              <a:t>Ri</a:t>
            </a:r>
            <a:r>
              <a:rPr lang="en-US" sz="1600" i="0">
                <a:solidFill>
                  <a:srgbClr val="FFFFFF"/>
                </a:solidFill>
                <a:effectLst/>
                <a:latin typeface="Segoe UI" panose="020B0502040204020203" pitchFamily="34" charset="0"/>
              </a:rPr>
              <a:t>sk-based </a:t>
            </a:r>
            <a:r>
              <a:rPr lang="en-US" sz="1600" b="1" i="0">
                <a:solidFill>
                  <a:srgbClr val="FFFFFF"/>
                </a:solidFill>
                <a:effectLst/>
                <a:latin typeface="Segoe UI" panose="020B0502040204020203" pitchFamily="34" charset="0"/>
              </a:rPr>
              <a:t>adaptive </a:t>
            </a:r>
            <a:r>
              <a:rPr lang="en-US" sz="1600" b="0" i="0">
                <a:solidFill>
                  <a:srgbClr val="FFFFFF"/>
                </a:solidFill>
                <a:effectLst/>
                <a:latin typeface="Segoe UI" panose="020B0502040204020203" pitchFamily="34" charset="0"/>
              </a:rPr>
              <a:t>polices</a:t>
            </a:r>
          </a:p>
          <a:p>
            <a:pPr marL="285750" indent="-285750">
              <a:buFont typeface="Arial" panose="020B0604020202020204" pitchFamily="34" charset="0"/>
              <a:buChar char="•"/>
            </a:pPr>
            <a:r>
              <a:rPr lang="en-US" sz="1600" b="0" i="0">
                <a:solidFill>
                  <a:srgbClr val="FFFFFF"/>
                </a:solidFill>
                <a:effectLst/>
                <a:latin typeface="Segoe UI" panose="020B0502040204020203" pitchFamily="34" charset="0"/>
              </a:rPr>
              <a:t>Data protection against </a:t>
            </a:r>
            <a:r>
              <a:rPr lang="en-US" sz="1600" b="1" i="0">
                <a:solidFill>
                  <a:srgbClr val="FFFFFF"/>
                </a:solidFill>
                <a:effectLst/>
                <a:latin typeface="Segoe UI" panose="020B0502040204020203" pitchFamily="34" charset="0"/>
              </a:rPr>
              <a:t>out of band </a:t>
            </a:r>
            <a:r>
              <a:rPr lang="en-US" sz="1600" b="0" i="0">
                <a:solidFill>
                  <a:srgbClr val="FFFFFF"/>
                </a:solidFill>
                <a:effectLst/>
                <a:latin typeface="Segoe UI" panose="020B0502040204020203" pitchFamily="34" charset="0"/>
              </a:rPr>
              <a:t>vectors</a:t>
            </a:r>
          </a:p>
        </p:txBody>
      </p:sp>
      <p:sp>
        <p:nvSpPr>
          <p:cNvPr id="4" name="TextBox 3">
            <a:extLst>
              <a:ext uri="{FF2B5EF4-FFF2-40B4-BE49-F238E27FC236}">
                <a16:creationId xmlns:a16="http://schemas.microsoft.com/office/drawing/2014/main" id="{5C703B82-00A9-4BA8-A7B3-BA8C79272D09}"/>
              </a:ext>
            </a:extLst>
          </p:cNvPr>
          <p:cNvSpPr txBox="1"/>
          <p:nvPr/>
        </p:nvSpPr>
        <p:spPr>
          <a:xfrm>
            <a:off x="614441" y="3183498"/>
            <a:ext cx="3550721" cy="2405987"/>
          </a:xfrm>
          <a:prstGeom prst="rect">
            <a:avLst/>
          </a:prstGeom>
          <a:solidFill>
            <a:srgbClr val="FFB900"/>
          </a:solidFill>
        </p:spPr>
        <p:txBody>
          <a:bodyPr wrap="square" lIns="182880">
            <a:noAutofit/>
          </a:bodyPr>
          <a:lstStyle/>
          <a:p>
            <a:r>
              <a:rPr lang="en-US" sz="1600" b="0" i="0">
                <a:solidFill>
                  <a:srgbClr val="000000"/>
                </a:solidFill>
                <a:effectLst/>
                <a:latin typeface="Segoe UI" panose="020B0502040204020203" pitchFamily="34" charset="0"/>
              </a:rPr>
              <a:t>Always validate all available data points including </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User identity and location</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Device health</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Service or workload context</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Data classification</a:t>
            </a:r>
          </a:p>
          <a:p>
            <a:pPr marL="285750" indent="-285750">
              <a:buFont typeface="Arial" panose="020B0604020202020204" pitchFamily="34" charset="0"/>
              <a:buChar char="•"/>
            </a:pPr>
            <a:r>
              <a:rPr lang="en-US" sz="1600" b="0" i="0">
                <a:solidFill>
                  <a:srgbClr val="000000"/>
                </a:solidFill>
                <a:effectLst/>
                <a:latin typeface="Segoe UI" panose="020B0502040204020203" pitchFamily="34" charset="0"/>
              </a:rPr>
              <a:t>Anomalies</a:t>
            </a:r>
          </a:p>
        </p:txBody>
      </p:sp>
      <p:sp>
        <p:nvSpPr>
          <p:cNvPr id="5" name="TextBox 4">
            <a:extLst>
              <a:ext uri="{FF2B5EF4-FFF2-40B4-BE49-F238E27FC236}">
                <a16:creationId xmlns:a16="http://schemas.microsoft.com/office/drawing/2014/main" id="{0A280517-1F12-4F74-8B30-414EAFD35054}"/>
              </a:ext>
            </a:extLst>
          </p:cNvPr>
          <p:cNvSpPr txBox="1"/>
          <p:nvPr/>
        </p:nvSpPr>
        <p:spPr>
          <a:xfrm>
            <a:off x="8043057" y="3183498"/>
            <a:ext cx="3550721" cy="2405987"/>
          </a:xfrm>
          <a:prstGeom prst="rect">
            <a:avLst/>
          </a:prstGeom>
          <a:solidFill>
            <a:srgbClr val="0078D4"/>
          </a:solidFill>
        </p:spPr>
        <p:txBody>
          <a:bodyPr wrap="square">
            <a:noAutofit/>
          </a:bodyPr>
          <a:lstStyle/>
          <a:p>
            <a:r>
              <a:rPr lang="en-US" sz="1600" b="0" i="0">
                <a:solidFill>
                  <a:srgbClr val="FFFFFF"/>
                </a:solidFill>
                <a:effectLst/>
                <a:latin typeface="Segoe UI" panose="020B0502040204020203" pitchFamily="34" charset="0"/>
              </a:rPr>
              <a:t>Minimize blast radius for breaches and prevent lateral movement by </a:t>
            </a:r>
          </a:p>
          <a:p>
            <a:pPr marL="285750" indent="-285750">
              <a:buFont typeface="Arial" panose="020B0604020202020204" pitchFamily="34" charset="0"/>
              <a:buChar char="•"/>
            </a:pPr>
            <a:r>
              <a:rPr lang="en-US" sz="1600" b="1" i="0">
                <a:solidFill>
                  <a:srgbClr val="FFFFFF"/>
                </a:solidFill>
                <a:effectLst/>
                <a:latin typeface="Segoe UI" panose="020B0502040204020203" pitchFamily="34" charset="0"/>
              </a:rPr>
              <a:t>Segmenting access </a:t>
            </a:r>
            <a:r>
              <a:rPr lang="en-US" sz="1600" b="0" i="0">
                <a:solidFill>
                  <a:srgbClr val="FFFFFF"/>
                </a:solidFill>
                <a:effectLst/>
                <a:latin typeface="Segoe UI" panose="020B0502040204020203" pitchFamily="34" charset="0"/>
              </a:rPr>
              <a:t>by network, user, devices, and app awareness. </a:t>
            </a:r>
          </a:p>
          <a:p>
            <a:pPr marL="285750" indent="-285750">
              <a:buFont typeface="Arial" panose="020B0604020202020204" pitchFamily="34" charset="0"/>
              <a:buChar char="•"/>
            </a:pPr>
            <a:r>
              <a:rPr lang="en-US" sz="1600" b="1" i="0">
                <a:solidFill>
                  <a:srgbClr val="FFFFFF"/>
                </a:solidFill>
                <a:effectLst/>
                <a:latin typeface="Segoe UI" panose="020B0502040204020203" pitchFamily="34" charset="0"/>
              </a:rPr>
              <a:t>Encrypting </a:t>
            </a:r>
            <a:r>
              <a:rPr lang="en-US" sz="1600" b="0" i="0">
                <a:solidFill>
                  <a:srgbClr val="FFFFFF"/>
                </a:solidFill>
                <a:effectLst/>
                <a:latin typeface="Segoe UI" panose="020B0502040204020203" pitchFamily="34" charset="0"/>
              </a:rPr>
              <a:t>all sessions end to end. </a:t>
            </a:r>
          </a:p>
          <a:p>
            <a:pPr marL="285750" indent="-285750">
              <a:buFont typeface="Arial" panose="020B0604020202020204" pitchFamily="34" charset="0"/>
              <a:buChar char="•"/>
            </a:pPr>
            <a:r>
              <a:rPr lang="en-US" sz="1600" b="1" i="0">
                <a:solidFill>
                  <a:srgbClr val="FFFFFF"/>
                </a:solidFill>
                <a:effectLst/>
                <a:latin typeface="Segoe UI" panose="020B0502040204020203" pitchFamily="34" charset="0"/>
              </a:rPr>
              <a:t>Use analytics </a:t>
            </a:r>
            <a:r>
              <a:rPr lang="en-US" sz="1600" b="0" i="0">
                <a:solidFill>
                  <a:srgbClr val="FFFFFF"/>
                </a:solidFill>
                <a:effectLst/>
                <a:latin typeface="Segoe UI" panose="020B0502040204020203" pitchFamily="34" charset="0"/>
              </a:rPr>
              <a:t>for threat detection, posture visibility and improving defenses</a:t>
            </a:r>
          </a:p>
        </p:txBody>
      </p:sp>
      <p:sp>
        <p:nvSpPr>
          <p:cNvPr id="6" name="!!Least privilege Text">
            <a:extLst>
              <a:ext uri="{FF2B5EF4-FFF2-40B4-BE49-F238E27FC236}">
                <a16:creationId xmlns:a16="http://schemas.microsoft.com/office/drawing/2014/main" id="{1503C17A-D872-47D0-8925-6752B1F865E0}"/>
              </a:ext>
            </a:extLst>
          </p:cNvPr>
          <p:cNvSpPr/>
          <p:nvPr/>
        </p:nvSpPr>
        <p:spPr>
          <a:xfrm>
            <a:off x="4402329" y="2656560"/>
            <a:ext cx="3390555" cy="430887"/>
          </a:xfrm>
          <a:prstGeom prst="rect">
            <a:avLst/>
          </a:prstGeom>
        </p:spPr>
        <p:txBody>
          <a:bodyPr wrap="square">
            <a:spAutoFit/>
          </a:bodyPr>
          <a:lstStyle/>
          <a:p>
            <a:pPr lvl="0" algn="ctr" defTabSz="932742">
              <a:spcBef>
                <a:spcPct val="20000"/>
              </a:spcBef>
              <a:buSzPct val="90000"/>
            </a:pPr>
            <a:r>
              <a:rPr lang="en-US" sz="2200">
                <a:gradFill>
                  <a:gsLst>
                    <a:gs pos="1250">
                      <a:srgbClr val="000000"/>
                    </a:gs>
                    <a:gs pos="100000">
                      <a:srgbClr val="000000"/>
                    </a:gs>
                  </a:gsLst>
                  <a:lin ang="5400000" scaled="0"/>
                </a:gradFill>
                <a:latin typeface="+mj-lt"/>
                <a:cs typeface="Segoe UI" panose="020B0502040204020203" pitchFamily="34" charset="0"/>
              </a:rPr>
              <a:t>Use least privilege access</a:t>
            </a:r>
          </a:p>
        </p:txBody>
      </p:sp>
      <p:grpSp>
        <p:nvGrpSpPr>
          <p:cNvPr id="7" name="!!Verify Explicitly Icon">
            <a:extLst>
              <a:ext uri="{FF2B5EF4-FFF2-40B4-BE49-F238E27FC236}">
                <a16:creationId xmlns:a16="http://schemas.microsoft.com/office/drawing/2014/main" id="{79260146-6539-4AF9-ABBA-D128BB637587}"/>
              </a:ext>
            </a:extLst>
          </p:cNvPr>
          <p:cNvGrpSpPr/>
          <p:nvPr/>
        </p:nvGrpSpPr>
        <p:grpSpPr>
          <a:xfrm>
            <a:off x="1835074" y="1375053"/>
            <a:ext cx="1185456" cy="1185456"/>
            <a:chOff x="425171" y="1677912"/>
            <a:chExt cx="1185456" cy="1185456"/>
          </a:xfrm>
        </p:grpSpPr>
        <p:sp>
          <p:nvSpPr>
            <p:cNvPr id="8" name="Oval 7">
              <a:extLst>
                <a:ext uri="{FF2B5EF4-FFF2-40B4-BE49-F238E27FC236}">
                  <a16:creationId xmlns:a16="http://schemas.microsoft.com/office/drawing/2014/main" id="{A91072DF-C0F6-4B12-8690-B8CB0C05E1A9}"/>
                </a:ext>
              </a:extLst>
            </p:cNvPr>
            <p:cNvSpPr/>
            <p:nvPr/>
          </p:nvSpPr>
          <p:spPr bwMode="auto">
            <a:xfrm>
              <a:off x="425171" y="1677912"/>
              <a:ext cx="1185456" cy="1185456"/>
            </a:xfrm>
            <a:prstGeom prst="ellipse">
              <a:avLst/>
            </a:prstGeom>
            <a:solidFill>
              <a:srgbClr val="FFB90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9" name="Graphic 8" descr="Checklist">
              <a:extLst>
                <a:ext uri="{FF2B5EF4-FFF2-40B4-BE49-F238E27FC236}">
                  <a16:creationId xmlns:a16="http://schemas.microsoft.com/office/drawing/2014/main" id="{A6ABE645-E560-4703-9F0F-68A8810521C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3949" y="1936690"/>
              <a:ext cx="667902" cy="667902"/>
            </a:xfrm>
            <a:prstGeom prst="rect">
              <a:avLst/>
            </a:prstGeom>
          </p:spPr>
        </p:pic>
      </p:grpSp>
      <p:grpSp>
        <p:nvGrpSpPr>
          <p:cNvPr id="10" name="!!Assume breach Icon">
            <a:extLst>
              <a:ext uri="{FF2B5EF4-FFF2-40B4-BE49-F238E27FC236}">
                <a16:creationId xmlns:a16="http://schemas.microsoft.com/office/drawing/2014/main" id="{FF85D56B-E88C-4DE5-B2A9-B37705A5170A}"/>
              </a:ext>
            </a:extLst>
          </p:cNvPr>
          <p:cNvGrpSpPr/>
          <p:nvPr/>
        </p:nvGrpSpPr>
        <p:grpSpPr>
          <a:xfrm>
            <a:off x="9225689" y="1375053"/>
            <a:ext cx="1185456" cy="1185456"/>
            <a:chOff x="425172" y="3284707"/>
            <a:chExt cx="1185456" cy="1185456"/>
          </a:xfrm>
          <a:effectLst/>
        </p:grpSpPr>
        <p:sp>
          <p:nvSpPr>
            <p:cNvPr id="11" name="Oval 10">
              <a:extLst>
                <a:ext uri="{FF2B5EF4-FFF2-40B4-BE49-F238E27FC236}">
                  <a16:creationId xmlns:a16="http://schemas.microsoft.com/office/drawing/2014/main" id="{5C965F19-5042-4EF8-8A59-937B2C3F973D}"/>
                </a:ext>
              </a:extLst>
            </p:cNvPr>
            <p:cNvSpPr/>
            <p:nvPr/>
          </p:nvSpPr>
          <p:spPr bwMode="auto">
            <a:xfrm>
              <a:off x="425172" y="3284707"/>
              <a:ext cx="1185456" cy="1185456"/>
            </a:xfrm>
            <a:prstGeom prst="ellipse">
              <a:avLst/>
            </a:prstGeom>
            <a:solidFill>
              <a:srgbClr val="0078D4"/>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12" name="Graphic 11" descr="Disconnected">
              <a:extLst>
                <a:ext uri="{FF2B5EF4-FFF2-40B4-BE49-F238E27FC236}">
                  <a16:creationId xmlns:a16="http://schemas.microsoft.com/office/drawing/2014/main" id="{37951B59-8FA9-4873-BD4F-3364C7DC13E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3950" y="3543485"/>
              <a:ext cx="667902" cy="667902"/>
            </a:xfrm>
            <a:prstGeom prst="rect">
              <a:avLst/>
            </a:prstGeom>
          </p:spPr>
        </p:pic>
      </p:grpSp>
      <p:sp>
        <p:nvSpPr>
          <p:cNvPr id="13" name="!!Assume breach Text">
            <a:extLst>
              <a:ext uri="{FF2B5EF4-FFF2-40B4-BE49-F238E27FC236}">
                <a16:creationId xmlns:a16="http://schemas.microsoft.com/office/drawing/2014/main" id="{7EA7BD97-C347-44DC-A23E-673B20B47885}"/>
              </a:ext>
            </a:extLst>
          </p:cNvPr>
          <p:cNvSpPr/>
          <p:nvPr/>
        </p:nvSpPr>
        <p:spPr>
          <a:xfrm>
            <a:off x="8080898" y="2656560"/>
            <a:ext cx="3475038" cy="430887"/>
          </a:xfrm>
          <a:prstGeom prst="rect">
            <a:avLst/>
          </a:prstGeom>
        </p:spPr>
        <p:txBody>
          <a:bodyPr wrap="square">
            <a:spAutoFit/>
          </a:bodyPr>
          <a:lstStyle/>
          <a:p>
            <a:pPr algn="ctr" defTabSz="932742">
              <a:spcBef>
                <a:spcPct val="20000"/>
              </a:spcBef>
              <a:buSzPct val="90000"/>
            </a:pPr>
            <a:r>
              <a:rPr lang="en-US" sz="2200">
                <a:gradFill>
                  <a:gsLst>
                    <a:gs pos="1250">
                      <a:srgbClr val="000000"/>
                    </a:gs>
                    <a:gs pos="100000">
                      <a:srgbClr val="000000"/>
                    </a:gs>
                  </a:gsLst>
                  <a:lin ang="5400000" scaled="0"/>
                </a:gradFill>
                <a:latin typeface="+mj-lt"/>
                <a:cs typeface="Segoe UI" panose="020B0502040204020203" pitchFamily="34" charset="0"/>
              </a:rPr>
              <a:t>Assume breach</a:t>
            </a:r>
          </a:p>
        </p:txBody>
      </p:sp>
      <p:grpSp>
        <p:nvGrpSpPr>
          <p:cNvPr id="14" name="!!Least privilege Icon">
            <a:extLst>
              <a:ext uri="{FF2B5EF4-FFF2-40B4-BE49-F238E27FC236}">
                <a16:creationId xmlns:a16="http://schemas.microsoft.com/office/drawing/2014/main" id="{38C4F2A7-F633-4499-8011-D4A07ECC2991}"/>
              </a:ext>
            </a:extLst>
          </p:cNvPr>
          <p:cNvGrpSpPr/>
          <p:nvPr/>
        </p:nvGrpSpPr>
        <p:grpSpPr>
          <a:xfrm>
            <a:off x="5504878" y="1412123"/>
            <a:ext cx="1185456" cy="1185456"/>
            <a:chOff x="425171" y="4906759"/>
            <a:chExt cx="1185456" cy="1185456"/>
          </a:xfrm>
        </p:grpSpPr>
        <p:sp>
          <p:nvSpPr>
            <p:cNvPr id="15" name="Oval 14">
              <a:extLst>
                <a:ext uri="{FF2B5EF4-FFF2-40B4-BE49-F238E27FC236}">
                  <a16:creationId xmlns:a16="http://schemas.microsoft.com/office/drawing/2014/main" id="{63A53963-6ACD-48BD-BAC0-CD8D75844F7D}"/>
                </a:ext>
              </a:extLst>
            </p:cNvPr>
            <p:cNvSpPr/>
            <p:nvPr/>
          </p:nvSpPr>
          <p:spPr bwMode="auto">
            <a:xfrm>
              <a:off x="425171" y="4906759"/>
              <a:ext cx="1185456" cy="1185456"/>
            </a:xfrm>
            <a:prstGeom prst="ellipse">
              <a:avLst/>
            </a:prstGeom>
            <a:solidFill>
              <a:srgbClr val="107C1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83000">
                      <a:schemeClr val="tx1"/>
                    </a:gs>
                    <a:gs pos="100000">
                      <a:schemeClr val="tx1"/>
                    </a:gs>
                  </a:gsLst>
                  <a:lin ang="5400000" scaled="1"/>
                </a:gradFill>
                <a:latin typeface="Segoe UI"/>
                <a:cs typeface="Segoe UI" pitchFamily="34" charset="0"/>
              </a:endParaRPr>
            </a:p>
          </p:txBody>
        </p:sp>
        <p:pic>
          <p:nvPicPr>
            <p:cNvPr id="16" name="Graphic 15" descr="Minimize">
              <a:extLst>
                <a:ext uri="{FF2B5EF4-FFF2-40B4-BE49-F238E27FC236}">
                  <a16:creationId xmlns:a16="http://schemas.microsoft.com/office/drawing/2014/main" id="{D8D30083-0B83-45BA-918B-CF76AA39CE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3949" y="5165537"/>
              <a:ext cx="667902" cy="667902"/>
            </a:xfrm>
            <a:prstGeom prst="rect">
              <a:avLst/>
            </a:prstGeom>
          </p:spPr>
        </p:pic>
      </p:grpSp>
      <p:sp>
        <p:nvSpPr>
          <p:cNvPr id="17" name="!!Verify Explicitly Text">
            <a:extLst>
              <a:ext uri="{FF2B5EF4-FFF2-40B4-BE49-F238E27FC236}">
                <a16:creationId xmlns:a16="http://schemas.microsoft.com/office/drawing/2014/main" id="{11BF83B4-FA5F-4BAB-B337-B245B10AC270}"/>
              </a:ext>
            </a:extLst>
          </p:cNvPr>
          <p:cNvSpPr/>
          <p:nvPr/>
        </p:nvSpPr>
        <p:spPr>
          <a:xfrm>
            <a:off x="690442" y="2656560"/>
            <a:ext cx="3474720" cy="430887"/>
          </a:xfrm>
          <a:prstGeom prst="rect">
            <a:avLst/>
          </a:prstGeom>
        </p:spPr>
        <p:txBody>
          <a:bodyPr wrap="square">
            <a:spAutoFit/>
          </a:bodyPr>
          <a:lstStyle/>
          <a:p>
            <a:pPr algn="ctr"/>
            <a:r>
              <a:rPr lang="en-US" sz="2200">
                <a:latin typeface="+mj-lt"/>
              </a:rPr>
              <a:t>Verify explicitly</a:t>
            </a:r>
          </a:p>
        </p:txBody>
      </p:sp>
      <p:sp>
        <p:nvSpPr>
          <p:cNvPr id="18" name="Rectangle 17">
            <a:extLst>
              <a:ext uri="{FF2B5EF4-FFF2-40B4-BE49-F238E27FC236}">
                <a16:creationId xmlns:a16="http://schemas.microsoft.com/office/drawing/2014/main" id="{69FBB1E7-37D7-47CE-8CAB-62FAFB4497A7}"/>
              </a:ext>
            </a:extLst>
          </p:cNvPr>
          <p:cNvSpPr/>
          <p:nvPr/>
        </p:nvSpPr>
        <p:spPr bwMode="auto">
          <a:xfrm>
            <a:off x="575259" y="5773994"/>
            <a:ext cx="11018520" cy="693174"/>
          </a:xfrm>
          <a:prstGeom prst="rect">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300">
                <a:solidFill>
                  <a:srgbClr val="FFFFFF"/>
                </a:solidFill>
                <a:latin typeface="+mj-lt"/>
                <a:ea typeface="Segoe UI" pitchFamily="34" charset="0"/>
                <a:cs typeface="Segoe UI" pitchFamily="34" charset="0"/>
              </a:rPr>
              <a:t>Simplify, Integrate, Automate, Consolidate</a:t>
            </a:r>
            <a:endParaRPr lang="gsw-CH" sz="2300" err="1">
              <a:solidFill>
                <a:srgbClr val="FFFFFF"/>
              </a:solidFill>
              <a:latin typeface="+mj-lt"/>
              <a:ea typeface="Segoe UI" pitchFamily="34" charset="0"/>
              <a:cs typeface="Segoe UI" pitchFamily="34" charset="0"/>
            </a:endParaRPr>
          </a:p>
        </p:txBody>
      </p:sp>
    </p:spTree>
    <p:extLst>
      <p:ext uri="{BB962C8B-B14F-4D97-AF65-F5344CB8AC3E}">
        <p14:creationId xmlns:p14="http://schemas.microsoft.com/office/powerpoint/2010/main" val="748174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3" grpId="0"/>
      <p:bldP spid="17"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 Data box">
            <a:extLst>
              <a:ext uri="{FF2B5EF4-FFF2-40B4-BE49-F238E27FC236}">
                <a16:creationId xmlns:a16="http://schemas.microsoft.com/office/drawing/2014/main" id="{3633CADF-1F5D-4A75-B14C-32FB25265F8B}"/>
              </a:ext>
            </a:extLst>
          </p:cNvPr>
          <p:cNvSpPr/>
          <p:nvPr/>
        </p:nvSpPr>
        <p:spPr bwMode="auto">
          <a:xfrm>
            <a:off x="741961" y="5327387"/>
            <a:ext cx="10680192" cy="1000800"/>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Segoe UI Semibold"/>
                <a:ea typeface="+mn-ea"/>
                <a:cs typeface="+mn-cs"/>
              </a:rPr>
              <a:t>Datacenter &amp; </a:t>
            </a:r>
            <a:br>
              <a:rPr kumimoji="0" lang="en-US" sz="2300" b="1" i="0" u="none" strike="noStrike" kern="1200" cap="none" spc="0" normalizeH="0" baseline="0" noProof="0">
                <a:ln>
                  <a:noFill/>
                </a:ln>
                <a:solidFill>
                  <a:schemeClr val="bg1"/>
                </a:solidFill>
                <a:effectLst/>
                <a:uLnTx/>
                <a:uFillTx/>
                <a:latin typeface="Segoe UI Semibold"/>
                <a:ea typeface="+mn-ea"/>
                <a:cs typeface="+mn-cs"/>
              </a:rPr>
            </a:br>
            <a:r>
              <a:rPr kumimoji="0" lang="en-US" sz="2300" b="1" i="0" u="none" strike="noStrike" kern="1200" cap="none" spc="0" normalizeH="0" baseline="0" noProof="0">
                <a:ln>
                  <a:noFill/>
                </a:ln>
                <a:solidFill>
                  <a:schemeClr val="bg1"/>
                </a:solidFill>
                <a:effectLst/>
                <a:uLnTx/>
                <a:uFillTx/>
                <a:latin typeface="Segoe UI Semibold"/>
                <a:ea typeface="+mn-ea"/>
                <a:cs typeface="+mn-cs"/>
              </a:rPr>
              <a:t>DevOps Security</a:t>
            </a:r>
          </a:p>
        </p:txBody>
      </p:sp>
      <p:sp>
        <p:nvSpPr>
          <p:cNvPr id="2" name="Title 1">
            <a:extLst>
              <a:ext uri="{FF2B5EF4-FFF2-40B4-BE49-F238E27FC236}">
                <a16:creationId xmlns:a16="http://schemas.microsoft.com/office/drawing/2014/main" id="{028B3A35-7119-4E60-B108-3765B2A736BF}"/>
              </a:ext>
            </a:extLst>
          </p:cNvPr>
          <p:cNvSpPr>
            <a:spLocks noGrp="1"/>
          </p:cNvSpPr>
          <p:nvPr>
            <p:ph type="title"/>
          </p:nvPr>
        </p:nvSpPr>
        <p:spPr/>
        <p:txBody>
          <a:bodyPr/>
          <a:lstStyle/>
          <a:p>
            <a:r>
              <a:rPr lang="en-US"/>
              <a:t>Key Zero Trust Initiatives</a:t>
            </a:r>
            <a:endParaRPr lang="gsw-CH"/>
          </a:p>
        </p:txBody>
      </p:sp>
      <p:sp>
        <p:nvSpPr>
          <p:cNvPr id="3" name="!! User box">
            <a:extLst>
              <a:ext uri="{FF2B5EF4-FFF2-40B4-BE49-F238E27FC236}">
                <a16:creationId xmlns:a16="http://schemas.microsoft.com/office/drawing/2014/main" id="{E726F25E-B8CC-4A6A-B4AF-EEA5B6DE7DA2}"/>
              </a:ext>
            </a:extLst>
          </p:cNvPr>
          <p:cNvSpPr/>
          <p:nvPr/>
        </p:nvSpPr>
        <p:spPr bwMode="auto">
          <a:xfrm>
            <a:off x="763793" y="1519586"/>
            <a:ext cx="10675742" cy="1002338"/>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chemeClr val="tx1"/>
                </a:solidFill>
                <a:effectLst/>
                <a:uLnTx/>
                <a:uFillTx/>
                <a:latin typeface="Segoe UI Semibold"/>
                <a:ea typeface="+mn-ea"/>
                <a:cs typeface="+mn-cs"/>
              </a:rPr>
              <a:t>User Access </a:t>
            </a:r>
            <a:br>
              <a:rPr kumimoji="0" lang="en-US" sz="2300" b="1" i="0" u="none" strike="noStrike" kern="1200" cap="none" spc="0" normalizeH="0" baseline="0" noProof="0">
                <a:ln>
                  <a:noFill/>
                </a:ln>
                <a:solidFill>
                  <a:schemeClr val="tx1"/>
                </a:solidFill>
                <a:effectLst/>
                <a:uLnTx/>
                <a:uFillTx/>
                <a:latin typeface="Segoe UI Semibold"/>
                <a:ea typeface="+mn-ea"/>
                <a:cs typeface="+mn-cs"/>
              </a:rPr>
            </a:br>
            <a:r>
              <a:rPr kumimoji="0" lang="en-US" sz="2300" b="1" i="0" u="none" strike="noStrike" kern="1200" cap="none" spc="0" normalizeH="0" baseline="0" noProof="0">
                <a:ln>
                  <a:noFill/>
                </a:ln>
                <a:solidFill>
                  <a:schemeClr val="tx1"/>
                </a:solidFill>
                <a:effectLst/>
                <a:uLnTx/>
                <a:uFillTx/>
                <a:latin typeface="Segoe UI Semibold"/>
                <a:ea typeface="+mn-ea"/>
                <a:cs typeface="+mn-cs"/>
              </a:rPr>
              <a:t>and Productivity</a:t>
            </a:r>
          </a:p>
        </p:txBody>
      </p:sp>
      <p:pic>
        <p:nvPicPr>
          <p:cNvPr id="4" name="!! User">
            <a:extLst>
              <a:ext uri="{FF2B5EF4-FFF2-40B4-BE49-F238E27FC236}">
                <a16:creationId xmlns:a16="http://schemas.microsoft.com/office/drawing/2014/main" id="{A8A79874-51F5-48DF-B018-B2781EEBFC2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805" y="1833276"/>
            <a:ext cx="487447" cy="374958"/>
          </a:xfrm>
          <a:prstGeom prst="rect">
            <a:avLst/>
          </a:prstGeom>
        </p:spPr>
      </p:pic>
      <p:sp>
        <p:nvSpPr>
          <p:cNvPr id="5" name="Rectangle 4">
            <a:extLst>
              <a:ext uri="{FF2B5EF4-FFF2-40B4-BE49-F238E27FC236}">
                <a16:creationId xmlns:a16="http://schemas.microsoft.com/office/drawing/2014/main" id="{C4361038-BC0C-4ED5-8FA9-FDE580EFFD3A}"/>
              </a:ext>
            </a:extLst>
          </p:cNvPr>
          <p:cNvSpPr/>
          <p:nvPr/>
        </p:nvSpPr>
        <p:spPr>
          <a:xfrm>
            <a:off x="5056094" y="1554478"/>
            <a:ext cx="6510946" cy="94179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400" i="0" u="none" strike="noStrike" kern="1200" cap="none" spc="0" normalizeH="0" baseline="0" noProof="0">
                <a:ln>
                  <a:noFill/>
                </a:ln>
                <a:gradFill>
                  <a:gsLst>
                    <a:gs pos="83000">
                      <a:srgbClr val="000000"/>
                    </a:gs>
                    <a:gs pos="100000">
                      <a:srgbClr val="000000"/>
                    </a:gs>
                  </a:gsLst>
                  <a:lin ang="5400000" scaled="1"/>
                </a:gradFill>
                <a:effectLst/>
                <a:uLnTx/>
                <a:uFillTx/>
                <a:latin typeface="+mj-lt"/>
                <a:cs typeface="Segoe UI" panose="020B0502040204020203" pitchFamily="34" charset="0"/>
              </a:rPr>
              <a:t>Explicitly validate trust for all access requests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400">
                <a:gradFill>
                  <a:gsLst>
                    <a:gs pos="83000">
                      <a:srgbClr val="000000"/>
                    </a:gs>
                    <a:gs pos="100000">
                      <a:srgbClr val="000000"/>
                    </a:gs>
                  </a:gsLst>
                  <a:lin ang="5400000" scaled="1"/>
                </a:gradFill>
                <a:latin typeface="+mj-lt"/>
                <a:cs typeface="Segoe UI" panose="020B0502040204020203" pitchFamily="34" charset="0"/>
              </a:rPr>
              <a:t>Increase security for accessing key resources</a:t>
            </a:r>
          </a:p>
          <a:p>
            <a:pPr marL="228600" indent="-228600">
              <a:buFont typeface="+mj-lt"/>
              <a:buAutoNum type="arabicPeriod" startAt="2"/>
              <a:defRPr/>
            </a:pPr>
            <a:r>
              <a:rPr lang="en-US" sz="1400">
                <a:gradFill>
                  <a:gsLst>
                    <a:gs pos="83000">
                      <a:srgbClr val="000000"/>
                    </a:gs>
                    <a:gs pos="100000">
                      <a:srgbClr val="000000"/>
                    </a:gs>
                  </a:gsLst>
                  <a:lin ang="5400000" scaled="1"/>
                </a:gradFill>
                <a:latin typeface="+mj-lt"/>
                <a:cs typeface="Segoe UI" panose="020B0502040204020203" pitchFamily="34" charset="0"/>
              </a:rPr>
              <a:t>Governance</a:t>
            </a:r>
          </a:p>
        </p:txBody>
      </p:sp>
      <p:grpSp>
        <p:nvGrpSpPr>
          <p:cNvPr id="6" name="!! Data">
            <a:extLst>
              <a:ext uri="{FF2B5EF4-FFF2-40B4-BE49-F238E27FC236}">
                <a16:creationId xmlns:a16="http://schemas.microsoft.com/office/drawing/2014/main" id="{69B38BA2-6510-4F07-AC42-95ACD4BE211A}"/>
              </a:ext>
              <a:ext uri="{C183D7F6-B498-43B3-948B-1728B52AA6E4}">
                <adec:decorative xmlns:adec="http://schemas.microsoft.com/office/drawing/2017/decorative" val="1"/>
              </a:ext>
            </a:extLst>
          </p:cNvPr>
          <p:cNvGrpSpPr/>
          <p:nvPr/>
        </p:nvGrpSpPr>
        <p:grpSpPr>
          <a:xfrm>
            <a:off x="849673" y="5579727"/>
            <a:ext cx="524526" cy="464796"/>
            <a:chOff x="858926" y="5757133"/>
            <a:chExt cx="524526" cy="464796"/>
          </a:xfrm>
          <a:solidFill>
            <a:schemeClr val="bg1"/>
          </a:solidFill>
        </p:grpSpPr>
        <p:sp>
          <p:nvSpPr>
            <p:cNvPr id="7" name="Freeform 163">
              <a:extLst>
                <a:ext uri="{FF2B5EF4-FFF2-40B4-BE49-F238E27FC236}">
                  <a16:creationId xmlns:a16="http://schemas.microsoft.com/office/drawing/2014/main" id="{B09142AB-125A-48AF-858D-FEC2B909757D}"/>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8" name="Group 4">
              <a:extLst>
                <a:ext uri="{FF2B5EF4-FFF2-40B4-BE49-F238E27FC236}">
                  <a16:creationId xmlns:a16="http://schemas.microsoft.com/office/drawing/2014/main" id="{1A5904A2-7BE5-4575-94DB-F1737FDDD9FA}"/>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9" name="Freeform 5">
                <a:extLst>
                  <a:ext uri="{FF2B5EF4-FFF2-40B4-BE49-F238E27FC236}">
                    <a16:creationId xmlns:a16="http://schemas.microsoft.com/office/drawing/2014/main" id="{60BE634F-1CE8-4AC7-8D39-26A3E57EC5AB}"/>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64298814-3AB7-468C-B2BD-083DDD3DEDDA}"/>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D8B9C5AB-B7AA-4953-97E5-40C446915D15}"/>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6995ADC9-4D5F-4691-B717-C96C3494703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 name="!! Modern box">
            <a:extLst>
              <a:ext uri="{FF2B5EF4-FFF2-40B4-BE49-F238E27FC236}">
                <a16:creationId xmlns:a16="http://schemas.microsoft.com/office/drawing/2014/main" id="{729DA554-A9B6-4148-9B07-52D817B63AA6}"/>
              </a:ext>
            </a:extLst>
          </p:cNvPr>
          <p:cNvSpPr/>
          <p:nvPr/>
        </p:nvSpPr>
        <p:spPr bwMode="auto">
          <a:xfrm>
            <a:off x="759343" y="2600690"/>
            <a:ext cx="10680192" cy="1000800"/>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Segoe UI Semibold"/>
                <a:ea typeface="+mn-ea"/>
                <a:cs typeface="+mn-cs"/>
              </a:rPr>
              <a:t>Modernize </a:t>
            </a:r>
            <a:br>
              <a:rPr kumimoji="0" lang="en-US" sz="2300" b="1" i="0" u="none" strike="noStrike" kern="1200" cap="none" spc="0" normalizeH="0" baseline="0" noProof="0">
                <a:ln>
                  <a:noFill/>
                </a:ln>
                <a:solidFill>
                  <a:schemeClr val="bg1"/>
                </a:solidFill>
                <a:effectLst/>
                <a:uLnTx/>
                <a:uFillTx/>
                <a:latin typeface="Segoe UI Semibold"/>
                <a:ea typeface="+mn-ea"/>
                <a:cs typeface="+mn-cs"/>
              </a:rPr>
            </a:br>
            <a:r>
              <a:rPr kumimoji="0" lang="en-US" sz="2300" b="1" i="0" u="none" strike="noStrike" kern="1200" cap="none" spc="0" normalizeH="0" baseline="0" noProof="0">
                <a:ln>
                  <a:noFill/>
                </a:ln>
                <a:solidFill>
                  <a:schemeClr val="bg1"/>
                </a:solidFill>
                <a:effectLst/>
                <a:uLnTx/>
                <a:uFillTx/>
                <a:latin typeface="Segoe UI Semibold"/>
                <a:ea typeface="+mn-ea"/>
                <a:cs typeface="+mn-cs"/>
              </a:rPr>
              <a:t>Security Operations</a:t>
            </a:r>
          </a:p>
        </p:txBody>
      </p:sp>
      <p:sp>
        <p:nvSpPr>
          <p:cNvPr id="14" name="Rectangle 13">
            <a:extLst>
              <a:ext uri="{FF2B5EF4-FFF2-40B4-BE49-F238E27FC236}">
                <a16:creationId xmlns:a16="http://schemas.microsoft.com/office/drawing/2014/main" id="{9003F1FF-B397-400B-A43C-ABE32F4C92B3}"/>
              </a:ext>
            </a:extLst>
          </p:cNvPr>
          <p:cNvSpPr/>
          <p:nvPr/>
        </p:nvSpPr>
        <p:spPr bwMode="auto">
          <a:xfrm>
            <a:off x="5056094" y="2567579"/>
            <a:ext cx="6383441" cy="10956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228600" marR="0" lvl="0" indent="-228600" defTabSz="914400" fontAlgn="auto">
              <a:lnSpc>
                <a:spcPct val="100000"/>
              </a:lnSpc>
              <a:spcBef>
                <a:spcPts val="0"/>
              </a:spcBef>
              <a:spcAft>
                <a:spcPts val="600"/>
              </a:spcAft>
              <a:buClrTx/>
              <a:buSzTx/>
              <a:buFont typeface="+mj-lt"/>
              <a:buAutoNum type="arabicPeriod" startAt="4"/>
              <a:tabLst/>
              <a:defRPr/>
            </a:pPr>
            <a:r>
              <a:rPr lang="en-US" sz="1400">
                <a:solidFill>
                  <a:schemeClr val="bg1"/>
                </a:solidFill>
                <a:latin typeface="+mj-lt"/>
                <a:cs typeface="Segoe UI" panose="020B0502040204020203" pitchFamily="34" charset="0"/>
              </a:rPr>
              <a:t>Streamline response </a:t>
            </a:r>
          </a:p>
          <a:p>
            <a:pPr marL="228600" marR="0" lvl="0" indent="-228600" defTabSz="914400" fontAlgn="auto">
              <a:lnSpc>
                <a:spcPct val="100000"/>
              </a:lnSpc>
              <a:spcBef>
                <a:spcPts val="0"/>
              </a:spcBef>
              <a:spcAft>
                <a:spcPts val="600"/>
              </a:spcAft>
              <a:buClrTx/>
              <a:buSzTx/>
              <a:buFont typeface="+mj-lt"/>
              <a:buAutoNum type="arabicPeriod" startAt="4"/>
              <a:tabLst/>
              <a:defRPr/>
            </a:pPr>
            <a:r>
              <a:rPr lang="en-US" sz="1400">
                <a:solidFill>
                  <a:schemeClr val="bg1"/>
                </a:solidFill>
                <a:latin typeface="+mj-lt"/>
                <a:cs typeface="Segoe UI" panose="020B0502040204020203" pitchFamily="34" charset="0"/>
              </a:rPr>
              <a:t>Unify Visibility</a:t>
            </a:r>
          </a:p>
          <a:p>
            <a:pPr marL="228600" marR="0" lvl="0" indent="-228600" defTabSz="914400" fontAlgn="auto">
              <a:lnSpc>
                <a:spcPct val="100000"/>
              </a:lnSpc>
              <a:spcBef>
                <a:spcPts val="0"/>
              </a:spcBef>
              <a:spcAft>
                <a:spcPts val="600"/>
              </a:spcAft>
              <a:buClrTx/>
              <a:buSzTx/>
              <a:buFont typeface="+mj-lt"/>
              <a:buAutoNum type="arabicPeriod" startAt="4"/>
              <a:tabLst/>
              <a:defRPr/>
            </a:pPr>
            <a:r>
              <a:rPr lang="en-US" sz="1400">
                <a:solidFill>
                  <a:schemeClr val="bg1"/>
                </a:solidFill>
                <a:latin typeface="+mj-lt"/>
                <a:cs typeface="Segoe UI" panose="020B0502040204020203" pitchFamily="34" charset="0"/>
              </a:rPr>
              <a:t>Reduce manual effor</a:t>
            </a:r>
            <a:r>
              <a:rPr kumimoji="0" lang="en-US" sz="1400" i="0" u="none" strike="noStrike" kern="1200" cap="none" spc="0" normalizeH="0" baseline="0" noProof="0">
                <a:ln>
                  <a:noFill/>
                </a:ln>
                <a:solidFill>
                  <a:schemeClr val="bg1"/>
                </a:solidFill>
                <a:effectLst/>
                <a:uLnTx/>
                <a:uFillTx/>
                <a:latin typeface="+mj-lt"/>
                <a:cs typeface="Segoe UI" panose="020B0502040204020203" pitchFamily="34" charset="0"/>
              </a:rPr>
              <a:t>t</a:t>
            </a:r>
          </a:p>
        </p:txBody>
      </p:sp>
      <p:sp>
        <p:nvSpPr>
          <p:cNvPr id="15" name="!! Ops box">
            <a:extLst>
              <a:ext uri="{FF2B5EF4-FFF2-40B4-BE49-F238E27FC236}">
                <a16:creationId xmlns:a16="http://schemas.microsoft.com/office/drawing/2014/main" id="{60D5E359-5558-4176-979E-63619B5BFC90}"/>
              </a:ext>
            </a:extLst>
          </p:cNvPr>
          <p:cNvSpPr/>
          <p:nvPr/>
        </p:nvSpPr>
        <p:spPr bwMode="auto">
          <a:xfrm>
            <a:off x="746412" y="4231543"/>
            <a:ext cx="10675742" cy="1000800"/>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chemeClr val="bg1"/>
                </a:solidFill>
                <a:effectLst/>
                <a:uLnTx/>
                <a:uFillTx/>
                <a:latin typeface="Segoe UI Semibold"/>
                <a:ea typeface="+mn-ea"/>
                <a:cs typeface="+mn-cs"/>
              </a:rPr>
              <a:t>Operational Technology </a:t>
            </a:r>
            <a:br>
              <a:rPr kumimoji="0" lang="en-US" sz="2300" b="1" i="0" u="none" strike="noStrike" kern="1200" cap="none" spc="0" normalizeH="0" baseline="0" noProof="0">
                <a:ln>
                  <a:noFill/>
                </a:ln>
                <a:solidFill>
                  <a:schemeClr val="bg1"/>
                </a:solidFill>
                <a:effectLst/>
                <a:uLnTx/>
                <a:uFillTx/>
                <a:latin typeface="Segoe UI Semibold"/>
                <a:ea typeface="+mn-ea"/>
                <a:cs typeface="+mn-cs"/>
              </a:rPr>
            </a:br>
            <a:r>
              <a:rPr kumimoji="0" lang="en-US" sz="2300" b="1" i="0" u="none" strike="noStrike" kern="1200" cap="none" spc="0" normalizeH="0" baseline="0" noProof="0">
                <a:ln>
                  <a:noFill/>
                </a:ln>
                <a:solidFill>
                  <a:schemeClr val="bg1"/>
                </a:solidFill>
                <a:effectLst/>
                <a:uLnTx/>
                <a:uFillTx/>
                <a:latin typeface="Segoe UI Semibold"/>
                <a:ea typeface="+mn-ea"/>
                <a:cs typeface="+mn-cs"/>
              </a:rPr>
              <a:t>(OT) and Industrial IoT</a:t>
            </a:r>
          </a:p>
        </p:txBody>
      </p:sp>
      <p:sp>
        <p:nvSpPr>
          <p:cNvPr id="16" name="Rectangle 15">
            <a:extLst>
              <a:ext uri="{FF2B5EF4-FFF2-40B4-BE49-F238E27FC236}">
                <a16:creationId xmlns:a16="http://schemas.microsoft.com/office/drawing/2014/main" id="{11B84CD6-B2C7-43C1-9A00-76841D47C411}"/>
              </a:ext>
            </a:extLst>
          </p:cNvPr>
          <p:cNvSpPr/>
          <p:nvPr/>
        </p:nvSpPr>
        <p:spPr bwMode="auto">
          <a:xfrm>
            <a:off x="5056094" y="4502651"/>
            <a:ext cx="5284694" cy="51090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chemeClr val="bg1"/>
                </a:solidFill>
                <a:effectLst/>
                <a:uLnTx/>
                <a:uFillTx/>
                <a:latin typeface="+mj-lt"/>
                <a:cs typeface="Segoe UI" panose="020B0502040204020203" pitchFamily="34" charset="0"/>
              </a:rPr>
              <a:t>Discover</a:t>
            </a:r>
            <a:r>
              <a:rPr kumimoji="0" lang="en-US" sz="1400" b="0" i="0" u="none" strike="noStrike" kern="1200" cap="none" spc="0" normalizeH="0" baseline="0" noProof="0">
                <a:ln>
                  <a:noFill/>
                </a:ln>
                <a:solidFill>
                  <a:schemeClr val="bg1"/>
                </a:solidFill>
                <a:effectLst/>
                <a:uLnTx/>
                <a:uFillTx/>
                <a:latin typeface="+mj-lt"/>
                <a:cs typeface="Segoe UI" panose="020B0502040204020203" pitchFamily="34" charset="0"/>
              </a:rPr>
              <a:t>,</a:t>
            </a:r>
            <a:r>
              <a:rPr lang="en-US" sz="1400">
                <a:solidFill>
                  <a:schemeClr val="bg1"/>
                </a:solidFill>
                <a:latin typeface="+mj-lt"/>
                <a:cs typeface="Segoe UI" panose="020B0502040204020203" pitchFamily="34" charset="0"/>
              </a:rPr>
              <a:t> </a:t>
            </a:r>
            <a:r>
              <a:rPr kumimoji="0" lang="en-US" sz="1400" b="1" i="0" u="none" strike="noStrike" kern="1200" cap="none" spc="0" normalizeH="0" baseline="0" noProof="0">
                <a:ln>
                  <a:noFill/>
                </a:ln>
                <a:solidFill>
                  <a:schemeClr val="bg1"/>
                </a:solidFill>
                <a:effectLst/>
                <a:uLnTx/>
                <a:uFillTx/>
                <a:latin typeface="+mj-lt"/>
                <a:cs typeface="Segoe UI" panose="020B0502040204020203" pitchFamily="34" charset="0"/>
              </a:rPr>
              <a:t>Protect</a:t>
            </a:r>
            <a:r>
              <a:rPr kumimoji="0" lang="en-US" sz="1400" b="0" i="0" u="none" strike="noStrike" kern="1200" cap="none" spc="0" normalizeH="0" baseline="0" noProof="0">
                <a:ln>
                  <a:noFill/>
                </a:ln>
                <a:solidFill>
                  <a:schemeClr val="bg1"/>
                </a:solidFill>
                <a:effectLst/>
                <a:uLnTx/>
                <a:uFillTx/>
                <a:latin typeface="+mj-lt"/>
                <a:cs typeface="Segoe UI" panose="020B0502040204020203" pitchFamily="34" charset="0"/>
              </a:rPr>
              <a:t>, </a:t>
            </a:r>
            <a:r>
              <a:rPr kumimoji="0" lang="en-US" sz="1400" b="1" i="0" u="none" strike="noStrike" kern="1200" cap="none" spc="0" normalizeH="0" baseline="0" noProof="0">
                <a:ln>
                  <a:noFill/>
                </a:ln>
                <a:solidFill>
                  <a:schemeClr val="bg1"/>
                </a:solidFill>
                <a:effectLst/>
                <a:uLnTx/>
                <a:uFillTx/>
                <a:latin typeface="+mj-lt"/>
                <a:cs typeface="Segoe UI" panose="020B0502040204020203" pitchFamily="34" charset="0"/>
              </a:rPr>
              <a:t>Monitor</a:t>
            </a:r>
            <a:endParaRPr lang="en-US" sz="1400">
              <a:solidFill>
                <a:schemeClr val="bg1"/>
              </a:solidFill>
              <a:latin typeface="+mj-lt"/>
              <a:cs typeface="Segoe UI" panose="020B0502040204020203" pitchFamily="34" charset="0"/>
            </a:endParaRPr>
          </a:p>
        </p:txBody>
      </p:sp>
      <p:sp>
        <p:nvSpPr>
          <p:cNvPr id="18" name="Rectangle 17">
            <a:extLst>
              <a:ext uri="{FF2B5EF4-FFF2-40B4-BE49-F238E27FC236}">
                <a16:creationId xmlns:a16="http://schemas.microsoft.com/office/drawing/2014/main" id="{D4CACC8E-6347-4876-9D61-A866DDC7C891}"/>
              </a:ext>
            </a:extLst>
          </p:cNvPr>
          <p:cNvSpPr/>
          <p:nvPr/>
        </p:nvSpPr>
        <p:spPr bwMode="auto">
          <a:xfrm>
            <a:off x="5056094" y="5352104"/>
            <a:ext cx="6124389"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600"/>
              </a:spcAft>
              <a:defRPr/>
            </a:pPr>
            <a:r>
              <a:rPr lang="en-US" sz="1400" b="1">
                <a:solidFill>
                  <a:schemeClr val="bg1"/>
                </a:solidFill>
                <a:latin typeface="+mj-lt"/>
                <a:cs typeface="Segoe UI" panose="020B0502040204020203" pitchFamily="34" charset="0"/>
              </a:rPr>
              <a:t>Security Hygiene</a:t>
            </a:r>
            <a:r>
              <a:rPr lang="en-US" sz="1400">
                <a:solidFill>
                  <a:schemeClr val="bg1"/>
                </a:solidFill>
                <a:latin typeface="+mj-lt"/>
                <a:cs typeface="Segoe UI" panose="020B0502040204020203" pitchFamily="34" charset="0"/>
              </a:rPr>
              <a:t> (</a:t>
            </a:r>
            <a:r>
              <a:rPr lang="en-US" sz="1400" b="1">
                <a:solidFill>
                  <a:schemeClr val="bg1"/>
                </a:solidFill>
                <a:latin typeface="+mj-lt"/>
                <a:cs typeface="Segoe UI" panose="020B0502040204020203" pitchFamily="34" charset="0"/>
              </a:rPr>
              <a:t>Reduce Legacy Risk)</a:t>
            </a:r>
            <a:endParaRPr lang="en-US" sz="1400">
              <a:solidFill>
                <a:schemeClr val="bg1"/>
              </a:solidFill>
              <a:latin typeface="+mj-lt"/>
              <a:cs typeface="Segoe UI" panose="020B0502040204020203" pitchFamily="34" charset="0"/>
            </a:endParaRPr>
          </a:p>
          <a:p>
            <a:pPr>
              <a:spcAft>
                <a:spcPts val="600"/>
              </a:spcAft>
              <a:defRPr/>
            </a:pPr>
            <a:r>
              <a:rPr lang="en-US" sz="1400" b="1">
                <a:solidFill>
                  <a:schemeClr val="bg1"/>
                </a:solidFill>
                <a:latin typeface="+mj-lt"/>
                <a:cs typeface="Segoe UI" panose="020B0502040204020203" pitchFamily="34" charset="0"/>
              </a:rPr>
              <a:t>DevOps Integration</a:t>
            </a:r>
            <a:endParaRPr lang="en-US" sz="1400">
              <a:solidFill>
                <a:schemeClr val="bg1"/>
              </a:solidFill>
              <a:latin typeface="+mj-lt"/>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err="1">
                <a:ln>
                  <a:noFill/>
                </a:ln>
                <a:solidFill>
                  <a:schemeClr val="bg1"/>
                </a:solidFill>
                <a:effectLst/>
                <a:uLnTx/>
                <a:uFillTx/>
                <a:latin typeface="+mj-lt"/>
                <a:cs typeface="Segoe UI" panose="020B0502040204020203" pitchFamily="34" charset="0"/>
              </a:rPr>
              <a:t>Microsegmentation</a:t>
            </a:r>
            <a:endParaRPr kumimoji="0" lang="en-US" sz="1400" b="0" i="0" u="none" strike="noStrike" kern="1200" cap="none" spc="0" normalizeH="0" baseline="0" noProof="0">
              <a:ln>
                <a:noFill/>
              </a:ln>
              <a:solidFill>
                <a:schemeClr val="bg1"/>
              </a:solidFill>
              <a:effectLst/>
              <a:uLnTx/>
              <a:uFillTx/>
              <a:latin typeface="+mj-lt"/>
              <a:cs typeface="Segoe UI" panose="020B0502040204020203" pitchFamily="34" charset="0"/>
            </a:endParaRPr>
          </a:p>
        </p:txBody>
      </p:sp>
      <p:grpSp>
        <p:nvGrpSpPr>
          <p:cNvPr id="19" name="!! Ops">
            <a:extLst>
              <a:ext uri="{FF2B5EF4-FFF2-40B4-BE49-F238E27FC236}">
                <a16:creationId xmlns:a16="http://schemas.microsoft.com/office/drawing/2014/main" id="{2E399EED-A4B0-4122-A69C-9282103E6D6F}"/>
              </a:ext>
              <a:ext uri="{C183D7F6-B498-43B3-948B-1728B52AA6E4}">
                <adec:decorative xmlns:adec="http://schemas.microsoft.com/office/drawing/2017/decorative" val="1"/>
              </a:ext>
            </a:extLst>
          </p:cNvPr>
          <p:cNvGrpSpPr/>
          <p:nvPr/>
        </p:nvGrpSpPr>
        <p:grpSpPr>
          <a:xfrm>
            <a:off x="932623" y="4570224"/>
            <a:ext cx="379641" cy="382863"/>
            <a:chOff x="10351024" y="3989686"/>
            <a:chExt cx="379641" cy="382863"/>
          </a:xfrm>
          <a:solidFill>
            <a:schemeClr val="bg1"/>
          </a:solidFill>
        </p:grpSpPr>
        <p:sp>
          <p:nvSpPr>
            <p:cNvPr id="20" name="Rectangle 19">
              <a:extLst>
                <a:ext uri="{FF2B5EF4-FFF2-40B4-BE49-F238E27FC236}">
                  <a16:creationId xmlns:a16="http://schemas.microsoft.com/office/drawing/2014/main" id="{97445B8F-F597-49F2-A9F3-79EB3B7230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6DFF5F9-244F-49D0-AB09-9C800989324A}"/>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0C25985-2A01-4874-A848-44B1CDF75167}"/>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0F56817-791E-4545-AEE7-20543B367FED}"/>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3370D4C-896E-4221-B15E-419A714E62D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DE9FE56E-1A25-4773-9278-12E7C825DBB3}"/>
                </a:ext>
              </a:extLst>
            </p:cNvPr>
            <p:cNvGrpSpPr/>
            <p:nvPr/>
          </p:nvGrpSpPr>
          <p:grpSpPr>
            <a:xfrm>
              <a:off x="10351024" y="3989686"/>
              <a:ext cx="379641" cy="382863"/>
              <a:chOff x="10351024" y="3989686"/>
              <a:chExt cx="379641" cy="382863"/>
            </a:xfrm>
            <a:grpFill/>
          </p:grpSpPr>
          <p:sp>
            <p:nvSpPr>
              <p:cNvPr id="26" name="Oval 25">
                <a:extLst>
                  <a:ext uri="{FF2B5EF4-FFF2-40B4-BE49-F238E27FC236}">
                    <a16:creationId xmlns:a16="http://schemas.microsoft.com/office/drawing/2014/main" id="{982D9EB7-580B-4889-BF83-5643CA3D51B7}"/>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7CF2158-E8BA-4656-A8DD-614BAC6F40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B9F3C6BE-849A-4234-A586-1F9197C531ED}"/>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DADEC82-A9EA-4781-B718-397B039C18AC}"/>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431A500-28D5-4B81-A586-9D3021716E9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677D66CA-D231-4A7D-B3B3-292C81D1BA12}"/>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 name="!! Moderize">
            <a:extLst>
              <a:ext uri="{FF2B5EF4-FFF2-40B4-BE49-F238E27FC236}">
                <a16:creationId xmlns:a16="http://schemas.microsoft.com/office/drawing/2014/main" id="{85ACA280-C18E-4C35-B84D-8507066DBE8B}"/>
              </a:ext>
              <a:ext uri="{C183D7F6-B498-43B3-948B-1728B52AA6E4}">
                <adec:decorative xmlns:adec="http://schemas.microsoft.com/office/drawing/2017/decorative" val="1"/>
              </a:ext>
            </a:extLst>
          </p:cNvPr>
          <p:cNvGrpSpPr/>
          <p:nvPr/>
        </p:nvGrpSpPr>
        <p:grpSpPr>
          <a:xfrm>
            <a:off x="932623" y="2899395"/>
            <a:ext cx="412066" cy="403390"/>
            <a:chOff x="2668480" y="1249680"/>
            <a:chExt cx="412066" cy="403390"/>
          </a:xfrm>
          <a:solidFill>
            <a:schemeClr val="bg1"/>
          </a:solidFill>
        </p:grpSpPr>
        <p:sp>
          <p:nvSpPr>
            <p:cNvPr id="33" name="Freeform 987">
              <a:extLst>
                <a:ext uri="{FF2B5EF4-FFF2-40B4-BE49-F238E27FC236}">
                  <a16:creationId xmlns:a16="http://schemas.microsoft.com/office/drawing/2014/main" id="{1E654CAA-B9BE-49BE-8739-F6733C198E9F}"/>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988">
              <a:extLst>
                <a:ext uri="{FF2B5EF4-FFF2-40B4-BE49-F238E27FC236}">
                  <a16:creationId xmlns:a16="http://schemas.microsoft.com/office/drawing/2014/main" id="{4B76790C-66BF-41BD-A779-D1B595299B9C}"/>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989">
              <a:extLst>
                <a:ext uri="{FF2B5EF4-FFF2-40B4-BE49-F238E27FC236}">
                  <a16:creationId xmlns:a16="http://schemas.microsoft.com/office/drawing/2014/main" id="{003C75B0-872F-4A97-B859-CA2AE21B4187}"/>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990">
              <a:extLst>
                <a:ext uri="{FF2B5EF4-FFF2-40B4-BE49-F238E27FC236}">
                  <a16:creationId xmlns:a16="http://schemas.microsoft.com/office/drawing/2014/main" id="{9602BD8D-8B70-46F2-9ABC-3C2ACC8DE64B}"/>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991">
              <a:extLst>
                <a:ext uri="{FF2B5EF4-FFF2-40B4-BE49-F238E27FC236}">
                  <a16:creationId xmlns:a16="http://schemas.microsoft.com/office/drawing/2014/main" id="{20E7FC21-F89B-421C-BC59-A475A8BEF91D}"/>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94F02126-F410-41CE-AFF7-18C4CEF1DB29}"/>
              </a:ext>
            </a:extLst>
          </p:cNvPr>
          <p:cNvSpPr/>
          <p:nvPr/>
        </p:nvSpPr>
        <p:spPr bwMode="auto">
          <a:xfrm>
            <a:off x="585217" y="1278273"/>
            <a:ext cx="10981823" cy="2469815"/>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9F993D96-3861-4284-B92D-56B569F7AB29}"/>
              </a:ext>
            </a:extLst>
          </p:cNvPr>
          <p:cNvSpPr/>
          <p:nvPr/>
        </p:nvSpPr>
        <p:spPr bwMode="auto">
          <a:xfrm>
            <a:off x="585217" y="4033923"/>
            <a:ext cx="10964442" cy="2469815"/>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D718113C-5ECF-4AD5-BA7C-89E44307C94B}"/>
              </a:ext>
            </a:extLst>
          </p:cNvPr>
          <p:cNvSpPr txBox="1"/>
          <p:nvPr/>
        </p:nvSpPr>
        <p:spPr>
          <a:xfrm>
            <a:off x="3656755" y="1132814"/>
            <a:ext cx="4761496" cy="246221"/>
          </a:xfrm>
          <a:prstGeom prst="rect">
            <a:avLst/>
          </a:prstGeom>
          <a:solidFill>
            <a:schemeClr val="bg1"/>
          </a:solidFill>
        </p:spPr>
        <p:txBody>
          <a:bodyPr wrap="none" lIns="91440" tIns="0" rIns="91440" bIns="0" rtlCol="0">
            <a:spAutoFit/>
          </a:bodyPr>
          <a:lstStyle/>
          <a:p>
            <a:pPr algn="ctr"/>
            <a:r>
              <a:rPr lang="en-US" sz="1600" i="1">
                <a:gradFill>
                  <a:gsLst>
                    <a:gs pos="2917">
                      <a:schemeClr val="tx1"/>
                    </a:gs>
                    <a:gs pos="30000">
                      <a:schemeClr val="tx1"/>
                    </a:gs>
                  </a:gsLst>
                  <a:lin ang="5400000" scaled="0"/>
                </a:gradFill>
                <a:latin typeface="+mj-lt"/>
              </a:rPr>
              <a:t>Top Priorities – </a:t>
            </a:r>
            <a:r>
              <a:rPr lang="en-US" sz="1600" i="1">
                <a:gradFill>
                  <a:gsLst>
                    <a:gs pos="2917">
                      <a:schemeClr val="tx1"/>
                    </a:gs>
                    <a:gs pos="30000">
                      <a:schemeClr val="tx1"/>
                    </a:gs>
                  </a:gsLst>
                  <a:lin ang="5400000" scaled="0"/>
                </a:gradFill>
              </a:rPr>
              <a:t>critical security modernization steps</a:t>
            </a:r>
          </a:p>
        </p:txBody>
      </p:sp>
      <p:sp>
        <p:nvSpPr>
          <p:cNvPr id="41" name="TextBox 40">
            <a:extLst>
              <a:ext uri="{FF2B5EF4-FFF2-40B4-BE49-F238E27FC236}">
                <a16:creationId xmlns:a16="http://schemas.microsoft.com/office/drawing/2014/main" id="{5D787437-BC27-4665-AA65-BCEC12232448}"/>
              </a:ext>
            </a:extLst>
          </p:cNvPr>
          <p:cNvSpPr txBox="1"/>
          <p:nvPr/>
        </p:nvSpPr>
        <p:spPr>
          <a:xfrm>
            <a:off x="3105888" y="3888639"/>
            <a:ext cx="5828455" cy="246221"/>
          </a:xfrm>
          <a:prstGeom prst="rect">
            <a:avLst/>
          </a:prstGeom>
          <a:solidFill>
            <a:schemeClr val="bg1"/>
          </a:solidFill>
        </p:spPr>
        <p:txBody>
          <a:bodyPr wrap="none" lIns="91440" tIns="0" rIns="91440" bIns="0" rtlCol="0">
            <a:spAutoFit/>
          </a:bodyPr>
          <a:lstStyle>
            <a:defPPr>
              <a:defRPr lang="en-US"/>
            </a:defPPr>
            <a:lvl1pPr>
              <a:defRPr sz="1600" i="1">
                <a:gradFill>
                  <a:gsLst>
                    <a:gs pos="2917">
                      <a:schemeClr val="tx1"/>
                    </a:gs>
                    <a:gs pos="30000">
                      <a:schemeClr val="tx1"/>
                    </a:gs>
                  </a:gsLst>
                  <a:lin ang="5400000" scaled="0"/>
                </a:gradFill>
              </a:defRPr>
            </a:lvl1pPr>
          </a:lstStyle>
          <a:p>
            <a:pPr algn="ctr"/>
            <a:r>
              <a:rPr lang="en-US">
                <a:latin typeface="+mj-lt"/>
              </a:rPr>
              <a:t>As Needed </a:t>
            </a:r>
            <a:r>
              <a:rPr lang="en-US"/>
              <a:t>– typically driven by cloud adoption or OT/IoT usage</a:t>
            </a:r>
          </a:p>
        </p:txBody>
      </p:sp>
    </p:spTree>
    <p:extLst>
      <p:ext uri="{BB962C8B-B14F-4D97-AF65-F5344CB8AC3E}">
        <p14:creationId xmlns:p14="http://schemas.microsoft.com/office/powerpoint/2010/main" val="238145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5" grpId="0"/>
      <p:bldP spid="13" grpId="0" animBg="1"/>
      <p:bldP spid="14" grpId="0"/>
      <p:bldP spid="15" grpId="0" animBg="1"/>
      <p:bldP spid="16"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 Data box">
            <a:extLst>
              <a:ext uri="{FF2B5EF4-FFF2-40B4-BE49-F238E27FC236}">
                <a16:creationId xmlns:a16="http://schemas.microsoft.com/office/drawing/2014/main" id="{3633CADF-1F5D-4A75-B14C-32FB25265F8B}"/>
              </a:ext>
            </a:extLst>
          </p:cNvPr>
          <p:cNvSpPr/>
          <p:nvPr/>
        </p:nvSpPr>
        <p:spPr bwMode="auto">
          <a:xfrm>
            <a:off x="741961" y="5409075"/>
            <a:ext cx="10680192" cy="1018157"/>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Semibold"/>
                <a:ea typeface="+mn-ea"/>
                <a:cs typeface="+mn-cs"/>
              </a:rPr>
              <a:t>Datacenter &amp; </a:t>
            </a:r>
            <a:br>
              <a:rPr kumimoji="0" lang="en-US" sz="1400" b="1" i="0" u="none" strike="noStrike" kern="1200" cap="none" spc="0" normalizeH="0" baseline="0" noProof="0">
                <a:ln>
                  <a:noFill/>
                </a:ln>
                <a:solidFill>
                  <a:schemeClr val="bg1"/>
                </a:solidFill>
                <a:effectLst/>
                <a:uLnTx/>
                <a:uFillTx/>
                <a:latin typeface="Segoe UI Semibold"/>
                <a:ea typeface="+mn-ea"/>
                <a:cs typeface="+mn-cs"/>
              </a:rPr>
            </a:br>
            <a:r>
              <a:rPr kumimoji="0" lang="en-US" sz="1400" b="1" i="0" u="none" strike="noStrike" kern="1200" cap="none" spc="0" normalizeH="0" baseline="0" noProof="0">
                <a:ln>
                  <a:noFill/>
                </a:ln>
                <a:solidFill>
                  <a:schemeClr val="bg1"/>
                </a:solidFill>
                <a:effectLst/>
                <a:uLnTx/>
                <a:uFillTx/>
                <a:latin typeface="Segoe UI Semibold"/>
                <a:ea typeface="+mn-ea"/>
                <a:cs typeface="+mn-cs"/>
              </a:rPr>
              <a:t>DevOps Security</a:t>
            </a:r>
          </a:p>
        </p:txBody>
      </p:sp>
      <p:sp>
        <p:nvSpPr>
          <p:cNvPr id="2" name="Title 1">
            <a:extLst>
              <a:ext uri="{FF2B5EF4-FFF2-40B4-BE49-F238E27FC236}">
                <a16:creationId xmlns:a16="http://schemas.microsoft.com/office/drawing/2014/main" id="{028B3A35-7119-4E60-B108-3765B2A736BF}"/>
              </a:ext>
            </a:extLst>
          </p:cNvPr>
          <p:cNvSpPr>
            <a:spLocks noGrp="1"/>
          </p:cNvSpPr>
          <p:nvPr>
            <p:ph type="title"/>
          </p:nvPr>
        </p:nvSpPr>
        <p:spPr/>
        <p:txBody>
          <a:bodyPr/>
          <a:lstStyle/>
          <a:p>
            <a:r>
              <a:rPr lang="en-US"/>
              <a:t>Key Zero Trust Initiatives</a:t>
            </a:r>
            <a:endParaRPr lang="gsw-CH"/>
          </a:p>
        </p:txBody>
      </p:sp>
      <p:sp>
        <p:nvSpPr>
          <p:cNvPr id="3" name="!! User box">
            <a:extLst>
              <a:ext uri="{FF2B5EF4-FFF2-40B4-BE49-F238E27FC236}">
                <a16:creationId xmlns:a16="http://schemas.microsoft.com/office/drawing/2014/main" id="{E726F25E-B8CC-4A6A-B4AF-EEA5B6DE7DA2}"/>
              </a:ext>
            </a:extLst>
          </p:cNvPr>
          <p:cNvSpPr/>
          <p:nvPr/>
        </p:nvSpPr>
        <p:spPr bwMode="auto">
          <a:xfrm>
            <a:off x="763793" y="1519586"/>
            <a:ext cx="10675742" cy="1512242"/>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p>
        </p:txBody>
      </p:sp>
      <p:pic>
        <p:nvPicPr>
          <p:cNvPr id="4" name="!! User">
            <a:extLst>
              <a:ext uri="{FF2B5EF4-FFF2-40B4-BE49-F238E27FC236}">
                <a16:creationId xmlns:a16="http://schemas.microsoft.com/office/drawing/2014/main" id="{A8A79874-51F5-48DF-B018-B2781EEBFC2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805" y="2127221"/>
            <a:ext cx="487447" cy="374958"/>
          </a:xfrm>
          <a:prstGeom prst="rect">
            <a:avLst/>
          </a:prstGeom>
        </p:spPr>
      </p:pic>
      <p:sp>
        <p:nvSpPr>
          <p:cNvPr id="5" name="Rectangle 4">
            <a:extLst>
              <a:ext uri="{FF2B5EF4-FFF2-40B4-BE49-F238E27FC236}">
                <a16:creationId xmlns:a16="http://schemas.microsoft.com/office/drawing/2014/main" id="{C4361038-BC0C-4ED5-8FA9-FDE580EFFD3A}"/>
              </a:ext>
            </a:extLst>
          </p:cNvPr>
          <p:cNvSpPr/>
          <p:nvPr/>
        </p:nvSpPr>
        <p:spPr>
          <a:xfrm>
            <a:off x="3421110" y="1454455"/>
            <a:ext cx="8145930" cy="1634294"/>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cs typeface="Segoe UI" panose="020B0502040204020203" pitchFamily="34" charset="0"/>
              </a:rPr>
              <a:t>Explicitly validate trust for all access requests (via Azure AD Conditional Access)</a:t>
            </a:r>
          </a:p>
          <a:p>
            <a:pPr marL="400050" lvl="1" indent="-171450">
              <a:buFont typeface="+mj-lt"/>
              <a:buAutoNum type="alphaLcPeriod"/>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cs typeface="Segoe UI" panose="020B0502040204020203" pitchFamily="34" charset="0"/>
              </a:rPr>
              <a:t>User Accounts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cs typeface="Segoe UI" pitchFamily="34" charset="0"/>
              </a:rPr>
              <a:t> - Require Passwordless or MFA </a:t>
            </a:r>
            <a:r>
              <a:rPr lang="en-US" sz="1100">
                <a:gradFill>
                  <a:gsLst>
                    <a:gs pos="83000">
                      <a:srgbClr val="000000"/>
                    </a:gs>
                    <a:gs pos="100000">
                      <a:srgbClr val="000000"/>
                    </a:gs>
                  </a:gsLst>
                  <a:lin ang="5400000" scaled="1"/>
                </a:gradFill>
                <a:latin typeface="Segoe UI"/>
                <a:cs typeface="Segoe UI" pitchFamily="34" charset="0"/>
              </a:rPr>
              <a:t>for all users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cs typeface="Segoe UI" pitchFamily="34" charset="0"/>
              </a:rPr>
              <a:t>+ measure risk with threat intelligence &amp; behavior analytics</a:t>
            </a:r>
          </a:p>
          <a:p>
            <a:pPr marL="400050" lvl="1" indent="-171450">
              <a:spcAft>
                <a:spcPts val="600"/>
              </a:spcAft>
              <a:buFont typeface="+mj-lt"/>
              <a:buAutoNum type="alphaLcPeriod"/>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cs typeface="Segoe UI" panose="020B0502040204020203" pitchFamily="34" charset="0"/>
              </a:rPr>
              <a:t>Devices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cs typeface="Segoe UI" pitchFamily="34" charset="0"/>
              </a:rPr>
              <a:t> - Require device integrity for access (configuration</a:t>
            </a:r>
            <a:r>
              <a:rPr kumimoji="0" lang="en-US" sz="1100" b="0" i="0" u="none" strike="noStrike" kern="1200" cap="none" spc="0" normalizeH="0" noProof="0">
                <a:ln>
                  <a:noFill/>
                </a:ln>
                <a:gradFill>
                  <a:gsLst>
                    <a:gs pos="83000">
                      <a:srgbClr val="000000"/>
                    </a:gs>
                    <a:gs pos="100000">
                      <a:srgbClr val="000000"/>
                    </a:gs>
                  </a:gsLst>
                  <a:lin ang="5400000" scaled="1"/>
                </a:gradFill>
                <a:effectLst/>
                <a:uLnTx/>
                <a:uFillTx/>
                <a:latin typeface="Segoe UI"/>
                <a:cs typeface="Segoe UI" pitchFamily="34" charset="0"/>
              </a:rPr>
              <a:t>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cs typeface="Segoe UI" pitchFamily="34" charset="0"/>
              </a:rPr>
              <a:t>compliance first, then XDR signals)</a:t>
            </a:r>
          </a:p>
          <a:p>
            <a:pPr marL="228600" indent="-228600">
              <a:buFont typeface="+mj-lt"/>
              <a:buAutoNum type="arabicPeriod" startAt="2"/>
              <a:defRPr/>
            </a:pPr>
            <a:r>
              <a:rPr lang="en-US" sz="1100" b="1">
                <a:gradFill>
                  <a:gsLst>
                    <a:gs pos="83000">
                      <a:srgbClr val="000000"/>
                    </a:gs>
                    <a:gs pos="100000">
                      <a:srgbClr val="000000"/>
                    </a:gs>
                  </a:gsLst>
                  <a:lin ang="5400000" scaled="1"/>
                </a:gradFill>
                <a:latin typeface="Segoe UI"/>
                <a:cs typeface="Segoe UI" panose="020B0502040204020203" pitchFamily="34" charset="0"/>
              </a:rPr>
              <a:t>Increase security for accessing key resources</a:t>
            </a:r>
          </a:p>
          <a:p>
            <a:pPr marL="400050" lvl="1" indent="-171450">
              <a:buFont typeface="+mj-lt"/>
              <a:buAutoNum type="alphaLcPeriod"/>
              <a:defRPr/>
            </a:pPr>
            <a:r>
              <a:rPr lang="en-US" sz="1100" b="1">
                <a:gradFill>
                  <a:gsLst>
                    <a:gs pos="83000">
                      <a:srgbClr val="000000"/>
                    </a:gs>
                    <a:gs pos="100000">
                      <a:srgbClr val="000000"/>
                    </a:gs>
                  </a:gsLst>
                  <a:lin ang="5400000" scaled="1"/>
                </a:gradFill>
                <a:latin typeface="Segoe UI"/>
                <a:cs typeface="Segoe UI" panose="020B0502040204020203" pitchFamily="34" charset="0"/>
              </a:rPr>
              <a:t>Apps – </a:t>
            </a:r>
            <a:r>
              <a:rPr lang="en-US" sz="1100">
                <a:gradFill>
                  <a:gsLst>
                    <a:gs pos="83000">
                      <a:srgbClr val="000000"/>
                    </a:gs>
                    <a:gs pos="100000">
                      <a:srgbClr val="000000"/>
                    </a:gs>
                  </a:gsLst>
                  <a:lin ang="5400000" scaled="1"/>
                </a:gradFill>
                <a:latin typeface="Segoe UI"/>
                <a:cs typeface="Segoe UI" panose="020B0502040204020203" pitchFamily="34" charset="0"/>
              </a:rPr>
              <a:t>Enable Azure AD for all SaaS, for VPN authentication, and publish legacy on-premises/IaaS via App Proxy</a:t>
            </a:r>
          </a:p>
          <a:p>
            <a:pPr marL="400050" marR="0" lvl="1" indent="-171450" fontAlgn="auto">
              <a:lnSpc>
                <a:spcPct val="100000"/>
              </a:lnSpc>
              <a:spcBef>
                <a:spcPts val="0"/>
              </a:spcBef>
              <a:spcAft>
                <a:spcPts val="600"/>
              </a:spcAft>
              <a:buClrTx/>
              <a:buSzTx/>
              <a:buFont typeface="+mj-lt"/>
              <a:buAutoNum type="alphaLcPeriod"/>
              <a:tabLst/>
              <a:defRPr/>
            </a:pPr>
            <a:r>
              <a:rPr lang="en-US" sz="1100" b="1">
                <a:gradFill>
                  <a:gsLst>
                    <a:gs pos="83000">
                      <a:srgbClr val="000000"/>
                    </a:gs>
                    <a:gs pos="100000">
                      <a:srgbClr val="000000"/>
                    </a:gs>
                  </a:gsLst>
                  <a:lin ang="5400000" scaled="1"/>
                </a:gradFill>
                <a:latin typeface="Segoe UI"/>
                <a:cs typeface="Segoe UI" panose="020B0502040204020203" pitchFamily="34" charset="0"/>
              </a:rPr>
              <a:t>Data - </a:t>
            </a:r>
            <a:r>
              <a:rPr lang="en-US" sz="1100">
                <a:gradFill>
                  <a:gsLst>
                    <a:gs pos="83000">
                      <a:srgbClr val="000000"/>
                    </a:gs>
                    <a:gs pos="100000">
                      <a:srgbClr val="000000"/>
                    </a:gs>
                  </a:gsLst>
                  <a:lin ang="5400000" scaled="1"/>
                </a:gradFill>
                <a:latin typeface="Segoe UI"/>
                <a:cs typeface="Segoe UI" panose="020B0502040204020203" pitchFamily="34" charset="0"/>
              </a:rPr>
              <a:t>Discover and protect sensitive data (via Cloud App Security, CA App Control, Microsoft Info Protection)</a:t>
            </a:r>
          </a:p>
          <a:p>
            <a:pPr marL="228600" marR="0" lvl="0" indent="-228600" fontAlgn="auto">
              <a:lnSpc>
                <a:spcPct val="100000"/>
              </a:lnSpc>
              <a:spcBef>
                <a:spcPts val="0"/>
              </a:spcBef>
              <a:spcAft>
                <a:spcPts val="600"/>
              </a:spcAft>
              <a:buClrTx/>
              <a:buSzTx/>
              <a:buFont typeface="+mj-lt"/>
              <a:buAutoNum type="arabicPeriod" startAt="3"/>
              <a:tabLst/>
              <a:defRPr/>
            </a:pPr>
            <a:r>
              <a:rPr lang="en-US" sz="1100" b="1">
                <a:gradFill>
                  <a:gsLst>
                    <a:gs pos="83000">
                      <a:srgbClr val="000000"/>
                    </a:gs>
                    <a:gs pos="100000">
                      <a:srgbClr val="000000"/>
                    </a:gs>
                  </a:gsLst>
                  <a:lin ang="5400000" scaled="1"/>
                </a:gradFill>
                <a:latin typeface="Segoe UI"/>
                <a:cs typeface="Segoe UI" panose="020B0502040204020203" pitchFamily="34" charset="0"/>
              </a:rPr>
              <a:t>Governance </a:t>
            </a:r>
            <a:r>
              <a:rPr lang="en-US" sz="1100">
                <a:gradFill>
                  <a:gsLst>
                    <a:gs pos="83000">
                      <a:srgbClr val="000000"/>
                    </a:gs>
                    <a:gs pos="100000">
                      <a:srgbClr val="000000"/>
                    </a:gs>
                  </a:gsLst>
                  <a:lin ang="5400000" scaled="1"/>
                </a:gradFill>
                <a:latin typeface="Segoe UI"/>
                <a:cs typeface="Segoe UI" panose="020B0502040204020203" pitchFamily="34" charset="0"/>
              </a:rPr>
              <a:t>to continuously monitor security posture and reduce risk (via Secure Score)</a:t>
            </a:r>
          </a:p>
        </p:txBody>
      </p:sp>
      <p:grpSp>
        <p:nvGrpSpPr>
          <p:cNvPr id="6" name="!! Data">
            <a:extLst>
              <a:ext uri="{FF2B5EF4-FFF2-40B4-BE49-F238E27FC236}">
                <a16:creationId xmlns:a16="http://schemas.microsoft.com/office/drawing/2014/main" id="{69B38BA2-6510-4F07-AC42-95ACD4BE211A}"/>
              </a:ext>
              <a:ext uri="{C183D7F6-B498-43B3-948B-1728B52AA6E4}">
                <adec:decorative xmlns:adec="http://schemas.microsoft.com/office/drawing/2017/decorative" val="1"/>
              </a:ext>
            </a:extLst>
          </p:cNvPr>
          <p:cNvGrpSpPr/>
          <p:nvPr/>
        </p:nvGrpSpPr>
        <p:grpSpPr>
          <a:xfrm>
            <a:off x="851433" y="5682074"/>
            <a:ext cx="524526" cy="464796"/>
            <a:chOff x="858926" y="5757133"/>
            <a:chExt cx="524526" cy="464796"/>
          </a:xfrm>
          <a:solidFill>
            <a:schemeClr val="bg1"/>
          </a:solidFill>
        </p:grpSpPr>
        <p:sp>
          <p:nvSpPr>
            <p:cNvPr id="7" name="Freeform 163">
              <a:extLst>
                <a:ext uri="{FF2B5EF4-FFF2-40B4-BE49-F238E27FC236}">
                  <a16:creationId xmlns:a16="http://schemas.microsoft.com/office/drawing/2014/main" id="{B09142AB-125A-48AF-858D-FEC2B909757D}"/>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8" name="Group 4">
              <a:extLst>
                <a:ext uri="{FF2B5EF4-FFF2-40B4-BE49-F238E27FC236}">
                  <a16:creationId xmlns:a16="http://schemas.microsoft.com/office/drawing/2014/main" id="{1A5904A2-7BE5-4575-94DB-F1737FDDD9FA}"/>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9" name="Freeform 5">
                <a:extLst>
                  <a:ext uri="{FF2B5EF4-FFF2-40B4-BE49-F238E27FC236}">
                    <a16:creationId xmlns:a16="http://schemas.microsoft.com/office/drawing/2014/main" id="{60BE634F-1CE8-4AC7-8D39-26A3E57EC5AB}"/>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64298814-3AB7-468C-B2BD-083DDD3DEDDA}"/>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D8B9C5AB-B7AA-4953-97E5-40C446915D15}"/>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6995ADC9-4D5F-4691-B717-C96C3494703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 name="!! Modern box">
            <a:extLst>
              <a:ext uri="{FF2B5EF4-FFF2-40B4-BE49-F238E27FC236}">
                <a16:creationId xmlns:a16="http://schemas.microsoft.com/office/drawing/2014/main" id="{729DA554-A9B6-4148-9B07-52D817B63AA6}"/>
              </a:ext>
            </a:extLst>
          </p:cNvPr>
          <p:cNvSpPr/>
          <p:nvPr/>
        </p:nvSpPr>
        <p:spPr bwMode="auto">
          <a:xfrm>
            <a:off x="759343" y="3085108"/>
            <a:ext cx="10680192" cy="941832"/>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Semibold"/>
                <a:ea typeface="+mn-ea"/>
                <a:cs typeface="+mn-cs"/>
              </a:rPr>
              <a:t>Modernize </a:t>
            </a:r>
            <a:br>
              <a:rPr kumimoji="0" lang="en-US" sz="1400" b="1" i="0" u="none" strike="noStrike" kern="1200" cap="none" spc="0" normalizeH="0" baseline="0" noProof="0">
                <a:ln>
                  <a:noFill/>
                </a:ln>
                <a:solidFill>
                  <a:schemeClr val="bg1"/>
                </a:solidFill>
                <a:effectLst/>
                <a:uLnTx/>
                <a:uFillTx/>
                <a:latin typeface="Segoe UI Semibold"/>
                <a:ea typeface="+mn-ea"/>
                <a:cs typeface="+mn-cs"/>
              </a:rPr>
            </a:br>
            <a:r>
              <a:rPr kumimoji="0" lang="en-US" sz="1400" b="1" i="0" u="none" strike="noStrike" kern="1200" cap="none" spc="0" normalizeH="0" baseline="0" noProof="0">
                <a:ln>
                  <a:noFill/>
                </a:ln>
                <a:solidFill>
                  <a:schemeClr val="bg1"/>
                </a:solidFill>
                <a:effectLst/>
                <a:uLnTx/>
                <a:uFillTx/>
                <a:latin typeface="Segoe UI Semibold"/>
                <a:ea typeface="+mn-ea"/>
                <a:cs typeface="+mn-cs"/>
              </a:rPr>
              <a:t>Security Operations</a:t>
            </a:r>
          </a:p>
        </p:txBody>
      </p:sp>
      <p:sp>
        <p:nvSpPr>
          <p:cNvPr id="14" name="Rectangle 13">
            <a:extLst>
              <a:ext uri="{FF2B5EF4-FFF2-40B4-BE49-F238E27FC236}">
                <a16:creationId xmlns:a16="http://schemas.microsoft.com/office/drawing/2014/main" id="{9003F1FF-B397-400B-A43C-ABE32F4C92B3}"/>
              </a:ext>
            </a:extLst>
          </p:cNvPr>
          <p:cNvSpPr/>
          <p:nvPr/>
        </p:nvSpPr>
        <p:spPr bwMode="auto">
          <a:xfrm>
            <a:off x="3421110" y="3121247"/>
            <a:ext cx="8018425"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solidFill>
                  <a:schemeClr val="bg1"/>
                </a:solidFill>
                <a:effectLst/>
                <a:uLnTx/>
                <a:uFillTx/>
                <a:latin typeface="Segoe UI"/>
                <a:cs typeface="Segoe UI" panose="020B0502040204020203" pitchFamily="34" charset="0"/>
              </a:rPr>
              <a:t>Streamline response </a:t>
            </a:r>
            <a:r>
              <a:rPr kumimoji="0" lang="en-US" sz="1100" b="0" i="0" u="none" strike="noStrike" kern="1200" cap="none" spc="0" normalizeH="0" baseline="0" noProof="0">
                <a:ln>
                  <a:noFill/>
                </a:ln>
                <a:solidFill>
                  <a:schemeClr val="bg1"/>
                </a:solidFill>
                <a:effectLst/>
                <a:uLnTx/>
                <a:uFillTx/>
                <a:latin typeface="Segoe UI"/>
                <a:cs typeface="Segoe UI" panose="020B0502040204020203" pitchFamily="34" charset="0"/>
              </a:rPr>
              <a:t>to common attacks with XDR for Endpoint/Email/Identity + </a:t>
            </a:r>
            <a:r>
              <a:rPr lang="en-US" sz="1100">
                <a:solidFill>
                  <a:schemeClr val="bg1"/>
                </a:solidFill>
                <a:latin typeface="Segoe UI"/>
                <a:cs typeface="Segoe UI" panose="020B0502040204020203" pitchFamily="34" charset="0"/>
              </a:rPr>
              <a:t>C</a:t>
            </a:r>
            <a:r>
              <a:rPr kumimoji="0" lang="en-US" sz="1100" b="0" i="0" u="none" strike="noStrike" kern="1200" cap="none" spc="0" normalizeH="0" baseline="0" noProof="0">
                <a:ln>
                  <a:noFill/>
                </a:ln>
                <a:solidFill>
                  <a:schemeClr val="bg1"/>
                </a:solidFill>
                <a:effectLst/>
                <a:uLnTx/>
                <a:uFillTx/>
                <a:latin typeface="Segoe UI"/>
                <a:cs typeface="Segoe UI" panose="020B0502040204020203" pitchFamily="34" charset="0"/>
              </a:rPr>
              <a:t>loud (via M365 </a:t>
            </a:r>
            <a:r>
              <a:rPr lang="en-US" sz="1100">
                <a:solidFill>
                  <a:schemeClr val="bg1"/>
                </a:solidFill>
                <a:latin typeface="Segoe UI"/>
                <a:cs typeface="Segoe UI" panose="020B0502040204020203" pitchFamily="34" charset="0"/>
              </a:rPr>
              <a:t>&amp; Azure </a:t>
            </a:r>
            <a:r>
              <a:rPr kumimoji="0" lang="en-US" sz="1100" b="0" i="0" u="none" strike="noStrike" kern="1200" cap="none" spc="0" normalizeH="0" baseline="0" noProof="0">
                <a:ln>
                  <a:noFill/>
                </a:ln>
                <a:solidFill>
                  <a:schemeClr val="bg1"/>
                </a:solidFill>
                <a:effectLst/>
                <a:uLnTx/>
                <a:uFillTx/>
                <a:latin typeface="Segoe UI"/>
                <a:cs typeface="Segoe UI" panose="020B0502040204020203" pitchFamily="34" charset="0"/>
              </a:rPr>
              <a:t>Defender)</a:t>
            </a:r>
            <a:endParaRPr lang="en-US" sz="1100">
              <a:solidFill>
                <a:schemeClr val="bg1"/>
              </a:solidFill>
              <a:latin typeface="Segoe UI"/>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lang="en-US" sz="1100" b="1">
                <a:solidFill>
                  <a:schemeClr val="bg1"/>
                </a:solidFill>
                <a:latin typeface="Segoe UI"/>
                <a:cs typeface="Segoe UI" panose="020B0502040204020203" pitchFamily="34" charset="0"/>
              </a:rPr>
              <a:t>Unify Visibility </a:t>
            </a:r>
            <a:r>
              <a:rPr lang="en-US" sz="1100">
                <a:solidFill>
                  <a:schemeClr val="bg1"/>
                </a:solidFill>
                <a:latin typeface="Segoe UI"/>
                <a:cs typeface="Segoe UI" panose="020B0502040204020203" pitchFamily="34" charset="0"/>
              </a:rPr>
              <a:t>with modern Security Information and Event Management (SIEM via Azure Sentinel) </a:t>
            </a:r>
            <a:endParaRPr kumimoji="0" lang="en-US" sz="1100" b="0" i="0" u="none" strike="noStrike" kern="1200" cap="none" spc="0" normalizeH="0" baseline="0" noProof="0">
              <a:ln>
                <a:noFill/>
              </a:ln>
              <a:solidFill>
                <a:schemeClr val="bg1"/>
              </a:solidFill>
              <a:effectLst/>
              <a:uLnTx/>
              <a:uFillTx/>
              <a:latin typeface="Segoe UI"/>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solidFill>
                  <a:schemeClr val="bg1"/>
                </a:solidFill>
                <a:effectLst/>
                <a:uLnTx/>
                <a:uFillTx/>
                <a:latin typeface="Segoe UI"/>
                <a:cs typeface="Segoe UI" panose="020B0502040204020203" pitchFamily="34" charset="0"/>
              </a:rPr>
              <a:t>Reduce manual effort </a:t>
            </a:r>
            <a:r>
              <a:rPr kumimoji="0" lang="en-US" sz="1100" b="0" i="0" u="none" strike="noStrike" kern="1200" cap="none" spc="0" normalizeH="0" baseline="0" noProof="0">
                <a:ln>
                  <a:noFill/>
                </a:ln>
                <a:solidFill>
                  <a:schemeClr val="bg1"/>
                </a:solidFill>
                <a:effectLst/>
                <a:uLnTx/>
                <a:uFillTx/>
                <a:latin typeface="Segoe UI"/>
                <a:cs typeface="Segoe UI" panose="020B0502040204020203" pitchFamily="34" charset="0"/>
              </a:rPr>
              <a:t>- using automated investigation/remediation, enforcing alert quality, &amp; proactive threat hunting</a:t>
            </a:r>
          </a:p>
        </p:txBody>
      </p:sp>
      <p:sp>
        <p:nvSpPr>
          <p:cNvPr id="15" name="!! Ops box">
            <a:extLst>
              <a:ext uri="{FF2B5EF4-FFF2-40B4-BE49-F238E27FC236}">
                <a16:creationId xmlns:a16="http://schemas.microsoft.com/office/drawing/2014/main" id="{60D5E359-5558-4176-979E-63619B5BFC90}"/>
              </a:ext>
            </a:extLst>
          </p:cNvPr>
          <p:cNvSpPr/>
          <p:nvPr/>
        </p:nvSpPr>
        <p:spPr bwMode="auto">
          <a:xfrm>
            <a:off x="746412" y="4542206"/>
            <a:ext cx="10675742" cy="813290"/>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Semibold"/>
                <a:ea typeface="+mn-ea"/>
                <a:cs typeface="+mn-cs"/>
              </a:rPr>
              <a:t>Operational Technology </a:t>
            </a:r>
            <a:br>
              <a:rPr kumimoji="0" lang="en-US" sz="1400" b="1" i="0" u="none" strike="noStrike" kern="1200" cap="none" spc="0" normalizeH="0" baseline="0" noProof="0">
                <a:ln>
                  <a:noFill/>
                </a:ln>
                <a:solidFill>
                  <a:schemeClr val="bg1"/>
                </a:solidFill>
                <a:effectLst/>
                <a:uLnTx/>
                <a:uFillTx/>
                <a:latin typeface="Segoe UI Semibold"/>
                <a:ea typeface="+mn-ea"/>
                <a:cs typeface="+mn-cs"/>
              </a:rPr>
            </a:br>
            <a:r>
              <a:rPr kumimoji="0" lang="en-US" sz="1400" b="1" i="0" u="none" strike="noStrike" kern="1200" cap="none" spc="0" normalizeH="0" baseline="0" noProof="0">
                <a:ln>
                  <a:noFill/>
                </a:ln>
                <a:solidFill>
                  <a:schemeClr val="bg1"/>
                </a:solidFill>
                <a:effectLst/>
                <a:uLnTx/>
                <a:uFillTx/>
                <a:latin typeface="Segoe UI Semibold"/>
                <a:ea typeface="+mn-ea"/>
                <a:cs typeface="+mn-cs"/>
              </a:rPr>
              <a:t>(OT) and Industrial IoT</a:t>
            </a:r>
          </a:p>
        </p:txBody>
      </p:sp>
      <p:sp>
        <p:nvSpPr>
          <p:cNvPr id="16" name="Rectangle 15">
            <a:extLst>
              <a:ext uri="{FF2B5EF4-FFF2-40B4-BE49-F238E27FC236}">
                <a16:creationId xmlns:a16="http://schemas.microsoft.com/office/drawing/2014/main" id="{11B84CD6-B2C7-43C1-9A00-76841D47C411}"/>
              </a:ext>
            </a:extLst>
          </p:cNvPr>
          <p:cNvSpPr/>
          <p:nvPr/>
        </p:nvSpPr>
        <p:spPr bwMode="auto">
          <a:xfrm>
            <a:off x="3403728" y="4470259"/>
            <a:ext cx="8154154"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chemeClr val="bg1"/>
                </a:solidFill>
                <a:effectLst/>
                <a:uLnTx/>
                <a:uFillTx/>
                <a:latin typeface="Segoe UI"/>
                <a:cs typeface="Segoe UI" panose="020B0502040204020203" pitchFamily="34" charset="0"/>
              </a:rPr>
              <a:t>Discover </a:t>
            </a:r>
            <a:r>
              <a:rPr kumimoji="0" lang="en-US" sz="1100" b="0" i="0" u="none" strike="noStrike" kern="1200" cap="none" spc="0" normalizeH="0" baseline="0" noProof="0">
                <a:ln>
                  <a:noFill/>
                </a:ln>
                <a:solidFill>
                  <a:schemeClr val="bg1"/>
                </a:solidFill>
                <a:effectLst/>
                <a:uLnTx/>
                <a:uFillTx/>
                <a:latin typeface="Segoe UI"/>
                <a:cs typeface="Segoe UI" panose="020B0502040204020203" pitchFamily="34" charset="0"/>
              </a:rPr>
              <a:t>– Find &amp; classify assets with business critical, life safety, and operational/physical impact (via</a:t>
            </a:r>
            <a:r>
              <a:rPr kumimoji="0" lang="en-US" sz="1100" b="0" i="0" u="none" strike="noStrike" kern="1200" cap="none" spc="0" normalizeH="0" noProof="0">
                <a:ln>
                  <a:noFill/>
                </a:ln>
                <a:solidFill>
                  <a:schemeClr val="bg1"/>
                </a:solidFill>
                <a:effectLst/>
                <a:uLnTx/>
                <a:uFillTx/>
                <a:latin typeface="Segoe UI"/>
                <a:cs typeface="Segoe UI" panose="020B0502040204020203" pitchFamily="34" charset="0"/>
              </a:rPr>
              <a:t> Azure Defender for IoT)</a:t>
            </a:r>
            <a:endParaRPr kumimoji="0" lang="en-US" sz="1100" b="0" i="0" u="none" strike="noStrike" kern="1200" cap="none" spc="0" normalizeH="0" baseline="0" noProof="0">
              <a:ln>
                <a:noFill/>
              </a:ln>
              <a:solidFill>
                <a:schemeClr val="bg1"/>
              </a:solidFill>
              <a:effectLst/>
              <a:uLnTx/>
              <a:uFillTx/>
              <a:latin typeface="Segoe UI"/>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chemeClr val="bg1"/>
                </a:solidFill>
                <a:effectLst/>
                <a:uLnTx/>
                <a:uFillTx/>
                <a:latin typeface="Segoe UI"/>
                <a:cs typeface="Segoe UI" panose="020B0502040204020203" pitchFamily="34" charset="0"/>
              </a:rPr>
              <a:t>Protect</a:t>
            </a:r>
            <a:r>
              <a:rPr kumimoji="0" lang="en-US" sz="1100" b="0" i="0" u="none" strike="noStrike" kern="1200" cap="none" spc="0" normalizeH="0" baseline="0" noProof="0">
                <a:ln>
                  <a:noFill/>
                </a:ln>
                <a:solidFill>
                  <a:schemeClr val="bg1"/>
                </a:solidFill>
                <a:effectLst/>
                <a:uLnTx/>
                <a:uFillTx/>
                <a:latin typeface="Segoe UI"/>
                <a:cs typeface="Segoe UI" panose="020B0502040204020203" pitchFamily="34" charset="0"/>
              </a:rPr>
              <a:t> – isolate assets from unneeded internet/production access with static and dynamic controls</a:t>
            </a:r>
          </a:p>
          <a:p>
            <a:pPr>
              <a:spcAft>
                <a:spcPts val="600"/>
              </a:spcAft>
              <a:defRPr/>
            </a:pPr>
            <a:r>
              <a:rPr kumimoji="0" lang="en-US" sz="1100" b="1" i="0" u="none" strike="noStrike" kern="1200" cap="none" spc="0" normalizeH="0" baseline="0" noProof="0">
                <a:ln>
                  <a:noFill/>
                </a:ln>
                <a:solidFill>
                  <a:schemeClr val="bg1"/>
                </a:solidFill>
                <a:effectLst/>
                <a:uLnTx/>
                <a:uFillTx/>
                <a:latin typeface="Segoe UI"/>
                <a:cs typeface="Segoe UI" panose="020B0502040204020203" pitchFamily="34" charset="0"/>
              </a:rPr>
              <a:t>Monitor</a:t>
            </a:r>
            <a:r>
              <a:rPr kumimoji="0" lang="en-US" sz="1100" b="0" i="0" u="none" strike="noStrike" kern="1200" cap="none" spc="0" normalizeH="0" baseline="0" noProof="0">
                <a:ln>
                  <a:noFill/>
                </a:ln>
                <a:solidFill>
                  <a:schemeClr val="bg1"/>
                </a:solidFill>
                <a:effectLst/>
                <a:uLnTx/>
                <a:uFillTx/>
                <a:latin typeface="Segoe UI"/>
                <a:cs typeface="Segoe UI" panose="020B0502040204020203" pitchFamily="34" charset="0"/>
              </a:rPr>
              <a:t> – unify threat detection and response processes for OT, IT, and IoT </a:t>
            </a:r>
            <a:r>
              <a:rPr lang="en-US" sz="1100">
                <a:solidFill>
                  <a:schemeClr val="bg1"/>
                </a:solidFill>
                <a:cs typeface="Segoe UI" panose="020B0502040204020203" pitchFamily="34" charset="0"/>
              </a:rPr>
              <a:t>assets (via Azure Defender for IoT)</a:t>
            </a:r>
          </a:p>
        </p:txBody>
      </p:sp>
      <p:sp>
        <p:nvSpPr>
          <p:cNvPr id="18" name="Rectangle 17">
            <a:extLst>
              <a:ext uri="{FF2B5EF4-FFF2-40B4-BE49-F238E27FC236}">
                <a16:creationId xmlns:a16="http://schemas.microsoft.com/office/drawing/2014/main" id="{D4CACC8E-6347-4876-9D61-A866DDC7C891}"/>
              </a:ext>
            </a:extLst>
          </p:cNvPr>
          <p:cNvSpPr/>
          <p:nvPr/>
        </p:nvSpPr>
        <p:spPr bwMode="auto">
          <a:xfrm>
            <a:off x="3402122" y="5433792"/>
            <a:ext cx="7778361"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600"/>
              </a:spcAft>
              <a:defRPr/>
            </a:pPr>
            <a:r>
              <a:rPr lang="en-US" sz="1100" b="1">
                <a:solidFill>
                  <a:schemeClr val="bg1"/>
                </a:solidFill>
                <a:cs typeface="Segoe UI" panose="020B0502040204020203" pitchFamily="34" charset="0"/>
              </a:rPr>
              <a:t>Security Hygiene</a:t>
            </a:r>
            <a:r>
              <a:rPr lang="en-US" sz="1100">
                <a:solidFill>
                  <a:schemeClr val="bg1"/>
                </a:solidFill>
                <a:cs typeface="Segoe UI" panose="020B0502040204020203" pitchFamily="34" charset="0"/>
              </a:rPr>
              <a:t> – Rigorously monitor + remediate security configurations, security updates, MFA, and more</a:t>
            </a:r>
          </a:p>
          <a:p>
            <a:pPr marL="230188" lvl="1">
              <a:spcAft>
                <a:spcPts val="600"/>
              </a:spcAft>
              <a:defRPr/>
            </a:pPr>
            <a:r>
              <a:rPr lang="en-US" sz="1100" b="1">
                <a:solidFill>
                  <a:schemeClr val="bg1"/>
                </a:solidFill>
                <a:cs typeface="Segoe UI" panose="020B0502040204020203" pitchFamily="34" charset="0"/>
              </a:rPr>
              <a:t>Reduce Legacy Risk </a:t>
            </a:r>
            <a:r>
              <a:rPr lang="en-US" sz="1100">
                <a:solidFill>
                  <a:schemeClr val="bg1"/>
                </a:solidFill>
                <a:cs typeface="Segoe UI" panose="020B0502040204020203" pitchFamily="34" charset="0"/>
              </a:rPr>
              <a:t>– Retire or isolate legacy technology (Unsupported OS/Applications, legacy protocols) </a:t>
            </a:r>
          </a:p>
          <a:p>
            <a:pPr>
              <a:spcAft>
                <a:spcPts val="600"/>
              </a:spcAft>
              <a:defRPr/>
            </a:pPr>
            <a:r>
              <a:rPr lang="en-US" sz="1100" b="1">
                <a:solidFill>
                  <a:schemeClr val="bg1"/>
                </a:solidFill>
                <a:cs typeface="Segoe UI" panose="020B0502040204020203" pitchFamily="34" charset="0"/>
              </a:rPr>
              <a:t>DevOps Integration </a:t>
            </a:r>
            <a:r>
              <a:rPr lang="en-US" sz="1100">
                <a:solidFill>
                  <a:schemeClr val="bg1"/>
                </a:solidFill>
                <a:cs typeface="Segoe UI" panose="020B0502040204020203" pitchFamily="34" charset="0"/>
              </a:rPr>
              <a:t>– Integrate infrastructure + development security practices into DevOps with minimal friction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err="1">
                <a:ln>
                  <a:noFill/>
                </a:ln>
                <a:solidFill>
                  <a:schemeClr val="bg1"/>
                </a:solidFill>
                <a:effectLst/>
                <a:uLnTx/>
                <a:uFillTx/>
                <a:latin typeface="Segoe UI"/>
                <a:cs typeface="Segoe UI" panose="020B0502040204020203" pitchFamily="34" charset="0"/>
              </a:rPr>
              <a:t>Microsegmentation</a:t>
            </a:r>
            <a:r>
              <a:rPr kumimoji="0" lang="en-US" sz="1100" b="1" i="0" u="none" strike="noStrike" kern="1200" cap="none" spc="0" normalizeH="0" baseline="0" noProof="0">
                <a:ln>
                  <a:noFill/>
                </a:ln>
                <a:solidFill>
                  <a:schemeClr val="bg1"/>
                </a:solidFill>
                <a:effectLst/>
                <a:uLnTx/>
                <a:uFillTx/>
                <a:latin typeface="Segoe UI"/>
                <a:cs typeface="Segoe UI" panose="020B0502040204020203" pitchFamily="34" charset="0"/>
              </a:rPr>
              <a:t> </a:t>
            </a:r>
            <a:r>
              <a:rPr kumimoji="0" lang="en-US" sz="1100" b="0" i="0" u="none" strike="noStrike" kern="1200" cap="none" spc="0" normalizeH="0" baseline="0" noProof="0">
                <a:ln>
                  <a:noFill/>
                </a:ln>
                <a:solidFill>
                  <a:schemeClr val="bg1"/>
                </a:solidFill>
                <a:effectLst/>
                <a:uLnTx/>
                <a:uFillTx/>
                <a:latin typeface="Segoe UI"/>
                <a:cs typeface="Segoe UI" panose="020B0502040204020203" pitchFamily="34" charset="0"/>
              </a:rPr>
              <a:t>– Additional </a:t>
            </a:r>
            <a:r>
              <a:rPr kumimoji="0" lang="en-US" sz="1100" b="0" i="1" u="none" strike="noStrike" kern="1200" cap="none" spc="0" normalizeH="0" baseline="0" noProof="0">
                <a:ln>
                  <a:noFill/>
                </a:ln>
                <a:solidFill>
                  <a:schemeClr val="bg1"/>
                </a:solidFill>
                <a:effectLst/>
                <a:uLnTx/>
                <a:uFillTx/>
                <a:latin typeface="Segoe UI"/>
                <a:cs typeface="Segoe UI" panose="020B0502040204020203" pitchFamily="34" charset="0"/>
              </a:rPr>
              <a:t>identity and network </a:t>
            </a:r>
            <a:r>
              <a:rPr kumimoji="0" lang="en-US" sz="1100" b="0" i="0" u="none" strike="noStrike" kern="1200" cap="none" spc="0" normalizeH="0" baseline="0" noProof="0">
                <a:ln>
                  <a:noFill/>
                </a:ln>
                <a:solidFill>
                  <a:schemeClr val="bg1"/>
                </a:solidFill>
                <a:effectLst/>
                <a:uLnTx/>
                <a:uFillTx/>
                <a:latin typeface="Segoe UI"/>
                <a:cs typeface="Segoe UI" panose="020B0502040204020203" pitchFamily="34" charset="0"/>
              </a:rPr>
              <a:t>restrictions (dynamic trust-based and/or static rules)</a:t>
            </a:r>
          </a:p>
        </p:txBody>
      </p:sp>
      <p:grpSp>
        <p:nvGrpSpPr>
          <p:cNvPr id="19" name="!! Ops">
            <a:extLst>
              <a:ext uri="{FF2B5EF4-FFF2-40B4-BE49-F238E27FC236}">
                <a16:creationId xmlns:a16="http://schemas.microsoft.com/office/drawing/2014/main" id="{2E399EED-A4B0-4122-A69C-9282103E6D6F}"/>
              </a:ext>
              <a:ext uri="{C183D7F6-B498-43B3-948B-1728B52AA6E4}">
                <adec:decorative xmlns:adec="http://schemas.microsoft.com/office/drawing/2017/decorative" val="1"/>
              </a:ext>
            </a:extLst>
          </p:cNvPr>
          <p:cNvGrpSpPr/>
          <p:nvPr/>
        </p:nvGrpSpPr>
        <p:grpSpPr>
          <a:xfrm>
            <a:off x="928326" y="4803752"/>
            <a:ext cx="379641" cy="382863"/>
            <a:chOff x="10351024" y="3989686"/>
            <a:chExt cx="379641" cy="382863"/>
          </a:xfrm>
          <a:solidFill>
            <a:schemeClr val="bg1"/>
          </a:solidFill>
        </p:grpSpPr>
        <p:sp>
          <p:nvSpPr>
            <p:cNvPr id="20" name="Rectangle 19">
              <a:extLst>
                <a:ext uri="{FF2B5EF4-FFF2-40B4-BE49-F238E27FC236}">
                  <a16:creationId xmlns:a16="http://schemas.microsoft.com/office/drawing/2014/main" id="{97445B8F-F597-49F2-A9F3-79EB3B7230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6DFF5F9-244F-49D0-AB09-9C800989324A}"/>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0C25985-2A01-4874-A848-44B1CDF75167}"/>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0F56817-791E-4545-AEE7-20543B367FED}"/>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3370D4C-896E-4221-B15E-419A714E62D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DE9FE56E-1A25-4773-9278-12E7C825DBB3}"/>
                </a:ext>
              </a:extLst>
            </p:cNvPr>
            <p:cNvGrpSpPr/>
            <p:nvPr/>
          </p:nvGrpSpPr>
          <p:grpSpPr>
            <a:xfrm>
              <a:off x="10351024" y="3989686"/>
              <a:ext cx="379641" cy="382863"/>
              <a:chOff x="10351024" y="3989686"/>
              <a:chExt cx="379641" cy="382863"/>
            </a:xfrm>
            <a:grpFill/>
          </p:grpSpPr>
          <p:sp>
            <p:nvSpPr>
              <p:cNvPr id="26" name="Oval 25">
                <a:extLst>
                  <a:ext uri="{FF2B5EF4-FFF2-40B4-BE49-F238E27FC236}">
                    <a16:creationId xmlns:a16="http://schemas.microsoft.com/office/drawing/2014/main" id="{982D9EB7-580B-4889-BF83-5643CA3D51B7}"/>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7CF2158-E8BA-4656-A8DD-614BAC6F40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B9F3C6BE-849A-4234-A586-1F9197C531ED}"/>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DADEC82-A9EA-4781-B718-397B039C18AC}"/>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431A500-28D5-4B81-A586-9D3021716E9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677D66CA-D231-4A7D-B3B3-292C81D1BA12}"/>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 name="!! Moderize">
            <a:extLst>
              <a:ext uri="{FF2B5EF4-FFF2-40B4-BE49-F238E27FC236}">
                <a16:creationId xmlns:a16="http://schemas.microsoft.com/office/drawing/2014/main" id="{85ACA280-C18E-4C35-B84D-8507066DBE8B}"/>
              </a:ext>
              <a:ext uri="{C183D7F6-B498-43B3-948B-1728B52AA6E4}">
                <adec:decorative xmlns:adec="http://schemas.microsoft.com/office/drawing/2017/decorative" val="1"/>
              </a:ext>
            </a:extLst>
          </p:cNvPr>
          <p:cNvGrpSpPr/>
          <p:nvPr/>
        </p:nvGrpSpPr>
        <p:grpSpPr>
          <a:xfrm>
            <a:off x="932623" y="3347827"/>
            <a:ext cx="412066" cy="403390"/>
            <a:chOff x="2668480" y="1249680"/>
            <a:chExt cx="412066" cy="403390"/>
          </a:xfrm>
          <a:solidFill>
            <a:schemeClr val="bg1"/>
          </a:solidFill>
        </p:grpSpPr>
        <p:sp>
          <p:nvSpPr>
            <p:cNvPr id="33" name="Freeform 987">
              <a:extLst>
                <a:ext uri="{FF2B5EF4-FFF2-40B4-BE49-F238E27FC236}">
                  <a16:creationId xmlns:a16="http://schemas.microsoft.com/office/drawing/2014/main" id="{1E654CAA-B9BE-49BE-8739-F6733C198E9F}"/>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988">
              <a:extLst>
                <a:ext uri="{FF2B5EF4-FFF2-40B4-BE49-F238E27FC236}">
                  <a16:creationId xmlns:a16="http://schemas.microsoft.com/office/drawing/2014/main" id="{4B76790C-66BF-41BD-A779-D1B595299B9C}"/>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989">
              <a:extLst>
                <a:ext uri="{FF2B5EF4-FFF2-40B4-BE49-F238E27FC236}">
                  <a16:creationId xmlns:a16="http://schemas.microsoft.com/office/drawing/2014/main" id="{003C75B0-872F-4A97-B859-CA2AE21B4187}"/>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990">
              <a:extLst>
                <a:ext uri="{FF2B5EF4-FFF2-40B4-BE49-F238E27FC236}">
                  <a16:creationId xmlns:a16="http://schemas.microsoft.com/office/drawing/2014/main" id="{9602BD8D-8B70-46F2-9ABC-3C2ACC8DE64B}"/>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991">
              <a:extLst>
                <a:ext uri="{FF2B5EF4-FFF2-40B4-BE49-F238E27FC236}">
                  <a16:creationId xmlns:a16="http://schemas.microsoft.com/office/drawing/2014/main" id="{20E7FC21-F89B-421C-BC59-A475A8BEF91D}"/>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94F02126-F410-41CE-AFF7-18C4CEF1DB29}"/>
              </a:ext>
            </a:extLst>
          </p:cNvPr>
          <p:cNvSpPr/>
          <p:nvPr/>
        </p:nvSpPr>
        <p:spPr bwMode="auto">
          <a:xfrm>
            <a:off x="585217" y="1278273"/>
            <a:ext cx="10981823" cy="285366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9F993D96-3861-4284-B92D-56B569F7AB29}"/>
              </a:ext>
            </a:extLst>
          </p:cNvPr>
          <p:cNvSpPr/>
          <p:nvPr/>
        </p:nvSpPr>
        <p:spPr bwMode="auto">
          <a:xfrm>
            <a:off x="585217" y="4344586"/>
            <a:ext cx="10964442" cy="2173028"/>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D718113C-5ECF-4AD5-BA7C-89E44307C94B}"/>
              </a:ext>
            </a:extLst>
          </p:cNvPr>
          <p:cNvSpPr txBox="1"/>
          <p:nvPr/>
        </p:nvSpPr>
        <p:spPr>
          <a:xfrm>
            <a:off x="3656755" y="1132814"/>
            <a:ext cx="4761496" cy="246221"/>
          </a:xfrm>
          <a:prstGeom prst="rect">
            <a:avLst/>
          </a:prstGeom>
          <a:solidFill>
            <a:schemeClr val="bg1"/>
          </a:solidFill>
        </p:spPr>
        <p:txBody>
          <a:bodyPr wrap="none" lIns="91440" tIns="0" rIns="91440" bIns="0" rtlCol="0">
            <a:spAutoFit/>
          </a:bodyPr>
          <a:lstStyle/>
          <a:p>
            <a:pPr algn="ctr"/>
            <a:r>
              <a:rPr lang="en-US" sz="1600" i="1">
                <a:gradFill>
                  <a:gsLst>
                    <a:gs pos="2917">
                      <a:schemeClr val="tx1"/>
                    </a:gs>
                    <a:gs pos="30000">
                      <a:schemeClr val="tx1"/>
                    </a:gs>
                  </a:gsLst>
                  <a:lin ang="5400000" scaled="0"/>
                </a:gradFill>
                <a:latin typeface="+mj-lt"/>
              </a:rPr>
              <a:t>Top Priorities – </a:t>
            </a:r>
            <a:r>
              <a:rPr lang="en-US" sz="1600" i="1">
                <a:gradFill>
                  <a:gsLst>
                    <a:gs pos="2917">
                      <a:schemeClr val="tx1"/>
                    </a:gs>
                    <a:gs pos="30000">
                      <a:schemeClr val="tx1"/>
                    </a:gs>
                  </a:gsLst>
                  <a:lin ang="5400000" scaled="0"/>
                </a:gradFill>
              </a:rPr>
              <a:t>critical security modernization steps</a:t>
            </a:r>
          </a:p>
        </p:txBody>
      </p:sp>
      <p:sp>
        <p:nvSpPr>
          <p:cNvPr id="41" name="TextBox 40">
            <a:extLst>
              <a:ext uri="{FF2B5EF4-FFF2-40B4-BE49-F238E27FC236}">
                <a16:creationId xmlns:a16="http://schemas.microsoft.com/office/drawing/2014/main" id="{5D787437-BC27-4665-AA65-BCEC12232448}"/>
              </a:ext>
            </a:extLst>
          </p:cNvPr>
          <p:cNvSpPr txBox="1"/>
          <p:nvPr/>
        </p:nvSpPr>
        <p:spPr>
          <a:xfrm>
            <a:off x="3105888" y="4199302"/>
            <a:ext cx="5828455" cy="246221"/>
          </a:xfrm>
          <a:prstGeom prst="rect">
            <a:avLst/>
          </a:prstGeom>
          <a:solidFill>
            <a:schemeClr val="bg1"/>
          </a:solidFill>
        </p:spPr>
        <p:txBody>
          <a:bodyPr wrap="none" lIns="91440" tIns="0" rIns="91440" bIns="0" rtlCol="0">
            <a:spAutoFit/>
          </a:bodyPr>
          <a:lstStyle>
            <a:defPPr>
              <a:defRPr lang="en-US"/>
            </a:defPPr>
            <a:lvl1pPr>
              <a:defRPr sz="1600" i="1">
                <a:gradFill>
                  <a:gsLst>
                    <a:gs pos="2917">
                      <a:schemeClr val="tx1"/>
                    </a:gs>
                    <a:gs pos="30000">
                      <a:schemeClr val="tx1"/>
                    </a:gs>
                  </a:gsLst>
                  <a:lin ang="5400000" scaled="0"/>
                </a:gradFill>
              </a:defRPr>
            </a:lvl1pPr>
          </a:lstStyle>
          <a:p>
            <a:pPr algn="ctr"/>
            <a:r>
              <a:rPr lang="en-US">
                <a:latin typeface="+mj-lt"/>
              </a:rPr>
              <a:t>As Needed </a:t>
            </a:r>
            <a:r>
              <a:rPr lang="en-US"/>
              <a:t>– typically driven by cloud adoption or OT/IoT usage</a:t>
            </a:r>
          </a:p>
        </p:txBody>
      </p:sp>
      <p:sp>
        <p:nvSpPr>
          <p:cNvPr id="42" name="Speech Bubble: Rectangle 41">
            <a:extLst>
              <a:ext uri="{FF2B5EF4-FFF2-40B4-BE49-F238E27FC236}">
                <a16:creationId xmlns:a16="http://schemas.microsoft.com/office/drawing/2014/main" id="{3AA5A426-6ADA-43F9-ACCE-FBB592FBC417}"/>
              </a:ext>
              <a:ext uri="{C183D7F6-B498-43B3-948B-1728B52AA6E4}">
                <adec:decorative xmlns:adec="http://schemas.microsoft.com/office/drawing/2017/decorative" val="0"/>
              </a:ext>
            </a:extLst>
          </p:cNvPr>
          <p:cNvSpPr/>
          <p:nvPr/>
        </p:nvSpPr>
        <p:spPr bwMode="auto">
          <a:xfrm>
            <a:off x="10704586" y="5514644"/>
            <a:ext cx="1276768" cy="815608"/>
          </a:xfrm>
          <a:prstGeom prst="wedgeRectCallout">
            <a:avLst>
              <a:gd name="adj1" fmla="val -30311"/>
              <a:gd name="adj2" fmla="val -30125"/>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ZT builds on </a:t>
            </a:r>
            <a:b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classic security</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Align to cloud migration schedule</a:t>
            </a:r>
          </a:p>
        </p:txBody>
      </p:sp>
      <p:sp>
        <p:nvSpPr>
          <p:cNvPr id="43" name="Speech Bubble: Rectangle 42">
            <a:extLst>
              <a:ext uri="{FF2B5EF4-FFF2-40B4-BE49-F238E27FC236}">
                <a16:creationId xmlns:a16="http://schemas.microsoft.com/office/drawing/2014/main" id="{01D23B48-4A10-4212-B1F1-DDBC1FA30814}"/>
              </a:ext>
            </a:extLst>
          </p:cNvPr>
          <p:cNvSpPr/>
          <p:nvPr/>
        </p:nvSpPr>
        <p:spPr bwMode="auto">
          <a:xfrm>
            <a:off x="9477090" y="683978"/>
            <a:ext cx="2011680" cy="830997"/>
          </a:xfrm>
          <a:prstGeom prst="wedgeRectCallout">
            <a:avLst>
              <a:gd name="adj1" fmla="val 426"/>
              <a:gd name="adj2" fmla="val 82181"/>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Roll out to IT Admins first</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Targeted by Attackers</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High potential impact </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Provide technical feedback</a:t>
            </a:r>
          </a:p>
        </p:txBody>
      </p:sp>
    </p:spTree>
    <p:extLst>
      <p:ext uri="{BB962C8B-B14F-4D97-AF65-F5344CB8AC3E}">
        <p14:creationId xmlns:p14="http://schemas.microsoft.com/office/powerpoint/2010/main" val="3512571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5" grpId="0"/>
      <p:bldP spid="13" grpId="0" animBg="1"/>
      <p:bldP spid="14" grpId="0"/>
      <p:bldP spid="15" grpId="0" animBg="1"/>
      <p:bldP spid="16" grpId="0"/>
      <p:bldP spid="18" grpId="0"/>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8EE1-8629-4C9B-B6EF-F4AF9A5E3755}"/>
              </a:ext>
            </a:extLst>
          </p:cNvPr>
          <p:cNvSpPr>
            <a:spLocks noGrp="1"/>
          </p:cNvSpPr>
          <p:nvPr>
            <p:ph type="title"/>
          </p:nvPr>
        </p:nvSpPr>
        <p:spPr/>
        <p:txBody>
          <a:bodyPr/>
          <a:lstStyle/>
          <a:p>
            <a:r>
              <a:rPr lang="en-US"/>
              <a:t>Zero Trust Architectures</a:t>
            </a:r>
            <a:endParaRPr lang="gsw-CH"/>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BD762008-ABAC-4764-98BA-DA1FC9725E95}"/>
                  </a:ext>
                </a:extLst>
              </p:cNvPr>
              <p:cNvGraphicFramePr>
                <a:graphicFrameLocks noChangeAspect="1"/>
              </p:cNvGraphicFramePr>
              <p:nvPr>
                <p:extLst>
                  <p:ext uri="{D42A27DB-BD31-4B8C-83A1-F6EECF244321}">
                    <p14:modId xmlns:p14="http://schemas.microsoft.com/office/powerpoint/2010/main" val="1416818670"/>
                  </p:ext>
                </p:extLst>
              </p:nvPr>
            </p:nvGraphicFramePr>
            <p:xfrm>
              <a:off x="588263" y="4485464"/>
              <a:ext cx="2560000" cy="1440000"/>
            </p:xfrm>
            <a:graphic>
              <a:graphicData uri="http://schemas.microsoft.com/office/powerpoint/2016/slidezoom">
                <pslz:sldZm>
                  <pslz:sldZmObj sldId="2076138263" cId="72803878">
                    <pslz:zmPr id="{75DDDD91-A7D2-49DB-B450-639F0D61488A}" returnToParent="0" transitionDur="1000">
                      <p166:blipFill xmlns:p166="http://schemas.microsoft.com/office/powerpoint/2016/6/main">
                        <a:blip r:embed="rId2"/>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4" name="Slide Zoom 3">
                <a:hlinkClick r:id="rId3" action="ppaction://hlinksldjump"/>
                <a:extLst>
                  <a:ext uri="{FF2B5EF4-FFF2-40B4-BE49-F238E27FC236}">
                    <a16:creationId xmlns:a16="http://schemas.microsoft.com/office/drawing/2014/main" id="{BD762008-ABAC-4764-98BA-DA1FC9725E95}"/>
                  </a:ext>
                </a:extLst>
              </p:cNvPr>
              <p:cNvPicPr>
                <a:picLocks noGrp="1" noRot="1" noChangeAspect="1" noMove="1" noResize="1" noEditPoints="1" noAdjustHandles="1" noChangeArrowheads="1" noChangeShapeType="1"/>
              </p:cNvPicPr>
              <p:nvPr/>
            </p:nvPicPr>
            <p:blipFill>
              <a:blip r:embed="rId4"/>
              <a:stretch>
                <a:fillRect/>
              </a:stretch>
            </p:blipFill>
            <p:spPr>
              <a:xfrm>
                <a:off x="588263"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3ECEE9C-2B55-4478-925D-68F4D50ADB95}"/>
                  </a:ext>
                </a:extLst>
              </p:cNvPr>
              <p:cNvGraphicFramePr>
                <a:graphicFrameLocks noChangeAspect="1"/>
              </p:cNvGraphicFramePr>
              <p:nvPr>
                <p:extLst>
                  <p:ext uri="{D42A27DB-BD31-4B8C-83A1-F6EECF244321}">
                    <p14:modId xmlns:p14="http://schemas.microsoft.com/office/powerpoint/2010/main" val="4004635544"/>
                  </p:ext>
                </p:extLst>
              </p:nvPr>
            </p:nvGraphicFramePr>
            <p:xfrm>
              <a:off x="3460176" y="4485464"/>
              <a:ext cx="2560000" cy="1440000"/>
            </p:xfrm>
            <a:graphic>
              <a:graphicData uri="http://schemas.microsoft.com/office/powerpoint/2016/slidezoom">
                <pslz:sldZm>
                  <pslz:sldZmObj sldId="2076138264" cId="275043813">
                    <pslz:zmPr id="{E628CD22-7B13-4DC3-9A1A-FAF5025CBC0A}" returnToParent="0" transitionDur="1000">
                      <p166:blipFill xmlns:p166="http://schemas.microsoft.com/office/powerpoint/2016/6/main">
                        <a:blip r:embed="rId5"/>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6" name="Slide Zoom 5">
                <a:hlinkClick r:id="rId6" action="ppaction://hlinksldjump"/>
                <a:extLst>
                  <a:ext uri="{FF2B5EF4-FFF2-40B4-BE49-F238E27FC236}">
                    <a16:creationId xmlns:a16="http://schemas.microsoft.com/office/drawing/2014/main" id="{A3ECEE9C-2B55-4478-925D-68F4D50ADB95}"/>
                  </a:ext>
                </a:extLst>
              </p:cNvPr>
              <p:cNvPicPr>
                <a:picLocks noGrp="1" noRot="1" noChangeAspect="1" noMove="1" noResize="1" noEditPoints="1" noAdjustHandles="1" noChangeArrowheads="1" noChangeShapeType="1"/>
              </p:cNvPicPr>
              <p:nvPr/>
            </p:nvPicPr>
            <p:blipFill>
              <a:blip r:embed="rId7"/>
              <a:stretch>
                <a:fillRect/>
              </a:stretch>
            </p:blipFill>
            <p:spPr>
              <a:xfrm>
                <a:off x="3460176"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F3AEB9C1-6252-4517-A4C1-8D15877205D1}"/>
                  </a:ext>
                </a:extLst>
              </p:cNvPr>
              <p:cNvGraphicFramePr>
                <a:graphicFrameLocks noChangeAspect="1"/>
              </p:cNvGraphicFramePr>
              <p:nvPr>
                <p:extLst>
                  <p:ext uri="{D42A27DB-BD31-4B8C-83A1-F6EECF244321}">
                    <p14:modId xmlns:p14="http://schemas.microsoft.com/office/powerpoint/2010/main" val="28146903"/>
                  </p:ext>
                </p:extLst>
              </p:nvPr>
            </p:nvGraphicFramePr>
            <p:xfrm>
              <a:off x="6332089" y="4485464"/>
              <a:ext cx="2560000" cy="1440000"/>
            </p:xfrm>
            <a:graphic>
              <a:graphicData uri="http://schemas.microsoft.com/office/powerpoint/2016/slidezoom">
                <pslz:sldZm>
                  <pslz:sldZmObj sldId="2076138265" cId="3103437387">
                    <pslz:zmPr id="{5A3F18F2-CAC9-4AFE-9B2A-33B60C8F14C7}" returnToParent="0" transitionDur="1000">
                      <p166:blipFill xmlns:p166="http://schemas.microsoft.com/office/powerpoint/2016/6/main">
                        <a:blip r:embed="rId8"/>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8" name="Slide Zoom 7">
                <a:hlinkClick r:id="rId9" action="ppaction://hlinksldjump"/>
                <a:extLst>
                  <a:ext uri="{FF2B5EF4-FFF2-40B4-BE49-F238E27FC236}">
                    <a16:creationId xmlns:a16="http://schemas.microsoft.com/office/drawing/2014/main" id="{F3AEB9C1-6252-4517-A4C1-8D15877205D1}"/>
                  </a:ext>
                </a:extLst>
              </p:cNvPr>
              <p:cNvPicPr>
                <a:picLocks noGrp="1" noRot="1" noChangeAspect="1" noMove="1" noResize="1" noEditPoints="1" noAdjustHandles="1" noChangeArrowheads="1" noChangeShapeType="1"/>
              </p:cNvPicPr>
              <p:nvPr/>
            </p:nvPicPr>
            <p:blipFill>
              <a:blip r:embed="rId10"/>
              <a:stretch>
                <a:fillRect/>
              </a:stretch>
            </p:blipFill>
            <p:spPr>
              <a:xfrm>
                <a:off x="6332089"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252F41A7-A520-4B16-886E-43954BB999D0}"/>
                  </a:ext>
                </a:extLst>
              </p:cNvPr>
              <p:cNvGraphicFramePr>
                <a:graphicFrameLocks noChangeAspect="1"/>
              </p:cNvGraphicFramePr>
              <p:nvPr>
                <p:extLst>
                  <p:ext uri="{D42A27DB-BD31-4B8C-83A1-F6EECF244321}">
                    <p14:modId xmlns:p14="http://schemas.microsoft.com/office/powerpoint/2010/main" val="1764635078"/>
                  </p:ext>
                </p:extLst>
              </p:nvPr>
            </p:nvGraphicFramePr>
            <p:xfrm>
              <a:off x="9204002" y="4497738"/>
              <a:ext cx="2560000" cy="1440000"/>
            </p:xfrm>
            <a:graphic>
              <a:graphicData uri="http://schemas.microsoft.com/office/powerpoint/2016/slidezoom">
                <pslz:sldZm>
                  <pslz:sldZmObj sldId="2076138266" cId="38999129">
                    <pslz:zmPr id="{2796B240-AF9B-4CA9-A563-3ED449C86265}" returnToParent="0" transitionDur="1000">
                      <p166:blipFill xmlns:p166="http://schemas.microsoft.com/office/powerpoint/2016/6/main">
                        <a:blip r:embed="rId11"/>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10" name="Slide Zoom 9">
                <a:extLst>
                  <a:ext uri="{FF2B5EF4-FFF2-40B4-BE49-F238E27FC236}">
                    <a16:creationId xmlns:a16="http://schemas.microsoft.com/office/drawing/2014/main" id="{252F41A7-A520-4B16-886E-43954BB999D0}"/>
                  </a:ext>
                </a:extLst>
              </p:cNvPr>
              <p:cNvPicPr>
                <a:picLocks noGrp="1" noRot="1" noChangeAspect="1" noMove="1" noResize="1" noEditPoints="1" noAdjustHandles="1" noChangeArrowheads="1" noChangeShapeType="1"/>
              </p:cNvPicPr>
              <p:nvPr/>
            </p:nvPicPr>
            <p:blipFill>
              <a:blip r:embed="rId12"/>
              <a:stretch>
                <a:fillRect/>
              </a:stretch>
            </p:blipFill>
            <p:spPr>
              <a:xfrm>
                <a:off x="9204002" y="4497738"/>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A7D12948-D104-45BA-BBF7-C0C86C330DEA}"/>
                  </a:ext>
                </a:extLst>
              </p:cNvPr>
              <p:cNvGraphicFramePr>
                <a:graphicFrameLocks noChangeAspect="1"/>
              </p:cNvGraphicFramePr>
              <p:nvPr>
                <p:extLst>
                  <p:ext uri="{D42A27DB-BD31-4B8C-83A1-F6EECF244321}">
                    <p14:modId xmlns:p14="http://schemas.microsoft.com/office/powerpoint/2010/main" val="4044807276"/>
                  </p:ext>
                </p:extLst>
              </p:nvPr>
            </p:nvGraphicFramePr>
            <p:xfrm>
              <a:off x="4572000" y="1590982"/>
              <a:ext cx="3048000" cy="1714500"/>
            </p:xfrm>
            <a:graphic>
              <a:graphicData uri="http://schemas.microsoft.com/office/powerpoint/2016/slidezoom">
                <pslz:sldZm>
                  <pslz:sldZmObj sldId="2076138262" cId="692565854">
                    <pslz:zmPr id="{837217DA-CBFC-4C78-86C6-CDE3F400C635}" returnToParent="0" transitionDur="100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Slide Zoom 11">
                <a:hlinkClick r:id="rId15" action="ppaction://hlinksldjump"/>
                <a:extLst>
                  <a:ext uri="{FF2B5EF4-FFF2-40B4-BE49-F238E27FC236}">
                    <a16:creationId xmlns:a16="http://schemas.microsoft.com/office/drawing/2014/main" id="{A7D12948-D104-45BA-BBF7-C0C86C330DEA}"/>
                  </a:ext>
                </a:extLst>
              </p:cNvPr>
              <p:cNvPicPr>
                <a:picLocks noGrp="1" noRot="1" noChangeAspect="1" noMove="1" noResize="1" noEditPoints="1" noAdjustHandles="1" noChangeArrowheads="1" noChangeShapeType="1"/>
              </p:cNvPicPr>
              <p:nvPr/>
            </p:nvPicPr>
            <p:blipFill>
              <a:blip r:embed="rId16"/>
              <a:stretch>
                <a:fillRect/>
              </a:stretch>
            </p:blipFill>
            <p:spPr>
              <a:xfrm>
                <a:off x="4572000" y="1590982"/>
                <a:ext cx="3048000" cy="1714500"/>
              </a:xfrm>
              <a:prstGeom prst="rect">
                <a:avLst/>
              </a:prstGeom>
              <a:ln w="3175">
                <a:solidFill>
                  <a:prstClr val="ltGray"/>
                </a:solidFill>
              </a:ln>
            </p:spPr>
          </p:pic>
        </mc:Fallback>
      </mc:AlternateContent>
      <p:sp>
        <p:nvSpPr>
          <p:cNvPr id="13" name="Rectangle 12">
            <a:extLst>
              <a:ext uri="{FF2B5EF4-FFF2-40B4-BE49-F238E27FC236}">
                <a16:creationId xmlns:a16="http://schemas.microsoft.com/office/drawing/2014/main" id="{40A09882-F0F0-4428-8E35-DBDBF92C648C}"/>
              </a:ext>
            </a:extLst>
          </p:cNvPr>
          <p:cNvSpPr/>
          <p:nvPr/>
        </p:nvSpPr>
        <p:spPr bwMode="auto">
          <a:xfrm>
            <a:off x="4555331" y="1207294"/>
            <a:ext cx="3064669" cy="3357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rgbClr val="FFFFFF"/>
                </a:solidFill>
                <a:latin typeface="+mj-lt"/>
                <a:ea typeface="Segoe UI" pitchFamily="34" charset="0"/>
                <a:cs typeface="Segoe UI" pitchFamily="34" charset="0"/>
              </a:rPr>
              <a:t>Blend Access Controls</a:t>
            </a:r>
            <a:endParaRPr lang="gsw-CH" sz="1400" err="1">
              <a:solidFill>
                <a:srgbClr val="FFFFFF"/>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4BF7A3BC-BCF8-4CB1-93DD-6DCDD7FB64EF}"/>
              </a:ext>
            </a:extLst>
          </p:cNvPr>
          <p:cNvSpPr/>
          <p:nvPr/>
        </p:nvSpPr>
        <p:spPr bwMode="auto">
          <a:xfrm>
            <a:off x="588264" y="3879889"/>
            <a:ext cx="2560000" cy="55399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User Access and Productivity</a:t>
            </a:r>
            <a:endParaRPr lang="gsw-CH" sz="1400" err="1">
              <a:solidFill>
                <a:schemeClr val="tx1"/>
              </a:solidFill>
              <a:latin typeface="+mj-lt"/>
              <a:ea typeface="Segoe UI" pitchFamily="34" charset="0"/>
              <a:cs typeface="Segoe UI" pitchFamily="34" charset="0"/>
            </a:endParaRPr>
          </a:p>
        </p:txBody>
      </p:sp>
      <p:sp>
        <p:nvSpPr>
          <p:cNvPr id="17" name="Rectangle 16">
            <a:extLst>
              <a:ext uri="{FF2B5EF4-FFF2-40B4-BE49-F238E27FC236}">
                <a16:creationId xmlns:a16="http://schemas.microsoft.com/office/drawing/2014/main" id="{69DDEDAD-F91E-4B71-B75A-04C89FF3CA8D}"/>
              </a:ext>
            </a:extLst>
          </p:cNvPr>
          <p:cNvSpPr/>
          <p:nvPr/>
        </p:nvSpPr>
        <p:spPr bwMode="auto">
          <a:xfrm>
            <a:off x="3460176" y="3879889"/>
            <a:ext cx="2560000" cy="55399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ea typeface="Segoe UI" pitchFamily="34" charset="0"/>
                <a:cs typeface="Segoe UI" pitchFamily="34" charset="0"/>
              </a:rPr>
              <a:t>Modern Security Operations</a:t>
            </a:r>
            <a:endParaRPr lang="gsw-CH" sz="1400" err="1">
              <a:solidFill>
                <a:srgbClr val="FFFFFF"/>
              </a:solidFill>
              <a:latin typeface="+mj-lt"/>
              <a:ea typeface="Segoe UI" pitchFamily="34" charset="0"/>
              <a:cs typeface="Segoe UI" pitchFamily="34" charset="0"/>
            </a:endParaRPr>
          </a:p>
        </p:txBody>
      </p:sp>
      <p:sp>
        <p:nvSpPr>
          <p:cNvPr id="19" name="Rectangle 18">
            <a:extLst>
              <a:ext uri="{FF2B5EF4-FFF2-40B4-BE49-F238E27FC236}">
                <a16:creationId xmlns:a16="http://schemas.microsoft.com/office/drawing/2014/main" id="{BBA7969C-28D2-49EE-ACEB-C116CA86DBB1}"/>
              </a:ext>
            </a:extLst>
          </p:cNvPr>
          <p:cNvSpPr/>
          <p:nvPr/>
        </p:nvSpPr>
        <p:spPr bwMode="auto">
          <a:xfrm>
            <a:off x="6340000" y="3879889"/>
            <a:ext cx="2560000" cy="553998"/>
          </a:xfrm>
          <a:prstGeom prst="rect">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ea typeface="Segoe UI" pitchFamily="34" charset="0"/>
                <a:cs typeface="Segoe UI" pitchFamily="34" charset="0"/>
              </a:rPr>
              <a:t>OT and IoT Environments</a:t>
            </a:r>
            <a:endParaRPr lang="gsw-CH" sz="1400" err="1">
              <a:solidFill>
                <a:srgbClr val="FFFFFF"/>
              </a:solidFill>
              <a:latin typeface="+mj-lt"/>
              <a:ea typeface="Segoe UI" pitchFamily="34" charset="0"/>
              <a:cs typeface="Segoe UI" pitchFamily="34" charset="0"/>
            </a:endParaRPr>
          </a:p>
        </p:txBody>
      </p:sp>
      <p:sp>
        <p:nvSpPr>
          <p:cNvPr id="21" name="Rectangle 20">
            <a:extLst>
              <a:ext uri="{FF2B5EF4-FFF2-40B4-BE49-F238E27FC236}">
                <a16:creationId xmlns:a16="http://schemas.microsoft.com/office/drawing/2014/main" id="{C194A273-FFD9-4FEE-B6DB-E60B1FD76867}"/>
              </a:ext>
            </a:extLst>
          </p:cNvPr>
          <p:cNvSpPr/>
          <p:nvPr/>
        </p:nvSpPr>
        <p:spPr bwMode="auto">
          <a:xfrm>
            <a:off x="9204002" y="3892163"/>
            <a:ext cx="2560000" cy="55399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72000" bIns="72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ea typeface="Segoe UI" pitchFamily="34" charset="0"/>
                <a:cs typeface="Segoe UI" pitchFamily="34" charset="0"/>
              </a:rPr>
              <a:t>Information Protection</a:t>
            </a:r>
            <a:endParaRPr lang="gsw-CH" sz="1400" err="1">
              <a:solidFill>
                <a:srgbClr val="FFFFFF"/>
              </a:solidFill>
              <a:latin typeface="+mj-lt"/>
              <a:ea typeface="Segoe UI" pitchFamily="34" charset="0"/>
              <a:cs typeface="Segoe UI" pitchFamily="34" charset="0"/>
            </a:endParaRPr>
          </a:p>
        </p:txBody>
      </p:sp>
    </p:spTree>
    <p:extLst>
      <p:ext uri="{BB962C8B-B14F-4D97-AF65-F5344CB8AC3E}">
        <p14:creationId xmlns:p14="http://schemas.microsoft.com/office/powerpoint/2010/main" val="8663487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 Messages to land</a:t>
            </a:r>
          </a:p>
        </p:txBody>
      </p:sp>
      <p:sp>
        <p:nvSpPr>
          <p:cNvPr id="6" name="Text Placeholder 5"/>
          <p:cNvSpPr>
            <a:spLocks noGrp="1"/>
          </p:cNvSpPr>
          <p:nvPr>
            <p:ph type="body" sz="quarter" idx="12"/>
          </p:nvPr>
        </p:nvSpPr>
        <p:spPr>
          <a:xfrm>
            <a:off x="584200" y="1436688"/>
            <a:ext cx="11018838" cy="3348609"/>
          </a:xfrm>
        </p:spPr>
        <p:txBody>
          <a:bodyPr/>
          <a:lstStyle/>
          <a:p>
            <a:r>
              <a:rPr lang="en-US" dirty="0"/>
              <a:t>Business is seeing disruption</a:t>
            </a:r>
          </a:p>
          <a:p>
            <a:r>
              <a:rPr lang="en-US" dirty="0"/>
              <a:t>Security needs to enable the business</a:t>
            </a:r>
          </a:p>
          <a:p>
            <a:pPr lvl="1"/>
            <a:r>
              <a:rPr lang="en-US" dirty="0"/>
              <a:t>Continuous improvement cycle instead of compliance-driven rhythm</a:t>
            </a:r>
          </a:p>
          <a:p>
            <a:pPr lvl="1"/>
            <a:r>
              <a:rPr lang="en-US" dirty="0"/>
              <a:t>Zero Trust, Modern SOC, </a:t>
            </a:r>
            <a:r>
              <a:rPr lang="en-US" dirty="0" err="1"/>
              <a:t>SecDevOps</a:t>
            </a:r>
            <a:r>
              <a:rPr lang="en-US" dirty="0"/>
              <a:t> are key</a:t>
            </a:r>
          </a:p>
          <a:p>
            <a:r>
              <a:rPr lang="en-US" dirty="0"/>
              <a:t>Security drives innovation</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3830876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 Data box">
            <a:extLst>
              <a:ext uri="{FF2B5EF4-FFF2-40B4-BE49-F238E27FC236}">
                <a16:creationId xmlns:a16="http://schemas.microsoft.com/office/drawing/2014/main" id="{C13690D4-A3C3-456F-9056-F063F3F62944}"/>
              </a:ext>
            </a:extLst>
          </p:cNvPr>
          <p:cNvSpPr/>
          <p:nvPr/>
        </p:nvSpPr>
        <p:spPr bwMode="auto">
          <a:xfrm>
            <a:off x="602565" y="4424408"/>
            <a:ext cx="10661903" cy="941832"/>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Datacenter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7" name="!! Ops box">
            <a:extLst>
              <a:ext uri="{FF2B5EF4-FFF2-40B4-BE49-F238E27FC236}">
                <a16:creationId xmlns:a16="http://schemas.microsoft.com/office/drawing/2014/main" id="{E273CCEF-94B8-4549-A142-F461DF6B881C}"/>
              </a:ext>
            </a:extLst>
          </p:cNvPr>
          <p:cNvSpPr/>
          <p:nvPr/>
        </p:nvSpPr>
        <p:spPr bwMode="auto">
          <a:xfrm>
            <a:off x="588263" y="3281480"/>
            <a:ext cx="10675742" cy="937678"/>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Operational Technology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(OT) and Industrial IoT</a:t>
            </a:r>
          </a:p>
        </p:txBody>
      </p:sp>
      <p:sp>
        <p:nvSpPr>
          <p:cNvPr id="5" name="!! User box">
            <a:extLst>
              <a:ext uri="{FF2B5EF4-FFF2-40B4-BE49-F238E27FC236}">
                <a16:creationId xmlns:a16="http://schemas.microsoft.com/office/drawing/2014/main" id="{3E9EB228-66AF-4204-8A0F-B0893BF47787}"/>
              </a:ext>
            </a:extLst>
          </p:cNvPr>
          <p:cNvSpPr/>
          <p:nvPr/>
        </p:nvSpPr>
        <p:spPr bwMode="auto">
          <a:xfrm>
            <a:off x="588263" y="2132556"/>
            <a:ext cx="10675742" cy="941832"/>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p>
        </p:txBody>
      </p:sp>
      <p:sp>
        <p:nvSpPr>
          <p:cNvPr id="2" name="Title 1">
            <a:extLst>
              <a:ext uri="{FF2B5EF4-FFF2-40B4-BE49-F238E27FC236}">
                <a16:creationId xmlns:a16="http://schemas.microsoft.com/office/drawing/2014/main" id="{010CCC8B-E7E6-4BB3-A581-2A3A1EBCC7AF}"/>
              </a:ext>
            </a:extLst>
          </p:cNvPr>
          <p:cNvSpPr>
            <a:spLocks noGrp="1"/>
          </p:cNvSpPr>
          <p:nvPr>
            <p:ph type="title"/>
          </p:nvPr>
        </p:nvSpPr>
        <p:spPr/>
        <p:txBody>
          <a:bodyPr/>
          <a:lstStyle/>
          <a:p>
            <a:r>
              <a:rPr lang="en-US"/>
              <a:t>Blend Network and Identity Access Controls</a:t>
            </a:r>
            <a:endParaRPr lang="gsw-CH"/>
          </a:p>
        </p:txBody>
      </p:sp>
      <p:sp>
        <p:nvSpPr>
          <p:cNvPr id="3" name="Arrow: Pentagon 2">
            <a:extLst>
              <a:ext uri="{FF2B5EF4-FFF2-40B4-BE49-F238E27FC236}">
                <a16:creationId xmlns:a16="http://schemas.microsoft.com/office/drawing/2014/main" id="{2CC94019-A0A0-4CCB-88ED-35AA55E0E7AB}"/>
              </a:ext>
            </a:extLst>
          </p:cNvPr>
          <p:cNvSpPr/>
          <p:nvPr/>
        </p:nvSpPr>
        <p:spPr bwMode="auto">
          <a:xfrm>
            <a:off x="3751306" y="1455283"/>
            <a:ext cx="2614762" cy="3968351"/>
          </a:xfrm>
          <a:prstGeom prst="homePlate">
            <a:avLst>
              <a:gd name="adj" fmla="val 0"/>
            </a:avLst>
          </a:prstGeom>
          <a:ln w="22225" cap="rnd">
            <a:solidFill>
              <a:srgbClr val="75767A"/>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tIns="91440" rtlCol="0" anchor="t"/>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Basic Hygiene</a:t>
            </a:r>
            <a:b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Set once and rarely modify</a:t>
            </a:r>
            <a:endPar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pic>
        <p:nvPicPr>
          <p:cNvPr id="6" name="!! User">
            <a:extLst>
              <a:ext uri="{FF2B5EF4-FFF2-40B4-BE49-F238E27FC236}">
                <a16:creationId xmlns:a16="http://schemas.microsoft.com/office/drawing/2014/main" id="{D1442550-41C8-4602-969C-B283F80042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947" y="2443824"/>
            <a:ext cx="487447" cy="374958"/>
          </a:xfrm>
          <a:prstGeom prst="rect">
            <a:avLst/>
          </a:prstGeom>
        </p:spPr>
      </p:pic>
      <p:grpSp>
        <p:nvGrpSpPr>
          <p:cNvPr id="8" name="!! Ops">
            <a:extLst>
              <a:ext uri="{FF2B5EF4-FFF2-40B4-BE49-F238E27FC236}">
                <a16:creationId xmlns:a16="http://schemas.microsoft.com/office/drawing/2014/main" id="{53310D38-19CD-4FAD-AC16-00A3F0D10F05}"/>
              </a:ext>
              <a:ext uri="{C183D7F6-B498-43B3-948B-1728B52AA6E4}">
                <adec:decorative xmlns:adec="http://schemas.microsoft.com/office/drawing/2017/decorative" val="1"/>
              </a:ext>
            </a:extLst>
          </p:cNvPr>
          <p:cNvGrpSpPr/>
          <p:nvPr/>
        </p:nvGrpSpPr>
        <p:grpSpPr>
          <a:xfrm>
            <a:off x="734787" y="3614973"/>
            <a:ext cx="379641" cy="382863"/>
            <a:chOff x="10351024" y="3989686"/>
            <a:chExt cx="379641" cy="382863"/>
          </a:xfrm>
          <a:solidFill>
            <a:srgbClr val="FFFFFF"/>
          </a:solidFill>
        </p:grpSpPr>
        <p:sp>
          <p:nvSpPr>
            <p:cNvPr id="9" name="Rectangle 8">
              <a:extLst>
                <a:ext uri="{FF2B5EF4-FFF2-40B4-BE49-F238E27FC236}">
                  <a16:creationId xmlns:a16="http://schemas.microsoft.com/office/drawing/2014/main" id="{18037250-C55C-4BEA-A111-6A37801D04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C2D05910-4361-49BD-94A9-6FB0CA0CF346}"/>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4731277-36F0-4D87-ABF7-13E7DB3914CC}"/>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A5B77F7-5F10-4E25-A831-C4876853D1BF}"/>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609D4BA-E061-4680-82E8-A90E777A19B8}"/>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22B1E984-5F3F-4058-857F-72F95BB29197}"/>
                </a:ext>
              </a:extLst>
            </p:cNvPr>
            <p:cNvGrpSpPr/>
            <p:nvPr/>
          </p:nvGrpSpPr>
          <p:grpSpPr>
            <a:xfrm>
              <a:off x="10351024" y="3989686"/>
              <a:ext cx="379641" cy="382863"/>
              <a:chOff x="10351024" y="3989686"/>
              <a:chExt cx="379641" cy="382863"/>
            </a:xfrm>
            <a:grpFill/>
          </p:grpSpPr>
          <p:sp>
            <p:nvSpPr>
              <p:cNvPr id="15" name="Oval 14">
                <a:extLst>
                  <a:ext uri="{FF2B5EF4-FFF2-40B4-BE49-F238E27FC236}">
                    <a16:creationId xmlns:a16="http://schemas.microsoft.com/office/drawing/2014/main" id="{150C4800-51FF-44D2-A7A8-8A997E77EE63}"/>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FD5FE29-CF61-4336-B644-7489FA991B8E}"/>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5C9EA7D-792E-42E6-B6E5-847FAC99F6CC}"/>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B197C6F-DDA7-438B-873F-9C358CF69EB9}"/>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4DF37521-8CB1-41A7-B8C8-1EA9E2BDFBBE}"/>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9DB7E87-E264-459E-A530-BE06033C36A4}"/>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2" name="!! Data">
            <a:extLst>
              <a:ext uri="{FF2B5EF4-FFF2-40B4-BE49-F238E27FC236}">
                <a16:creationId xmlns:a16="http://schemas.microsoft.com/office/drawing/2014/main" id="{BB55A74A-0D75-43A9-B5E8-4297BE02D022}"/>
              </a:ext>
              <a:ext uri="{C183D7F6-B498-43B3-948B-1728B52AA6E4}">
                <adec:decorative xmlns:adec="http://schemas.microsoft.com/office/drawing/2017/decorative" val="1"/>
              </a:ext>
            </a:extLst>
          </p:cNvPr>
          <p:cNvGrpSpPr/>
          <p:nvPr/>
        </p:nvGrpSpPr>
        <p:grpSpPr>
          <a:xfrm>
            <a:off x="703537" y="4689126"/>
            <a:ext cx="524526" cy="464796"/>
            <a:chOff x="864729" y="5102080"/>
            <a:chExt cx="524526" cy="464796"/>
          </a:xfrm>
          <a:solidFill>
            <a:srgbClr val="FFFFFF"/>
          </a:solidFill>
        </p:grpSpPr>
        <p:sp>
          <p:nvSpPr>
            <p:cNvPr id="23" name="Freeform 163">
              <a:extLst>
                <a:ext uri="{FF2B5EF4-FFF2-40B4-BE49-F238E27FC236}">
                  <a16:creationId xmlns:a16="http://schemas.microsoft.com/office/drawing/2014/main" id="{968348A8-01A5-4B93-887E-53520BE6FC09}"/>
                </a:ext>
              </a:extLst>
            </p:cNvPr>
            <p:cNvSpPr>
              <a:spLocks/>
            </p:cNvSpPr>
            <p:nvPr/>
          </p:nvSpPr>
          <p:spPr bwMode="auto">
            <a:xfrm>
              <a:off x="864729" y="5277574"/>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24" name="Group 4">
              <a:extLst>
                <a:ext uri="{FF2B5EF4-FFF2-40B4-BE49-F238E27FC236}">
                  <a16:creationId xmlns:a16="http://schemas.microsoft.com/office/drawing/2014/main" id="{7AC774A7-CFD6-4E83-A6D0-09FC16E83371}"/>
                </a:ext>
                <a:ext uri="{C183D7F6-B498-43B3-948B-1728B52AA6E4}">
                  <adec:decorative xmlns:adec="http://schemas.microsoft.com/office/drawing/2017/decorative" val="1"/>
                </a:ext>
              </a:extLst>
            </p:cNvPr>
            <p:cNvGrpSpPr>
              <a:grpSpLocks noChangeAspect="1"/>
            </p:cNvGrpSpPr>
            <p:nvPr/>
          </p:nvGrpSpPr>
          <p:grpSpPr bwMode="auto">
            <a:xfrm>
              <a:off x="1002829" y="5102080"/>
              <a:ext cx="291427" cy="320145"/>
              <a:chOff x="1144" y="2211"/>
              <a:chExt cx="274" cy="301"/>
            </a:xfrm>
            <a:grpFill/>
          </p:grpSpPr>
          <p:sp>
            <p:nvSpPr>
              <p:cNvPr id="25" name="Freeform 5">
                <a:extLst>
                  <a:ext uri="{FF2B5EF4-FFF2-40B4-BE49-F238E27FC236}">
                    <a16:creationId xmlns:a16="http://schemas.microsoft.com/office/drawing/2014/main" id="{92406773-EB18-4A67-B543-17FBE8EFE5B5}"/>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A3B2D172-E197-46B5-B102-602CD2B81375}"/>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7">
                <a:extLst>
                  <a:ext uri="{FF2B5EF4-FFF2-40B4-BE49-F238E27FC236}">
                    <a16:creationId xmlns:a16="http://schemas.microsoft.com/office/drawing/2014/main" id="{FBBC17FC-C286-4C81-9479-49293424A147}"/>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8">
                <a:extLst>
                  <a:ext uri="{FF2B5EF4-FFF2-40B4-BE49-F238E27FC236}">
                    <a16:creationId xmlns:a16="http://schemas.microsoft.com/office/drawing/2014/main" id="{C1BFE007-2323-4C3C-A07B-09AF2555A86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9" name="Rectangle 28">
            <a:extLst>
              <a:ext uri="{FF2B5EF4-FFF2-40B4-BE49-F238E27FC236}">
                <a16:creationId xmlns:a16="http://schemas.microsoft.com/office/drawing/2014/main" id="{154CCEE0-8204-4285-92FD-01F5101911C7}"/>
              </a:ext>
              <a:ext uri="{C183D7F6-B498-43B3-948B-1728B52AA6E4}">
                <adec:decorative xmlns:adec="http://schemas.microsoft.com/office/drawing/2017/decorative" val="1"/>
              </a:ext>
            </a:extLst>
          </p:cNvPr>
          <p:cNvSpPr/>
          <p:nvPr/>
        </p:nvSpPr>
        <p:spPr>
          <a:xfrm>
            <a:off x="3751305" y="2622708"/>
            <a:ext cx="7411032" cy="320040"/>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Identity</a:t>
            </a:r>
          </a:p>
        </p:txBody>
      </p:sp>
      <p:sp>
        <p:nvSpPr>
          <p:cNvPr id="30" name="Rectangle 29">
            <a:extLst>
              <a:ext uri="{FF2B5EF4-FFF2-40B4-BE49-F238E27FC236}">
                <a16:creationId xmlns:a16="http://schemas.microsoft.com/office/drawing/2014/main" id="{3D5ECFEC-59C9-42B2-BC78-5D06749A248A}"/>
              </a:ext>
              <a:ext uri="{C183D7F6-B498-43B3-948B-1728B52AA6E4}">
                <adec:decorative xmlns:adec="http://schemas.microsoft.com/office/drawing/2017/decorative" val="1"/>
              </a:ext>
            </a:extLst>
          </p:cNvPr>
          <p:cNvSpPr/>
          <p:nvPr/>
        </p:nvSpPr>
        <p:spPr bwMode="auto">
          <a:xfrm>
            <a:off x="3738403" y="3428863"/>
            <a:ext cx="7423934"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sp>
        <p:nvSpPr>
          <p:cNvPr id="31" name="Rectangle 30">
            <a:extLst>
              <a:ext uri="{FF2B5EF4-FFF2-40B4-BE49-F238E27FC236}">
                <a16:creationId xmlns:a16="http://schemas.microsoft.com/office/drawing/2014/main" id="{DAE9030B-99B0-4E15-BE7D-C8F76B9C5D70}"/>
              </a:ext>
              <a:ext uri="{C183D7F6-B498-43B3-948B-1728B52AA6E4}">
                <adec:decorative xmlns:adec="http://schemas.microsoft.com/office/drawing/2017/decorative" val="1"/>
              </a:ext>
            </a:extLst>
          </p:cNvPr>
          <p:cNvSpPr/>
          <p:nvPr/>
        </p:nvSpPr>
        <p:spPr>
          <a:xfrm>
            <a:off x="3751306" y="3793579"/>
            <a:ext cx="2627665" cy="320040"/>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Identity</a:t>
            </a:r>
          </a:p>
        </p:txBody>
      </p:sp>
      <p:sp>
        <p:nvSpPr>
          <p:cNvPr id="32" name="Rectangle 31">
            <a:extLst>
              <a:ext uri="{FF2B5EF4-FFF2-40B4-BE49-F238E27FC236}">
                <a16:creationId xmlns:a16="http://schemas.microsoft.com/office/drawing/2014/main" id="{522F03F7-726D-4DBA-BB0E-000104654B2E}"/>
              </a:ext>
              <a:ext uri="{C183D7F6-B498-43B3-948B-1728B52AA6E4}">
                <adec:decorative xmlns:adec="http://schemas.microsoft.com/office/drawing/2017/decorative" val="1"/>
              </a:ext>
            </a:extLst>
          </p:cNvPr>
          <p:cNvSpPr/>
          <p:nvPr/>
        </p:nvSpPr>
        <p:spPr bwMode="auto">
          <a:xfrm>
            <a:off x="3738403" y="4521607"/>
            <a:ext cx="4217271"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grpSp>
        <p:nvGrpSpPr>
          <p:cNvPr id="33" name="Group 32">
            <a:extLst>
              <a:ext uri="{FF2B5EF4-FFF2-40B4-BE49-F238E27FC236}">
                <a16:creationId xmlns:a16="http://schemas.microsoft.com/office/drawing/2014/main" id="{05B442DD-F093-4FF2-AE71-1C141511FF94}"/>
              </a:ext>
              <a:ext uri="{C183D7F6-B498-43B3-948B-1728B52AA6E4}">
                <adec:decorative xmlns:adec="http://schemas.microsoft.com/office/drawing/2017/decorative" val="1"/>
              </a:ext>
            </a:extLst>
          </p:cNvPr>
          <p:cNvGrpSpPr/>
          <p:nvPr/>
        </p:nvGrpSpPr>
        <p:grpSpPr>
          <a:xfrm>
            <a:off x="3744753" y="4888464"/>
            <a:ext cx="5833128" cy="320040"/>
            <a:chOff x="6274539" y="5213736"/>
            <a:chExt cx="5028398" cy="374958"/>
          </a:xfrm>
        </p:grpSpPr>
        <p:sp>
          <p:nvSpPr>
            <p:cNvPr id="34" name="Rectangle 33">
              <a:extLst>
                <a:ext uri="{FF2B5EF4-FFF2-40B4-BE49-F238E27FC236}">
                  <a16:creationId xmlns:a16="http://schemas.microsoft.com/office/drawing/2014/main" id="{4A22B0A4-499C-484A-B612-6A6EA0FD3B96}"/>
                </a:ext>
                <a:ext uri="{C183D7F6-B498-43B3-948B-1728B52AA6E4}">
                  <adec:decorative xmlns:adec="http://schemas.microsoft.com/office/drawing/2017/decorative" val="1"/>
                </a:ext>
              </a:extLst>
            </p:cNvPr>
            <p:cNvSpPr/>
            <p:nvPr/>
          </p:nvSpPr>
          <p:spPr>
            <a:xfrm>
              <a:off x="6274539" y="5213736"/>
              <a:ext cx="4408171" cy="374958"/>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effectLst/>
                  <a:uLnTx/>
                  <a:uFillTx/>
                  <a:latin typeface="Segoe UI"/>
                  <a:ea typeface="+mn-ea"/>
                  <a:cs typeface="+mn-cs"/>
                </a:rPr>
                <a:t>Identity</a:t>
              </a:r>
            </a:p>
          </p:txBody>
        </p:sp>
        <p:cxnSp>
          <p:nvCxnSpPr>
            <p:cNvPr id="35" name="Straight Connector 34">
              <a:extLst>
                <a:ext uri="{FF2B5EF4-FFF2-40B4-BE49-F238E27FC236}">
                  <a16:creationId xmlns:a16="http://schemas.microsoft.com/office/drawing/2014/main" id="{2251FC52-3C95-4F45-89F2-ADF42578103C}"/>
                </a:ext>
                <a:ext uri="{C183D7F6-B498-43B3-948B-1728B52AA6E4}">
                  <adec:decorative xmlns:adec="http://schemas.microsoft.com/office/drawing/2017/decorative" val="1"/>
                </a:ext>
              </a:extLst>
            </p:cNvPr>
            <p:cNvCxnSpPr>
              <a:cxnSpLocks/>
            </p:cNvCxnSpPr>
            <p:nvPr/>
          </p:nvCxnSpPr>
          <p:spPr>
            <a:xfrm>
              <a:off x="9844305" y="5401215"/>
              <a:ext cx="1458632" cy="0"/>
            </a:xfrm>
            <a:prstGeom prst="line">
              <a:avLst/>
            </a:prstGeom>
            <a:ln w="66675" cap="rnd">
              <a:solidFill>
                <a:srgbClr val="E6E6E6"/>
              </a:solidFill>
              <a:prstDash val="solid"/>
              <a:headEnd type="none" w="lg" len="med"/>
              <a:tailEnd type="arrow" w="med" len="sm"/>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B17F29C2-2762-4A47-B5E1-EEB4379D3987}"/>
              </a:ext>
              <a:ext uri="{C183D7F6-B498-43B3-948B-1728B52AA6E4}">
                <adec:decorative xmlns:adec="http://schemas.microsoft.com/office/drawing/2017/decorative" val="1"/>
              </a:ext>
            </a:extLst>
          </p:cNvPr>
          <p:cNvSpPr/>
          <p:nvPr/>
        </p:nvSpPr>
        <p:spPr bwMode="auto">
          <a:xfrm>
            <a:off x="3751305" y="2245266"/>
            <a:ext cx="2627666"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cxnSp>
        <p:nvCxnSpPr>
          <p:cNvPr id="37" name="Straight Connector 36">
            <a:extLst>
              <a:ext uri="{FF2B5EF4-FFF2-40B4-BE49-F238E27FC236}">
                <a16:creationId xmlns:a16="http://schemas.microsoft.com/office/drawing/2014/main" id="{801B003A-AD16-49F7-B84A-6651A3797BA2}"/>
              </a:ext>
            </a:extLst>
          </p:cNvPr>
          <p:cNvCxnSpPr>
            <a:cxnSpLocks/>
          </p:cNvCxnSpPr>
          <p:nvPr/>
        </p:nvCxnSpPr>
        <p:spPr>
          <a:xfrm flipV="1">
            <a:off x="4958496" y="2492215"/>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5A4D8F-DECA-4F99-B155-25397D27AFE0}"/>
              </a:ext>
            </a:extLst>
          </p:cNvPr>
          <p:cNvCxnSpPr>
            <a:cxnSpLocks/>
          </p:cNvCxnSpPr>
          <p:nvPr/>
        </p:nvCxnSpPr>
        <p:spPr>
          <a:xfrm>
            <a:off x="5195563" y="3576156"/>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634D8F-1B5B-42F3-BA23-07D6765A6760}"/>
              </a:ext>
            </a:extLst>
          </p:cNvPr>
          <p:cNvCxnSpPr>
            <a:cxnSpLocks/>
          </p:cNvCxnSpPr>
          <p:nvPr/>
        </p:nvCxnSpPr>
        <p:spPr>
          <a:xfrm flipV="1">
            <a:off x="4896584" y="3648322"/>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26813A-DCF1-42E5-87F0-10EFB93F3254}"/>
              </a:ext>
            </a:extLst>
          </p:cNvPr>
          <p:cNvCxnSpPr>
            <a:cxnSpLocks/>
          </p:cNvCxnSpPr>
          <p:nvPr/>
        </p:nvCxnSpPr>
        <p:spPr>
          <a:xfrm>
            <a:off x="5195563" y="4685805"/>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6C9A59-A9A7-460B-AFF0-AD315CF355AA}"/>
              </a:ext>
            </a:extLst>
          </p:cNvPr>
          <p:cNvCxnSpPr>
            <a:cxnSpLocks/>
          </p:cNvCxnSpPr>
          <p:nvPr/>
        </p:nvCxnSpPr>
        <p:spPr>
          <a:xfrm flipV="1">
            <a:off x="4910872" y="4757971"/>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1A0055E-9BF6-49E1-BFAC-10F6AF2E9887}"/>
              </a:ext>
            </a:extLst>
          </p:cNvPr>
          <p:cNvGrpSpPr/>
          <p:nvPr/>
        </p:nvGrpSpPr>
        <p:grpSpPr>
          <a:xfrm>
            <a:off x="4553817" y="5569178"/>
            <a:ext cx="5793105" cy="510909"/>
            <a:chOff x="4162425" y="5945557"/>
            <a:chExt cx="5793105" cy="510909"/>
          </a:xfrm>
        </p:grpSpPr>
        <p:sp>
          <p:nvSpPr>
            <p:cNvPr id="43" name="Arrow: Pentagon 42">
              <a:extLst>
                <a:ext uri="{FF2B5EF4-FFF2-40B4-BE49-F238E27FC236}">
                  <a16:creationId xmlns:a16="http://schemas.microsoft.com/office/drawing/2014/main" id="{74B75F9D-E596-4C68-8C99-18F82A3136B3}"/>
                </a:ext>
              </a:extLst>
            </p:cNvPr>
            <p:cNvSpPr/>
            <p:nvPr/>
          </p:nvSpPr>
          <p:spPr bwMode="auto">
            <a:xfrm>
              <a:off x="4162425" y="5945557"/>
              <a:ext cx="5793105" cy="510909"/>
            </a:xfrm>
            <a:prstGeom prst="homePlate">
              <a:avLst>
                <a:gd name="adj" fmla="val 0"/>
              </a:avLst>
            </a:prstGeom>
            <a:solidFill>
              <a:srgbClr val="CFE5CF"/>
            </a:solidFill>
            <a:ln w="25400">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400050" marR="0" lvl="0" indent="0" algn="l" defTabSz="932472" rtl="0" eaLnBrk="1" fontAlgn="base"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Note: </a:t>
              </a: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Security Operations monitors all assets and environments</a:t>
              </a:r>
            </a:p>
          </p:txBody>
        </p:sp>
        <p:grpSp>
          <p:nvGrpSpPr>
            <p:cNvPr id="44" name="!! Moderize">
              <a:extLst>
                <a:ext uri="{FF2B5EF4-FFF2-40B4-BE49-F238E27FC236}">
                  <a16:creationId xmlns:a16="http://schemas.microsoft.com/office/drawing/2014/main" id="{69D95458-6610-4229-A69C-DD82FA3786AC}"/>
                </a:ext>
                <a:ext uri="{C183D7F6-B498-43B3-948B-1728B52AA6E4}">
                  <adec:decorative xmlns:adec="http://schemas.microsoft.com/office/drawing/2017/decorative" val="1"/>
                </a:ext>
              </a:extLst>
            </p:cNvPr>
            <p:cNvGrpSpPr/>
            <p:nvPr/>
          </p:nvGrpSpPr>
          <p:grpSpPr>
            <a:xfrm>
              <a:off x="4297481" y="6031290"/>
              <a:ext cx="346742" cy="339442"/>
              <a:chOff x="2668480" y="1249680"/>
              <a:chExt cx="412066" cy="403390"/>
            </a:xfrm>
            <a:solidFill>
              <a:srgbClr val="107C10"/>
            </a:solidFill>
          </p:grpSpPr>
          <p:sp>
            <p:nvSpPr>
              <p:cNvPr id="45" name="Freeform 987">
                <a:extLst>
                  <a:ext uri="{FF2B5EF4-FFF2-40B4-BE49-F238E27FC236}">
                    <a16:creationId xmlns:a16="http://schemas.microsoft.com/office/drawing/2014/main" id="{DA504F5F-422F-476C-A2B2-14891D01F958}"/>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988">
                <a:extLst>
                  <a:ext uri="{FF2B5EF4-FFF2-40B4-BE49-F238E27FC236}">
                    <a16:creationId xmlns:a16="http://schemas.microsoft.com/office/drawing/2014/main" id="{634EA6D6-C8E7-49B0-A31D-1F078CCC555F}"/>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Oval 989">
                <a:extLst>
                  <a:ext uri="{FF2B5EF4-FFF2-40B4-BE49-F238E27FC236}">
                    <a16:creationId xmlns:a16="http://schemas.microsoft.com/office/drawing/2014/main" id="{C3959132-4C89-4D7D-A677-7A6BD7F1880B}"/>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990">
                <a:extLst>
                  <a:ext uri="{FF2B5EF4-FFF2-40B4-BE49-F238E27FC236}">
                    <a16:creationId xmlns:a16="http://schemas.microsoft.com/office/drawing/2014/main" id="{B962FE7F-1721-42DC-8DB3-D117C98278B0}"/>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91">
                <a:extLst>
                  <a:ext uri="{FF2B5EF4-FFF2-40B4-BE49-F238E27FC236}">
                    <a16:creationId xmlns:a16="http://schemas.microsoft.com/office/drawing/2014/main" id="{8058CE80-4AEC-43DE-ACFE-2CFB297FC1EC}"/>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 name="Straight Connector 49">
            <a:extLst>
              <a:ext uri="{FF2B5EF4-FFF2-40B4-BE49-F238E27FC236}">
                <a16:creationId xmlns:a16="http://schemas.microsoft.com/office/drawing/2014/main" id="{ABC97586-3C9F-40B7-85DD-76E17360F1DD}"/>
              </a:ext>
            </a:extLst>
          </p:cNvPr>
          <p:cNvCxnSpPr>
            <a:cxnSpLocks/>
          </p:cNvCxnSpPr>
          <p:nvPr/>
        </p:nvCxnSpPr>
        <p:spPr>
          <a:xfrm>
            <a:off x="5195563" y="2427264"/>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sp>
        <p:nvSpPr>
          <p:cNvPr id="52" name="arrow_15_bidi" title="Icon of a arrow in a circle pointed left">
            <a:hlinkClick r:id="rId5" action="ppaction://hlinksldjump"/>
            <a:extLst>
              <a:ext uri="{FF2B5EF4-FFF2-40B4-BE49-F238E27FC236}">
                <a16:creationId xmlns:a16="http://schemas.microsoft.com/office/drawing/2014/main" id="{892DBAA6-EE17-4717-8AF9-1ACD5B27244E}"/>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 name="Arrow: Pentagon 3">
            <a:extLst>
              <a:ext uri="{FF2B5EF4-FFF2-40B4-BE49-F238E27FC236}">
                <a16:creationId xmlns:a16="http://schemas.microsoft.com/office/drawing/2014/main" id="{A6B57669-1107-4A16-BA13-3C8247B04DE0}"/>
              </a:ext>
            </a:extLst>
          </p:cNvPr>
          <p:cNvSpPr/>
          <p:nvPr/>
        </p:nvSpPr>
        <p:spPr bwMode="auto">
          <a:xfrm>
            <a:off x="3750588" y="1455284"/>
            <a:ext cx="7513418" cy="3968358"/>
          </a:xfrm>
          <a:prstGeom prst="homePlate">
            <a:avLst>
              <a:gd name="adj" fmla="val 0"/>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146304" rtlCol="0" anchor="t"/>
          <a:lstStyle/>
          <a:p>
            <a:pPr marL="2632075" marR="0" lvl="0" indent="0" algn="ctr" defTabSz="914400"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mn-cs"/>
              </a:rPr>
              <a:t>Primary Control</a:t>
            </a:r>
            <a:br>
              <a:rPr kumimoji="0" lang="en-US" sz="1600" b="1" i="0" u="none" strike="noStrike" kern="120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0" i="0" u="none" strike="noStrike" kern="1200" cap="none" spc="0" normalizeH="0" baseline="0" noProof="0" dirty="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Granular controls and focused detection</a:t>
            </a:r>
            <a:endParaRPr kumimoji="0" lang="en-US" sz="1000" b="0" i="0" u="none" strike="noStrike" kern="1200" cap="none" spc="0" normalizeH="0" baseline="0" noProof="0" dirty="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92565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250"/>
                                        <p:tgtEl>
                                          <p:spTgt spid="3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0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1000"/>
                                        <p:tgtEl>
                                          <p:spTgt spid="3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750"/>
                                        <p:tgtEl>
                                          <p:spTgt spid="32"/>
                                        </p:tgtEl>
                                      </p:cBhvr>
                                    </p:animEffect>
                                  </p:childTnLst>
                                </p:cTn>
                              </p:par>
                              <p:par>
                                <p:cTn id="43" presetID="22" presetClass="entr" presetSubtype="8"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75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0" grpId="0" animBg="1"/>
      <p:bldP spid="31" grpId="0" animBg="1"/>
      <p:bldP spid="32" grpId="0" animBg="1"/>
      <p:bldP spid="36"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D0FE-AE6E-4575-9C08-2C16054D893F}"/>
              </a:ext>
            </a:extLst>
          </p:cNvPr>
          <p:cNvSpPr>
            <a:spLocks noGrp="1"/>
          </p:cNvSpPr>
          <p:nvPr>
            <p:ph type="title"/>
          </p:nvPr>
        </p:nvSpPr>
        <p:spPr/>
        <p:txBody>
          <a:bodyPr/>
          <a:lstStyle/>
          <a:p>
            <a:r>
              <a:rPr lang="en-US"/>
              <a:t>Zero Trust User Access</a:t>
            </a:r>
            <a:endParaRPr lang="gsw-CH"/>
          </a:p>
        </p:txBody>
      </p:sp>
      <p:cxnSp>
        <p:nvCxnSpPr>
          <p:cNvPr id="3" name="Connector: Elbow 2">
            <a:extLst>
              <a:ext uri="{FF2B5EF4-FFF2-40B4-BE49-F238E27FC236}">
                <a16:creationId xmlns:a16="http://schemas.microsoft.com/office/drawing/2014/main" id="{C97FCF38-B7A9-4540-9DEB-4788B8025A23}"/>
              </a:ext>
            </a:extLst>
          </p:cNvPr>
          <p:cNvCxnSpPr>
            <a:cxnSpLocks/>
            <a:endCxn id="395" idx="1"/>
          </p:cNvCxnSpPr>
          <p:nvPr/>
        </p:nvCxnSpPr>
        <p:spPr>
          <a:xfrm>
            <a:off x="6304020" y="4148567"/>
            <a:ext cx="632145" cy="522849"/>
          </a:xfrm>
          <a:prstGeom prst="bentConnector3">
            <a:avLst>
              <a:gd name="adj1" fmla="val 65838"/>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9ED2E1A-D2E5-4F26-A91F-545C7A3DFFD9}"/>
              </a:ext>
            </a:extLst>
          </p:cNvPr>
          <p:cNvGrpSpPr/>
          <p:nvPr/>
        </p:nvGrpSpPr>
        <p:grpSpPr>
          <a:xfrm>
            <a:off x="4446167" y="4069215"/>
            <a:ext cx="2088045" cy="1670701"/>
            <a:chOff x="4446167" y="4069215"/>
            <a:chExt cx="2088045" cy="1670701"/>
          </a:xfrm>
        </p:grpSpPr>
        <p:cxnSp>
          <p:nvCxnSpPr>
            <p:cNvPr id="5" name="Straight Connector 25">
              <a:extLst>
                <a:ext uri="{FF2B5EF4-FFF2-40B4-BE49-F238E27FC236}">
                  <a16:creationId xmlns:a16="http://schemas.microsoft.com/office/drawing/2014/main" id="{FFE99D46-C658-42E0-8D00-60E331350D9F}"/>
                </a:ext>
              </a:extLst>
            </p:cNvPr>
            <p:cNvCxnSpPr>
              <a:cxnSpLocks/>
            </p:cNvCxnSpPr>
            <p:nvPr/>
          </p:nvCxnSpPr>
          <p:spPr>
            <a:xfrm rot="5400000">
              <a:off x="5696529" y="4632578"/>
              <a:ext cx="1401046" cy="274320"/>
            </a:xfrm>
            <a:prstGeom prst="bentConnector2">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5">
              <a:hlinkClick r:id="rId2"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BD3DEA51-D700-4714-8D09-9CCE5103956D}"/>
                </a:ext>
              </a:extLst>
            </p:cNvPr>
            <p:cNvSpPr/>
            <p:nvPr/>
          </p:nvSpPr>
          <p:spPr>
            <a:xfrm>
              <a:off x="4883203" y="5200605"/>
              <a:ext cx="1384548" cy="539311"/>
            </a:xfrm>
            <a:prstGeom prst="rect">
              <a:avLst/>
            </a:prstGeom>
            <a:solidFill>
              <a:schemeClr val="bg1"/>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Self Service Password Reset (SSPR)</a:t>
              </a:r>
            </a:p>
          </p:txBody>
        </p:sp>
        <p:grpSp>
          <p:nvGrpSpPr>
            <p:cNvPr id="7" name="Group 6">
              <a:extLst>
                <a:ext uri="{FF2B5EF4-FFF2-40B4-BE49-F238E27FC236}">
                  <a16:creationId xmlns:a16="http://schemas.microsoft.com/office/drawing/2014/main" id="{6CCD2D73-D1E7-4266-AF25-3A449B9365C6}"/>
                </a:ext>
              </a:extLst>
            </p:cNvPr>
            <p:cNvGrpSpPr/>
            <p:nvPr/>
          </p:nvGrpSpPr>
          <p:grpSpPr>
            <a:xfrm>
              <a:off x="4446167" y="4698585"/>
              <a:ext cx="1899343" cy="377976"/>
              <a:chOff x="5060293" y="1254791"/>
              <a:chExt cx="1899343" cy="377976"/>
            </a:xfrm>
          </p:grpSpPr>
          <p:sp>
            <p:nvSpPr>
              <p:cNvPr id="9" name="Speech Bubble: Rectangle with Corners Rounded 8">
                <a:extLst>
                  <a:ext uri="{FF2B5EF4-FFF2-40B4-BE49-F238E27FC236}">
                    <a16:creationId xmlns:a16="http://schemas.microsoft.com/office/drawing/2014/main" id="{32057408-EBF9-44CF-80F9-A7A8949F1906}"/>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Leaked Credential (Requires MFA)</a:t>
                </a:r>
              </a:p>
            </p:txBody>
          </p:sp>
          <p:pic>
            <p:nvPicPr>
              <p:cNvPr id="10" name="Graphic 9" descr="Chat bubble">
                <a:extLst>
                  <a:ext uri="{FF2B5EF4-FFF2-40B4-BE49-F238E27FC236}">
                    <a16:creationId xmlns:a16="http://schemas.microsoft.com/office/drawing/2014/main" id="{F6935621-4E1E-459A-B63D-5E104F868F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09698" y="1332292"/>
                <a:ext cx="244878" cy="244878"/>
              </a:xfrm>
              <a:prstGeom prst="rect">
                <a:avLst/>
              </a:prstGeom>
            </p:spPr>
          </p:pic>
        </p:grpSp>
        <p:pic>
          <p:nvPicPr>
            <p:cNvPr id="8" name="Graphic 7">
              <a:extLst>
                <a:ext uri="{FF2B5EF4-FFF2-40B4-BE49-F238E27FC236}">
                  <a16:creationId xmlns:a16="http://schemas.microsoft.com/office/drawing/2014/main" id="{F9DAD7AB-AE05-40A7-8F41-61AB241FE7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32865" y="5252016"/>
              <a:ext cx="257470" cy="257470"/>
            </a:xfrm>
            <a:prstGeom prst="rect">
              <a:avLst/>
            </a:prstGeom>
          </p:spPr>
        </p:pic>
      </p:grpSp>
      <p:grpSp>
        <p:nvGrpSpPr>
          <p:cNvPr id="11" name="Group 10">
            <a:extLst>
              <a:ext uri="{FF2B5EF4-FFF2-40B4-BE49-F238E27FC236}">
                <a16:creationId xmlns:a16="http://schemas.microsoft.com/office/drawing/2014/main" id="{97A8660F-F6DB-4ED2-AB36-E5EFECB7EFA9}"/>
              </a:ext>
            </a:extLst>
          </p:cNvPr>
          <p:cNvGrpSpPr/>
          <p:nvPr/>
        </p:nvGrpSpPr>
        <p:grpSpPr>
          <a:xfrm>
            <a:off x="5610959" y="1224191"/>
            <a:ext cx="6482227" cy="5455895"/>
            <a:chOff x="5610959" y="1224191"/>
            <a:chExt cx="6482227" cy="5455895"/>
          </a:xfrm>
        </p:grpSpPr>
        <p:cxnSp>
          <p:nvCxnSpPr>
            <p:cNvPr id="12" name="Connector: Elbow 11">
              <a:extLst>
                <a:ext uri="{FF2B5EF4-FFF2-40B4-BE49-F238E27FC236}">
                  <a16:creationId xmlns:a16="http://schemas.microsoft.com/office/drawing/2014/main" id="{39D20EA8-8BF3-4321-A205-9BB816914715}"/>
                </a:ext>
              </a:extLst>
            </p:cNvPr>
            <p:cNvCxnSpPr>
              <a:cxnSpLocks/>
            </p:cNvCxnSpPr>
            <p:nvPr/>
          </p:nvCxnSpPr>
          <p:spPr>
            <a:xfrm>
              <a:off x="6101128" y="3832588"/>
              <a:ext cx="3924005" cy="358239"/>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8A640DD2-9787-422E-846B-512259E46A87}"/>
                </a:ext>
              </a:extLst>
            </p:cNvPr>
            <p:cNvCxnSpPr>
              <a:cxnSpLocks/>
            </p:cNvCxnSpPr>
            <p:nvPr/>
          </p:nvCxnSpPr>
          <p:spPr>
            <a:xfrm flipV="1">
              <a:off x="6638367" y="2627936"/>
              <a:ext cx="3383280" cy="457200"/>
            </a:xfrm>
            <a:prstGeom prst="bentConnector3">
              <a:avLst>
                <a:gd name="adj1" fmla="val 29183"/>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6B197B56-6394-454C-BF0E-F5B101107010}"/>
                </a:ext>
              </a:extLst>
            </p:cNvPr>
            <p:cNvCxnSpPr>
              <a:cxnSpLocks/>
            </p:cNvCxnSpPr>
            <p:nvPr/>
          </p:nvCxnSpPr>
          <p:spPr>
            <a:xfrm flipV="1">
              <a:off x="6541553" y="2063021"/>
              <a:ext cx="3474720" cy="914400"/>
            </a:xfrm>
            <a:prstGeom prst="bentConnector3">
              <a:avLst>
                <a:gd name="adj1" fmla="val 2588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23F4513-96A9-4944-9D55-9B0491C30F73}"/>
                </a:ext>
              </a:extLst>
            </p:cNvPr>
            <p:cNvGrpSpPr/>
            <p:nvPr/>
          </p:nvGrpSpPr>
          <p:grpSpPr>
            <a:xfrm>
              <a:off x="8838958" y="6260570"/>
              <a:ext cx="2443248" cy="419516"/>
              <a:chOff x="8874272" y="5847588"/>
              <a:chExt cx="3727806" cy="640080"/>
            </a:xfrm>
          </p:grpSpPr>
          <p:sp>
            <p:nvSpPr>
              <p:cNvPr id="152" name="TextBox 151">
                <a:extLst>
                  <a:ext uri="{FF2B5EF4-FFF2-40B4-BE49-F238E27FC236}">
                    <a16:creationId xmlns:a16="http://schemas.microsoft.com/office/drawing/2014/main" id="{406F1963-C838-4C09-A7A7-8C3DEB71BE77}"/>
                  </a:ext>
                </a:extLst>
              </p:cNvPr>
              <p:cNvSpPr txBox="1"/>
              <p:nvPr/>
            </p:nvSpPr>
            <p:spPr>
              <a:xfrm>
                <a:off x="9401717" y="5870366"/>
                <a:ext cx="3200361"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Enforcement</a:t>
                </a:r>
                <a:br>
                  <a:rPr kumimoji="0" lang="en-US" sz="16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153" name="Group 152">
                <a:extLst>
                  <a:ext uri="{FF2B5EF4-FFF2-40B4-BE49-F238E27FC236}">
                    <a16:creationId xmlns:a16="http://schemas.microsoft.com/office/drawing/2014/main" id="{71E299C5-E2D3-4715-A9E8-F090488ECC25}"/>
                  </a:ext>
                </a:extLst>
              </p:cNvPr>
              <p:cNvGrpSpPr/>
              <p:nvPr/>
            </p:nvGrpSpPr>
            <p:grpSpPr>
              <a:xfrm>
                <a:off x="8874272" y="5847588"/>
                <a:ext cx="640080" cy="640080"/>
                <a:chOff x="8564293" y="6421758"/>
                <a:chExt cx="812414" cy="812410"/>
              </a:xfrm>
            </p:grpSpPr>
            <p:sp>
              <p:nvSpPr>
                <p:cNvPr id="154" name="Oval 153">
                  <a:extLst>
                    <a:ext uri="{FF2B5EF4-FFF2-40B4-BE49-F238E27FC236}">
                      <a16:creationId xmlns:a16="http://schemas.microsoft.com/office/drawing/2014/main" id="{E82EF06D-F571-4486-AE14-9D01E475CA48}"/>
                    </a:ext>
                  </a:extLst>
                </p:cNvPr>
                <p:cNvSpPr/>
                <p:nvPr/>
              </p:nvSpPr>
              <p:spPr bwMode="auto">
                <a:xfrm>
                  <a:off x="8564293" y="6421758"/>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sp>
              <p:nvSpPr>
                <p:cNvPr id="155" name="Freeform 13">
                  <a:extLst>
                    <a:ext uri="{FF2B5EF4-FFF2-40B4-BE49-F238E27FC236}">
                      <a16:creationId xmlns:a16="http://schemas.microsoft.com/office/drawing/2014/main" id="{5A727D2C-E850-4F03-BEB5-BF5FA6D1052F}"/>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6" name="Rectangle 15">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69F048DB-5B8A-41A7-8FDE-5CC85B9C7CBD}"/>
                </a:ext>
              </a:extLst>
            </p:cNvPr>
            <p:cNvSpPr/>
            <p:nvPr/>
          </p:nvSpPr>
          <p:spPr>
            <a:xfrm>
              <a:off x="9858457" y="1478366"/>
              <a:ext cx="2035922" cy="4269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AD9828B-958B-44FB-8F32-1FFEF8724C34}"/>
                </a:ext>
              </a:extLst>
            </p:cNvPr>
            <p:cNvGrpSpPr/>
            <p:nvPr/>
          </p:nvGrpSpPr>
          <p:grpSpPr>
            <a:xfrm>
              <a:off x="10031177" y="1224191"/>
              <a:ext cx="1534059" cy="692207"/>
              <a:chOff x="10031177" y="1212625"/>
              <a:chExt cx="1534059" cy="692207"/>
            </a:xfrm>
          </p:grpSpPr>
          <p:pic>
            <p:nvPicPr>
              <p:cNvPr id="147" name="Picture 146">
                <a:extLst>
                  <a:ext uri="{FF2B5EF4-FFF2-40B4-BE49-F238E27FC236}">
                    <a16:creationId xmlns:a16="http://schemas.microsoft.com/office/drawing/2014/main" id="{9B4510FA-A5E3-44F4-B635-B5C7972BB40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50456" y="1526298"/>
                <a:ext cx="93267" cy="121670"/>
              </a:xfrm>
              <a:prstGeom prst="rect">
                <a:avLst/>
              </a:prstGeom>
              <a:solidFill>
                <a:schemeClr val="bg1"/>
              </a:solidFill>
            </p:spPr>
          </p:pic>
          <p:sp>
            <p:nvSpPr>
              <p:cNvPr id="148" name="Rectangle 147">
                <a:extLst>
                  <a:ext uri="{FF2B5EF4-FFF2-40B4-BE49-F238E27FC236}">
                    <a16:creationId xmlns:a16="http://schemas.microsoft.com/office/drawing/2014/main" id="{61BA0D67-1ADF-4A77-9FE5-4CCC0B046F09}"/>
                  </a:ext>
                </a:extLst>
              </p:cNvPr>
              <p:cNvSpPr/>
              <p:nvPr/>
            </p:nvSpPr>
            <p:spPr>
              <a:xfrm>
                <a:off x="10097207" y="1456328"/>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149" name="Rectangle 148">
                <a:extLst>
                  <a:ext uri="{FF2B5EF4-FFF2-40B4-BE49-F238E27FC236}">
                    <a16:creationId xmlns:a16="http://schemas.microsoft.com/office/drawing/2014/main" id="{87B1BFEA-7446-4804-9D12-7066CB8D5B99}"/>
                  </a:ext>
                </a:extLst>
              </p:cNvPr>
              <p:cNvSpPr/>
              <p:nvPr/>
            </p:nvSpPr>
            <p:spPr>
              <a:xfrm>
                <a:off x="10089768" y="1643222"/>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pic>
            <p:nvPicPr>
              <p:cNvPr id="150" name="Picture 149">
                <a:extLst>
                  <a:ext uri="{FF2B5EF4-FFF2-40B4-BE49-F238E27FC236}">
                    <a16:creationId xmlns:a16="http://schemas.microsoft.com/office/drawing/2014/main" id="{2FFED1A0-06BC-4E40-BF02-4A20D9822B35}"/>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040531" y="1698453"/>
                <a:ext cx="113442" cy="151148"/>
              </a:xfrm>
              <a:prstGeom prst="rect">
                <a:avLst/>
              </a:prstGeom>
            </p:spPr>
          </p:pic>
          <p:sp>
            <p:nvSpPr>
              <p:cNvPr id="151" name="Rectangle 150">
                <a:extLst>
                  <a:ext uri="{FF2B5EF4-FFF2-40B4-BE49-F238E27FC236}">
                    <a16:creationId xmlns:a16="http://schemas.microsoft.com/office/drawing/2014/main" id="{6E0F9A4C-8B54-4211-8D1A-5F4310C8B5A1}"/>
                  </a:ext>
                </a:extLst>
              </p:cNvPr>
              <p:cNvSpPr/>
              <p:nvPr/>
            </p:nvSpPr>
            <p:spPr>
              <a:xfrm>
                <a:off x="10031177" y="1212625"/>
                <a:ext cx="1534059"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 Applications</a:t>
                </a:r>
              </a:p>
            </p:txBody>
          </p:sp>
        </p:grpSp>
        <p:grpSp>
          <p:nvGrpSpPr>
            <p:cNvPr id="18" name="Group 17">
              <a:extLst>
                <a:ext uri="{FF2B5EF4-FFF2-40B4-BE49-F238E27FC236}">
                  <a16:creationId xmlns:a16="http://schemas.microsoft.com/office/drawing/2014/main" id="{295719A9-7665-45D1-AADF-130EB8394D95}"/>
                </a:ext>
              </a:extLst>
            </p:cNvPr>
            <p:cNvGrpSpPr/>
            <p:nvPr/>
          </p:nvGrpSpPr>
          <p:grpSpPr>
            <a:xfrm>
              <a:off x="9959467" y="1958799"/>
              <a:ext cx="1746605" cy="517132"/>
              <a:chOff x="9959467" y="1316071"/>
              <a:chExt cx="1746605" cy="517132"/>
            </a:xfrm>
          </p:grpSpPr>
          <p:sp>
            <p:nvSpPr>
              <p:cNvPr id="140" name="Rectangle 139">
                <a:extLst>
                  <a:ext uri="{FF2B5EF4-FFF2-40B4-BE49-F238E27FC236}">
                    <a16:creationId xmlns:a16="http://schemas.microsoft.com/office/drawing/2014/main" id="{BE7B8FB4-C0BA-480B-BE91-8DF0C4A1C6F8}"/>
                  </a:ext>
                </a:extLst>
              </p:cNvPr>
              <p:cNvSpPr/>
              <p:nvPr/>
            </p:nvSpPr>
            <p:spPr>
              <a:xfrm>
                <a:off x="10031177" y="1316071"/>
                <a:ext cx="136464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Cloud Infrastructure</a:t>
                </a:r>
              </a:p>
            </p:txBody>
          </p:sp>
          <p:grpSp>
            <p:nvGrpSpPr>
              <p:cNvPr id="141" name="Group 140">
                <a:extLst>
                  <a:ext uri="{FF2B5EF4-FFF2-40B4-BE49-F238E27FC236}">
                    <a16:creationId xmlns:a16="http://schemas.microsoft.com/office/drawing/2014/main" id="{F3AA5522-A60A-4343-A72A-DC020875D590}"/>
                  </a:ext>
                </a:extLst>
              </p:cNvPr>
              <p:cNvGrpSpPr/>
              <p:nvPr/>
            </p:nvGrpSpPr>
            <p:grpSpPr>
              <a:xfrm>
                <a:off x="9959467" y="1558883"/>
                <a:ext cx="1746605" cy="274320"/>
                <a:chOff x="9836368" y="1560202"/>
                <a:chExt cx="2351432" cy="369314"/>
              </a:xfrm>
            </p:grpSpPr>
            <p:sp>
              <p:nvSpPr>
                <p:cNvPr id="142" name="Rectangle 141">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8A27F0B8-B12C-490F-92DD-C472F2896B31}"/>
                    </a:ext>
                  </a:extLst>
                </p:cNvPr>
                <p:cNvSpPr/>
                <p:nvPr/>
              </p:nvSpPr>
              <p:spPr>
                <a:xfrm>
                  <a:off x="9836368" y="1560202"/>
                  <a:ext cx="2168031" cy="3693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itchFamily="34" charset="0"/>
                  </a:endParaRPr>
                </a:p>
              </p:txBody>
            </p:sp>
            <p:sp>
              <p:nvSpPr>
                <p:cNvPr id="143" name="Freeform 6">
                  <a:extLst>
                    <a:ext uri="{FF2B5EF4-FFF2-40B4-BE49-F238E27FC236}">
                      <a16:creationId xmlns:a16="http://schemas.microsoft.com/office/drawing/2014/main" id="{22B4EE53-1C31-49EA-B936-3A34F5122BDD}"/>
                    </a:ext>
                  </a:extLst>
                </p:cNvPr>
                <p:cNvSpPr>
                  <a:spLocks noEditPoints="1"/>
                </p:cNvSpPr>
                <p:nvPr/>
              </p:nvSpPr>
              <p:spPr bwMode="auto">
                <a:xfrm>
                  <a:off x="11156583" y="1623907"/>
                  <a:ext cx="274116" cy="271209"/>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44" name="Picture 143">
                  <a:extLst>
                    <a:ext uri="{FF2B5EF4-FFF2-40B4-BE49-F238E27FC236}">
                      <a16:creationId xmlns:a16="http://schemas.microsoft.com/office/drawing/2014/main" id="{D4022AC8-88F9-4997-9474-1CC2D7378E41}"/>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69531" y="1630087"/>
                  <a:ext cx="347139" cy="258850"/>
                </a:xfrm>
                <a:prstGeom prst="rect">
                  <a:avLst/>
                </a:prstGeom>
              </p:spPr>
            </p:pic>
            <p:sp>
              <p:nvSpPr>
                <p:cNvPr id="145" name="Rectangle 144">
                  <a:extLst>
                    <a:ext uri="{FF2B5EF4-FFF2-40B4-BE49-F238E27FC236}">
                      <a16:creationId xmlns:a16="http://schemas.microsoft.com/office/drawing/2014/main" id="{E533AE2F-2B87-4791-92B0-B2F873DFC4CF}"/>
                    </a:ext>
                  </a:extLst>
                </p:cNvPr>
                <p:cNvSpPr/>
                <p:nvPr/>
              </p:nvSpPr>
              <p:spPr>
                <a:xfrm>
                  <a:off x="11350024" y="1659484"/>
                  <a:ext cx="837776" cy="2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Linux Login</a:t>
                  </a:r>
                </a:p>
              </p:txBody>
            </p:sp>
            <p:sp>
              <p:nvSpPr>
                <p:cNvPr id="146" name="Rectangle 145">
                  <a:extLst>
                    <a:ext uri="{FF2B5EF4-FFF2-40B4-BE49-F238E27FC236}">
                      <a16:creationId xmlns:a16="http://schemas.microsoft.com/office/drawing/2014/main" id="{166CEB47-0F10-4086-A770-E8ED3C3012B7}"/>
                    </a:ext>
                  </a:extLst>
                </p:cNvPr>
                <p:cNvSpPr/>
                <p:nvPr/>
              </p:nvSpPr>
              <p:spPr>
                <a:xfrm>
                  <a:off x="10238132" y="1659484"/>
                  <a:ext cx="889572" cy="2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Portal</a:t>
                  </a:r>
                </a:p>
              </p:txBody>
            </p:sp>
          </p:grpSp>
        </p:grpSp>
        <p:grpSp>
          <p:nvGrpSpPr>
            <p:cNvPr id="19" name="Group 18">
              <a:extLst>
                <a:ext uri="{FF2B5EF4-FFF2-40B4-BE49-F238E27FC236}">
                  <a16:creationId xmlns:a16="http://schemas.microsoft.com/office/drawing/2014/main" id="{09DE40F8-D298-4158-838C-A6354884E7BD}"/>
                </a:ext>
              </a:extLst>
            </p:cNvPr>
            <p:cNvGrpSpPr/>
            <p:nvPr/>
          </p:nvGrpSpPr>
          <p:grpSpPr>
            <a:xfrm>
              <a:off x="9949897" y="2573009"/>
              <a:ext cx="1922778" cy="517133"/>
              <a:chOff x="9949897" y="2676455"/>
              <a:chExt cx="1922778" cy="517133"/>
            </a:xfrm>
          </p:grpSpPr>
          <p:sp>
            <p:nvSpPr>
              <p:cNvPr id="133" name="Rectangle 132">
                <a:extLst>
                  <a:ext uri="{FF2B5EF4-FFF2-40B4-BE49-F238E27FC236}">
                    <a16:creationId xmlns:a16="http://schemas.microsoft.com/office/drawing/2014/main" id="{4FD1068D-2DFA-4441-A13C-FF12499AB37F}"/>
                  </a:ext>
                </a:extLst>
              </p:cNvPr>
              <p:cNvSpPr/>
              <p:nvPr/>
            </p:nvSpPr>
            <p:spPr>
              <a:xfrm>
                <a:off x="10031177" y="2676455"/>
                <a:ext cx="146981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Modern Applications</a:t>
                </a:r>
              </a:p>
            </p:txBody>
          </p:sp>
          <p:grpSp>
            <p:nvGrpSpPr>
              <p:cNvPr id="134" name="Group 133">
                <a:extLst>
                  <a:ext uri="{FF2B5EF4-FFF2-40B4-BE49-F238E27FC236}">
                    <a16:creationId xmlns:a16="http://schemas.microsoft.com/office/drawing/2014/main" id="{C0F68D34-EF07-4D4B-8C64-501FFCA97F60}"/>
                  </a:ext>
                </a:extLst>
              </p:cNvPr>
              <p:cNvGrpSpPr/>
              <p:nvPr/>
            </p:nvGrpSpPr>
            <p:grpSpPr>
              <a:xfrm>
                <a:off x="9949897" y="2919268"/>
                <a:ext cx="1922778" cy="274320"/>
                <a:chOff x="9512328" y="2303347"/>
                <a:chExt cx="2588611" cy="369314"/>
              </a:xfrm>
            </p:grpSpPr>
            <p:sp>
              <p:nvSpPr>
                <p:cNvPr id="135" name="Rectangle 134">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D98EA5B7-C101-43D3-8A6A-0AC2A51A54D4}"/>
                    </a:ext>
                  </a:extLst>
                </p:cNvPr>
                <p:cNvSpPr/>
                <p:nvPr/>
              </p:nvSpPr>
              <p:spPr>
                <a:xfrm>
                  <a:off x="9512328" y="2303347"/>
                  <a:ext cx="2588611" cy="3693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6" name="Picture 135">
                  <a:extLst>
                    <a:ext uri="{FF2B5EF4-FFF2-40B4-BE49-F238E27FC236}">
                      <a16:creationId xmlns:a16="http://schemas.microsoft.com/office/drawing/2014/main" id="{DC398901-7C25-4BB3-9103-7D9B0528592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439589" y="2432448"/>
                  <a:ext cx="256758" cy="153503"/>
                </a:xfrm>
                <a:prstGeom prst="rect">
                  <a:avLst/>
                </a:prstGeom>
              </p:spPr>
            </p:pic>
            <p:pic>
              <p:nvPicPr>
                <p:cNvPr id="137" name="Picture 136">
                  <a:extLst>
                    <a:ext uri="{FF2B5EF4-FFF2-40B4-BE49-F238E27FC236}">
                      <a16:creationId xmlns:a16="http://schemas.microsoft.com/office/drawing/2014/main" id="{B9995ABC-56C2-4A41-94D4-8439A28B5636}"/>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73899" y="2400183"/>
                  <a:ext cx="292403" cy="218036"/>
                </a:xfrm>
                <a:prstGeom prst="rect">
                  <a:avLst/>
                </a:prstGeom>
              </p:spPr>
            </p:pic>
            <p:pic>
              <p:nvPicPr>
                <p:cNvPr id="138" name="Picture 137">
                  <a:extLst>
                    <a:ext uri="{FF2B5EF4-FFF2-40B4-BE49-F238E27FC236}">
                      <a16:creationId xmlns:a16="http://schemas.microsoft.com/office/drawing/2014/main" id="{F568A66A-52BC-4608-9344-212E308D470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647707" y="2375757"/>
                  <a:ext cx="482421" cy="223308"/>
                </a:xfrm>
                <a:prstGeom prst="rect">
                  <a:avLst/>
                </a:prstGeom>
              </p:spPr>
            </p:pic>
            <p:pic>
              <p:nvPicPr>
                <p:cNvPr id="139" name="Picture 138">
                  <a:extLst>
                    <a:ext uri="{FF2B5EF4-FFF2-40B4-BE49-F238E27FC236}">
                      <a16:creationId xmlns:a16="http://schemas.microsoft.com/office/drawing/2014/main" id="{B087BA28-E3B2-4724-9C7C-9156DAB2D5A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292520" y="2439562"/>
                  <a:ext cx="551669" cy="139274"/>
                </a:xfrm>
                <a:prstGeom prst="rect">
                  <a:avLst/>
                </a:prstGeom>
              </p:spPr>
            </p:pic>
          </p:grpSp>
        </p:grpSp>
        <p:grpSp>
          <p:nvGrpSpPr>
            <p:cNvPr id="20" name="Group 19">
              <a:extLst>
                <a:ext uri="{FF2B5EF4-FFF2-40B4-BE49-F238E27FC236}">
                  <a16:creationId xmlns:a16="http://schemas.microsoft.com/office/drawing/2014/main" id="{0DC4524D-093A-47D2-AE50-8E35771582B1}"/>
                </a:ext>
              </a:extLst>
            </p:cNvPr>
            <p:cNvGrpSpPr/>
            <p:nvPr/>
          </p:nvGrpSpPr>
          <p:grpSpPr>
            <a:xfrm>
              <a:off x="9949897" y="3163792"/>
              <a:ext cx="1511462" cy="769915"/>
              <a:chOff x="9949897" y="3267238"/>
              <a:chExt cx="1511462" cy="769915"/>
            </a:xfrm>
          </p:grpSpPr>
          <p:grpSp>
            <p:nvGrpSpPr>
              <p:cNvPr id="118" name="Group 117">
                <a:extLst>
                  <a:ext uri="{FF2B5EF4-FFF2-40B4-BE49-F238E27FC236}">
                    <a16:creationId xmlns:a16="http://schemas.microsoft.com/office/drawing/2014/main" id="{18A8481F-FFA0-42F1-B143-D157CB6525B3}"/>
                  </a:ext>
                </a:extLst>
              </p:cNvPr>
              <p:cNvGrpSpPr/>
              <p:nvPr/>
            </p:nvGrpSpPr>
            <p:grpSpPr>
              <a:xfrm>
                <a:off x="9949897" y="3489769"/>
                <a:ext cx="1511462" cy="547384"/>
                <a:chOff x="10066075" y="3025272"/>
                <a:chExt cx="2034864" cy="736939"/>
              </a:xfrm>
            </p:grpSpPr>
            <p:sp>
              <p:nvSpPr>
                <p:cNvPr id="120" name="Rectangle 119">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E5BA63A2-64E9-426D-BC96-819918D0EBF7}"/>
                    </a:ext>
                  </a:extLst>
                </p:cNvPr>
                <p:cNvSpPr/>
                <p:nvPr/>
              </p:nvSpPr>
              <p:spPr>
                <a:xfrm>
                  <a:off x="10066075" y="3025272"/>
                  <a:ext cx="2034864" cy="736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1" name="Picture 120">
                  <a:extLst>
                    <a:ext uri="{FF2B5EF4-FFF2-40B4-BE49-F238E27FC236}">
                      <a16:creationId xmlns:a16="http://schemas.microsoft.com/office/drawing/2014/main" id="{FEAC08AB-996E-4B83-B779-933FBF012E33}"/>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433313" y="3115320"/>
                  <a:ext cx="211649" cy="211647"/>
                </a:xfrm>
                <a:prstGeom prst="rect">
                  <a:avLst/>
                </a:prstGeom>
              </p:spPr>
            </p:pic>
            <p:pic>
              <p:nvPicPr>
                <p:cNvPr id="122" name="Picture 121">
                  <a:extLst>
                    <a:ext uri="{FF2B5EF4-FFF2-40B4-BE49-F238E27FC236}">
                      <a16:creationId xmlns:a16="http://schemas.microsoft.com/office/drawing/2014/main" id="{9103D312-3A66-437F-9956-ED0086F97B98}"/>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976257" y="3105197"/>
                  <a:ext cx="331111" cy="231892"/>
                </a:xfrm>
                <a:prstGeom prst="rect">
                  <a:avLst/>
                </a:prstGeom>
              </p:spPr>
            </p:pic>
            <p:pic>
              <p:nvPicPr>
                <p:cNvPr id="123" name="Picture 122">
                  <a:extLst>
                    <a:ext uri="{FF2B5EF4-FFF2-40B4-BE49-F238E27FC236}">
                      <a16:creationId xmlns:a16="http://schemas.microsoft.com/office/drawing/2014/main" id="{2817B650-76C8-4689-B86A-79D2D2E5E73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616040" y="3104007"/>
                  <a:ext cx="234272" cy="234274"/>
                </a:xfrm>
                <a:prstGeom prst="rect">
                  <a:avLst/>
                </a:prstGeom>
              </p:spPr>
            </p:pic>
            <p:pic>
              <p:nvPicPr>
                <p:cNvPr id="124" name="Picture 123">
                  <a:extLst>
                    <a:ext uri="{FF2B5EF4-FFF2-40B4-BE49-F238E27FC236}">
                      <a16:creationId xmlns:a16="http://schemas.microsoft.com/office/drawing/2014/main" id="{696BBAF8-8D87-4A50-92DF-94823364FE9C}"/>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770906" y="3089761"/>
                  <a:ext cx="266246" cy="262764"/>
                </a:xfrm>
                <a:prstGeom prst="rect">
                  <a:avLst/>
                </a:prstGeom>
              </p:spPr>
            </p:pic>
            <p:grpSp>
              <p:nvGrpSpPr>
                <p:cNvPr id="125" name="Group 124">
                  <a:extLst>
                    <a:ext uri="{FF2B5EF4-FFF2-40B4-BE49-F238E27FC236}">
                      <a16:creationId xmlns:a16="http://schemas.microsoft.com/office/drawing/2014/main" id="{F0ABE46E-A468-4A19-80E6-1E959386A026}"/>
                    </a:ext>
                  </a:extLst>
                </p:cNvPr>
                <p:cNvGrpSpPr/>
                <p:nvPr/>
              </p:nvGrpSpPr>
              <p:grpSpPr>
                <a:xfrm>
                  <a:off x="11440280" y="3532127"/>
                  <a:ext cx="172208" cy="39750"/>
                  <a:chOff x="2347623" y="628659"/>
                  <a:chExt cx="412253" cy="115311"/>
                </a:xfrm>
                <a:solidFill>
                  <a:schemeClr val="tx1">
                    <a:lumMod val="65000"/>
                    <a:lumOff val="35000"/>
                  </a:schemeClr>
                </a:solidFill>
              </p:grpSpPr>
              <p:sp>
                <p:nvSpPr>
                  <p:cNvPr id="130" name="Oval 129">
                    <a:extLst>
                      <a:ext uri="{FF2B5EF4-FFF2-40B4-BE49-F238E27FC236}">
                        <a16:creationId xmlns:a16="http://schemas.microsoft.com/office/drawing/2014/main" id="{A78EB4CF-A25E-495A-AF61-8D094A64CC0B}"/>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6014E248-82AE-493D-B227-FFA611B654AD}"/>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1D75A845-13BE-4646-920B-1C0735D3A06C}"/>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6" name="Picture 125">
                  <a:extLst>
                    <a:ext uri="{FF2B5EF4-FFF2-40B4-BE49-F238E27FC236}">
                      <a16:creationId xmlns:a16="http://schemas.microsoft.com/office/drawing/2014/main" id="{2E2DD092-8A02-4F28-BA3F-C61634D1D2AD}"/>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180291" y="3167385"/>
                  <a:ext cx="309804" cy="185216"/>
                </a:xfrm>
                <a:prstGeom prst="rect">
                  <a:avLst/>
                </a:prstGeom>
              </p:spPr>
            </p:pic>
            <p:pic>
              <p:nvPicPr>
                <p:cNvPr id="127" name="Picture 126">
                  <a:extLst>
                    <a:ext uri="{FF2B5EF4-FFF2-40B4-BE49-F238E27FC236}">
                      <a16:creationId xmlns:a16="http://schemas.microsoft.com/office/drawing/2014/main" id="{6E04657E-F3AB-4490-B0AA-2AF20605E0A8}"/>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221036" y="3468023"/>
                  <a:ext cx="211914" cy="196960"/>
                </a:xfrm>
                <a:prstGeom prst="rect">
                  <a:avLst/>
                </a:prstGeom>
              </p:spPr>
            </p:pic>
            <p:pic>
              <p:nvPicPr>
                <p:cNvPr id="128" name="Picture 127">
                  <a:extLst>
                    <a:ext uri="{FF2B5EF4-FFF2-40B4-BE49-F238E27FC236}">
                      <a16:creationId xmlns:a16="http://schemas.microsoft.com/office/drawing/2014/main" id="{C03A8AA8-884C-4566-B4F3-60FFD983FF21}"/>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0623340" y="3447618"/>
                  <a:ext cx="226972" cy="226972"/>
                </a:xfrm>
                <a:prstGeom prst="rect">
                  <a:avLst/>
                </a:prstGeom>
              </p:spPr>
            </p:pic>
            <p:pic>
              <p:nvPicPr>
                <p:cNvPr id="129" name="Picture 128">
                  <a:extLst>
                    <a:ext uri="{FF2B5EF4-FFF2-40B4-BE49-F238E27FC236}">
                      <a16:creationId xmlns:a16="http://schemas.microsoft.com/office/drawing/2014/main" id="{AA47FFFA-607A-46A5-991C-407BEE3F8CC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10978345" y="3378419"/>
                  <a:ext cx="342374" cy="357973"/>
                </a:xfrm>
                <a:prstGeom prst="rect">
                  <a:avLst/>
                </a:prstGeom>
              </p:spPr>
            </p:pic>
          </p:grpSp>
          <p:sp>
            <p:nvSpPr>
              <p:cNvPr id="119" name="Rectangle 118">
                <a:extLst>
                  <a:ext uri="{FF2B5EF4-FFF2-40B4-BE49-F238E27FC236}">
                    <a16:creationId xmlns:a16="http://schemas.microsoft.com/office/drawing/2014/main" id="{5DDE9945-788B-4841-8472-4F7E6FED722A}"/>
                  </a:ext>
                </a:extLst>
              </p:cNvPr>
              <p:cNvSpPr/>
              <p:nvPr/>
            </p:nvSpPr>
            <p:spPr>
              <a:xfrm>
                <a:off x="10031177" y="3267238"/>
                <a:ext cx="124896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SaaS Applications</a:t>
                </a:r>
              </a:p>
            </p:txBody>
          </p:sp>
        </p:grpSp>
        <p:grpSp>
          <p:nvGrpSpPr>
            <p:cNvPr id="21" name="Group 20">
              <a:extLst>
                <a:ext uri="{FF2B5EF4-FFF2-40B4-BE49-F238E27FC236}">
                  <a16:creationId xmlns:a16="http://schemas.microsoft.com/office/drawing/2014/main" id="{6DD33E02-2480-40B8-9C98-396A6DEC69E4}"/>
                </a:ext>
              </a:extLst>
            </p:cNvPr>
            <p:cNvGrpSpPr/>
            <p:nvPr/>
          </p:nvGrpSpPr>
          <p:grpSpPr>
            <a:xfrm>
              <a:off x="9949897" y="4884487"/>
              <a:ext cx="1626646" cy="543674"/>
              <a:chOff x="9949897" y="4987933"/>
              <a:chExt cx="1626646" cy="543674"/>
            </a:xfrm>
          </p:grpSpPr>
          <p:grpSp>
            <p:nvGrpSpPr>
              <p:cNvPr id="89" name="Group 88">
                <a:extLst>
                  <a:ext uri="{FF2B5EF4-FFF2-40B4-BE49-F238E27FC236}">
                    <a16:creationId xmlns:a16="http://schemas.microsoft.com/office/drawing/2014/main" id="{D40A995D-4962-4FEE-9B44-A131F056C11B}"/>
                  </a:ext>
                </a:extLst>
              </p:cNvPr>
              <p:cNvGrpSpPr/>
              <p:nvPr/>
            </p:nvGrpSpPr>
            <p:grpSpPr>
              <a:xfrm>
                <a:off x="9949897" y="5225967"/>
                <a:ext cx="1626646" cy="305640"/>
                <a:chOff x="9911004" y="5286022"/>
                <a:chExt cx="2189934" cy="411480"/>
              </a:xfrm>
            </p:grpSpPr>
            <p:sp>
              <p:nvSpPr>
                <p:cNvPr id="91" name="Rectangle 90">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9FD4010D-5496-492C-902A-F33777B8FB8B}"/>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2" name="Group 91">
                  <a:extLst>
                    <a:ext uri="{FF2B5EF4-FFF2-40B4-BE49-F238E27FC236}">
                      <a16:creationId xmlns:a16="http://schemas.microsoft.com/office/drawing/2014/main" id="{5D838132-98D3-4255-9E94-E9F3BF21BB28}"/>
                    </a:ext>
                  </a:extLst>
                </p:cNvPr>
                <p:cNvGrpSpPr/>
                <p:nvPr/>
              </p:nvGrpSpPr>
              <p:grpSpPr>
                <a:xfrm>
                  <a:off x="9992822" y="5334677"/>
                  <a:ext cx="1990425" cy="314171"/>
                  <a:chOff x="10773383" y="4110803"/>
                  <a:chExt cx="1115338" cy="176047"/>
                </a:xfrm>
              </p:grpSpPr>
              <p:grpSp>
                <p:nvGrpSpPr>
                  <p:cNvPr id="93" name="Group 92">
                    <a:extLst>
                      <a:ext uri="{FF2B5EF4-FFF2-40B4-BE49-F238E27FC236}">
                        <a16:creationId xmlns:a16="http://schemas.microsoft.com/office/drawing/2014/main" id="{A08979A9-302D-4AEA-B718-FB9B0BC972F0}"/>
                      </a:ext>
                    </a:extLst>
                  </p:cNvPr>
                  <p:cNvGrpSpPr/>
                  <p:nvPr/>
                </p:nvGrpSpPr>
                <p:grpSpPr>
                  <a:xfrm>
                    <a:off x="10773383" y="4110803"/>
                    <a:ext cx="1115338" cy="176047"/>
                    <a:chOff x="-135564" y="2964206"/>
                    <a:chExt cx="2478627" cy="391231"/>
                  </a:xfrm>
                </p:grpSpPr>
                <p:grpSp>
                  <p:nvGrpSpPr>
                    <p:cNvPr id="106" name="Group 105">
                      <a:extLst>
                        <a:ext uri="{FF2B5EF4-FFF2-40B4-BE49-F238E27FC236}">
                          <a16:creationId xmlns:a16="http://schemas.microsoft.com/office/drawing/2014/main" id="{EBD8FCBA-C751-4C46-8D4F-F86759862E68}"/>
                        </a:ext>
                      </a:extLst>
                    </p:cNvPr>
                    <p:cNvGrpSpPr/>
                    <p:nvPr/>
                  </p:nvGrpSpPr>
                  <p:grpSpPr>
                    <a:xfrm>
                      <a:off x="-135564" y="2964206"/>
                      <a:ext cx="1811803" cy="391231"/>
                      <a:chOff x="-135564" y="2964206"/>
                      <a:chExt cx="1811803" cy="391231"/>
                    </a:xfrm>
                  </p:grpSpPr>
                  <p:pic>
                    <p:nvPicPr>
                      <p:cNvPr id="112" name="Picture 111">
                        <a:hlinkClick r:id="rId22"/>
                        <a:extLst>
                          <a:ext uri="{FF2B5EF4-FFF2-40B4-BE49-F238E27FC236}">
                            <a16:creationId xmlns:a16="http://schemas.microsoft.com/office/drawing/2014/main" id="{9AFA9D5B-A3A5-44DD-A13B-9EA28B487D22}"/>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262356" y="2989082"/>
                        <a:ext cx="413883" cy="311792"/>
                      </a:xfrm>
                      <a:prstGeom prst="rect">
                        <a:avLst/>
                      </a:prstGeom>
                    </p:spPr>
                  </p:pic>
                  <p:grpSp>
                    <p:nvGrpSpPr>
                      <p:cNvPr id="113" name="Group 112">
                        <a:extLst>
                          <a:ext uri="{FF2B5EF4-FFF2-40B4-BE49-F238E27FC236}">
                            <a16:creationId xmlns:a16="http://schemas.microsoft.com/office/drawing/2014/main" id="{80C63A26-02AA-4FD4-B971-E2DB87E584D2}"/>
                          </a:ext>
                        </a:extLst>
                      </p:cNvPr>
                      <p:cNvGrpSpPr/>
                      <p:nvPr/>
                    </p:nvGrpSpPr>
                    <p:grpSpPr>
                      <a:xfrm>
                        <a:off x="-135564" y="2964206"/>
                        <a:ext cx="1469346" cy="391231"/>
                        <a:chOff x="11727059" y="7366546"/>
                        <a:chExt cx="2260404" cy="601860"/>
                      </a:xfrm>
                    </p:grpSpPr>
                    <p:pic>
                      <p:nvPicPr>
                        <p:cNvPr id="114" name="Picture 113">
                          <a:extLst>
                            <a:ext uri="{FF2B5EF4-FFF2-40B4-BE49-F238E27FC236}">
                              <a16:creationId xmlns:a16="http://schemas.microsoft.com/office/drawing/2014/main" id="{89E72497-59C5-4F5D-A0B2-B17237E7EBF1}"/>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12306492" y="7395332"/>
                          <a:ext cx="531603" cy="573074"/>
                        </a:xfrm>
                        <a:prstGeom prst="rect">
                          <a:avLst/>
                        </a:prstGeom>
                      </p:spPr>
                    </p:pic>
                    <p:pic>
                      <p:nvPicPr>
                        <p:cNvPr id="115" name="Picture 114">
                          <a:extLst>
                            <a:ext uri="{FF2B5EF4-FFF2-40B4-BE49-F238E27FC236}">
                              <a16:creationId xmlns:a16="http://schemas.microsoft.com/office/drawing/2014/main" id="{3F67A2E2-0C83-42D8-ACC4-3781C815EF6E}"/>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11727059" y="7375762"/>
                          <a:ext cx="530659" cy="573073"/>
                        </a:xfrm>
                        <a:prstGeom prst="rect">
                          <a:avLst/>
                        </a:prstGeom>
                      </p:spPr>
                    </p:pic>
                    <p:pic>
                      <p:nvPicPr>
                        <p:cNvPr id="116" name="Picture 115">
                          <a:extLst>
                            <a:ext uri="{FF2B5EF4-FFF2-40B4-BE49-F238E27FC236}">
                              <a16:creationId xmlns:a16="http://schemas.microsoft.com/office/drawing/2014/main" id="{A15DDFC2-1CD6-44D9-93C3-863920D8B6D0}"/>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a:stretch/>
                      </p:blipFill>
                      <p:spPr>
                        <a:xfrm>
                          <a:off x="12890224" y="7393808"/>
                          <a:ext cx="522821" cy="573075"/>
                        </a:xfrm>
                        <a:prstGeom prst="rect">
                          <a:avLst/>
                        </a:prstGeom>
                      </p:spPr>
                    </p:pic>
                    <p:pic>
                      <p:nvPicPr>
                        <p:cNvPr id="117" name="Picture 116">
                          <a:extLst>
                            <a:ext uri="{FF2B5EF4-FFF2-40B4-BE49-F238E27FC236}">
                              <a16:creationId xmlns:a16="http://schemas.microsoft.com/office/drawing/2014/main" id="{6D279024-D573-4DE7-8BE0-D48DE203B7B1}"/>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a:stretch/>
                      </p:blipFill>
                      <p:spPr>
                        <a:xfrm>
                          <a:off x="13465910" y="7366546"/>
                          <a:ext cx="521553" cy="573074"/>
                        </a:xfrm>
                        <a:prstGeom prst="rect">
                          <a:avLst/>
                        </a:prstGeom>
                      </p:spPr>
                    </p:pic>
                  </p:grpSp>
                </p:grpSp>
                <p:grpSp>
                  <p:nvGrpSpPr>
                    <p:cNvPr id="107" name="Group 106">
                      <a:extLst>
                        <a:ext uri="{FF2B5EF4-FFF2-40B4-BE49-F238E27FC236}">
                          <a16:creationId xmlns:a16="http://schemas.microsoft.com/office/drawing/2014/main" id="{8824EA10-F85E-41D2-84B8-BA698A1AF062}"/>
                        </a:ext>
                      </a:extLst>
                    </p:cNvPr>
                    <p:cNvGrpSpPr/>
                    <p:nvPr/>
                  </p:nvGrpSpPr>
                  <p:grpSpPr>
                    <a:xfrm>
                      <a:off x="2013569" y="3113302"/>
                      <a:ext cx="329494" cy="79868"/>
                      <a:chOff x="6663231" y="3052616"/>
                      <a:chExt cx="188660" cy="45730"/>
                    </a:xfrm>
                  </p:grpSpPr>
                  <p:sp>
                    <p:nvSpPr>
                      <p:cNvPr id="109" name="Oval 108">
                        <a:extLst>
                          <a:ext uri="{FF2B5EF4-FFF2-40B4-BE49-F238E27FC236}">
                            <a16:creationId xmlns:a16="http://schemas.microsoft.com/office/drawing/2014/main" id="{160697E4-96B6-4BB3-B450-023416ADBE21}"/>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0" name="Oval 109">
                        <a:extLst>
                          <a:ext uri="{FF2B5EF4-FFF2-40B4-BE49-F238E27FC236}">
                            <a16:creationId xmlns:a16="http://schemas.microsoft.com/office/drawing/2014/main" id="{914ABDFC-FF52-446E-B403-6F5C2B3F8A12}"/>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1" name="Oval 110">
                        <a:extLst>
                          <a:ext uri="{FF2B5EF4-FFF2-40B4-BE49-F238E27FC236}">
                            <a16:creationId xmlns:a16="http://schemas.microsoft.com/office/drawing/2014/main" id="{C1C118F4-AE9B-4A0E-AEF1-635C91F25FCE}"/>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08" name="Picture 107">
                      <a:hlinkClick r:id="rId28"/>
                      <a:extLst>
                        <a:ext uri="{FF2B5EF4-FFF2-40B4-BE49-F238E27FC236}">
                          <a16:creationId xmlns:a16="http://schemas.microsoft.com/office/drawing/2014/main" id="{D113FC7E-1451-4959-981B-83424B58F8D9}"/>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1670366" y="3017516"/>
                      <a:ext cx="252081" cy="252081"/>
                    </a:xfrm>
                    <a:prstGeom prst="rect">
                      <a:avLst/>
                    </a:prstGeom>
                  </p:spPr>
                </p:pic>
              </p:grpSp>
              <p:grpSp>
                <p:nvGrpSpPr>
                  <p:cNvPr id="94" name="Group 93">
                    <a:extLst>
                      <a:ext uri="{FF2B5EF4-FFF2-40B4-BE49-F238E27FC236}">
                        <a16:creationId xmlns:a16="http://schemas.microsoft.com/office/drawing/2014/main" id="{5B522143-4D32-4280-A731-0396DB83A875}"/>
                      </a:ext>
                    </a:extLst>
                  </p:cNvPr>
                  <p:cNvGrpSpPr/>
                  <p:nvPr/>
                </p:nvGrpSpPr>
                <p:grpSpPr bwMode="black">
                  <a:xfrm>
                    <a:off x="11508867" y="4239613"/>
                    <a:ext cx="75077" cy="45719"/>
                    <a:chOff x="10387012" y="4179358"/>
                    <a:chExt cx="974726" cy="593725"/>
                  </a:xfrm>
                  <a:solidFill>
                    <a:schemeClr val="tx1"/>
                  </a:solidFill>
                </p:grpSpPr>
                <p:sp>
                  <p:nvSpPr>
                    <p:cNvPr id="101" name="Freeform 26">
                      <a:extLst>
                        <a:ext uri="{FF2B5EF4-FFF2-40B4-BE49-F238E27FC236}">
                          <a16:creationId xmlns:a16="http://schemas.microsoft.com/office/drawing/2014/main" id="{2BDDBCBC-1086-4E84-B263-916C57DA0C68}"/>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2" name="Freeform 27">
                      <a:extLst>
                        <a:ext uri="{FF2B5EF4-FFF2-40B4-BE49-F238E27FC236}">
                          <a16:creationId xmlns:a16="http://schemas.microsoft.com/office/drawing/2014/main" id="{710F76B9-0FB9-4429-918C-2414F559C8DA}"/>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Freeform 28">
                      <a:extLst>
                        <a:ext uri="{FF2B5EF4-FFF2-40B4-BE49-F238E27FC236}">
                          <a16:creationId xmlns:a16="http://schemas.microsoft.com/office/drawing/2014/main" id="{41C3813C-FAC2-4963-8DC7-F994EC6A78ED}"/>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 name="Freeform 29">
                      <a:extLst>
                        <a:ext uri="{FF2B5EF4-FFF2-40B4-BE49-F238E27FC236}">
                          <a16:creationId xmlns:a16="http://schemas.microsoft.com/office/drawing/2014/main" id="{0D38FF4E-D8BA-490F-8A91-D7479D3F6EAD}"/>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5" name="Freeform 30">
                      <a:extLst>
                        <a:ext uri="{FF2B5EF4-FFF2-40B4-BE49-F238E27FC236}">
                          <a16:creationId xmlns:a16="http://schemas.microsoft.com/office/drawing/2014/main" id="{F3A6E4BE-D33E-4F54-A490-4DBECAA6D068}"/>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95" name="Group 94">
                    <a:extLst>
                      <a:ext uri="{FF2B5EF4-FFF2-40B4-BE49-F238E27FC236}">
                        <a16:creationId xmlns:a16="http://schemas.microsoft.com/office/drawing/2014/main" id="{C88C1270-8EFA-4C35-86E6-5A7B4E021BB5}"/>
                      </a:ext>
                    </a:extLst>
                  </p:cNvPr>
                  <p:cNvGrpSpPr/>
                  <p:nvPr/>
                </p:nvGrpSpPr>
                <p:grpSpPr bwMode="black">
                  <a:xfrm>
                    <a:off x="11638296" y="4235799"/>
                    <a:ext cx="75077" cy="45719"/>
                    <a:chOff x="10387012" y="4179358"/>
                    <a:chExt cx="974726" cy="593725"/>
                  </a:xfrm>
                  <a:solidFill>
                    <a:schemeClr val="tx1"/>
                  </a:solidFill>
                </p:grpSpPr>
                <p:sp>
                  <p:nvSpPr>
                    <p:cNvPr id="96" name="Freeform 26">
                      <a:extLst>
                        <a:ext uri="{FF2B5EF4-FFF2-40B4-BE49-F238E27FC236}">
                          <a16:creationId xmlns:a16="http://schemas.microsoft.com/office/drawing/2014/main" id="{DE65D687-4F75-45CA-9561-9ED7BB6FED94}"/>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7" name="Freeform 27">
                      <a:extLst>
                        <a:ext uri="{FF2B5EF4-FFF2-40B4-BE49-F238E27FC236}">
                          <a16:creationId xmlns:a16="http://schemas.microsoft.com/office/drawing/2014/main" id="{B3C88AB8-6FF5-44C4-AD7F-ABA175681EC2}"/>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8" name="Freeform 28">
                      <a:extLst>
                        <a:ext uri="{FF2B5EF4-FFF2-40B4-BE49-F238E27FC236}">
                          <a16:creationId xmlns:a16="http://schemas.microsoft.com/office/drawing/2014/main" id="{E850F640-9113-41B1-9FF9-020488EAB00A}"/>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9" name="Freeform 29">
                      <a:extLst>
                        <a:ext uri="{FF2B5EF4-FFF2-40B4-BE49-F238E27FC236}">
                          <a16:creationId xmlns:a16="http://schemas.microsoft.com/office/drawing/2014/main" id="{4D62450E-EA7F-4E48-8DC9-5A2995DAD357}"/>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0" name="Freeform 30">
                      <a:extLst>
                        <a:ext uri="{FF2B5EF4-FFF2-40B4-BE49-F238E27FC236}">
                          <a16:creationId xmlns:a16="http://schemas.microsoft.com/office/drawing/2014/main" id="{76E7448A-8E4E-4C77-8CA2-9E2B2F6BBA3F}"/>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90" name="Rectangle 89">
                <a:extLst>
                  <a:ext uri="{FF2B5EF4-FFF2-40B4-BE49-F238E27FC236}">
                    <a16:creationId xmlns:a16="http://schemas.microsoft.com/office/drawing/2014/main" id="{F3F596CF-8F4B-4A7B-AD74-8D777A179719}"/>
                  </a:ext>
                </a:extLst>
              </p:cNvPr>
              <p:cNvSpPr/>
              <p:nvPr/>
            </p:nvSpPr>
            <p:spPr>
              <a:xfrm>
                <a:off x="10031177" y="4987933"/>
                <a:ext cx="83419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Documents</a:t>
                </a:r>
              </a:p>
            </p:txBody>
          </p:sp>
        </p:grpSp>
        <p:grpSp>
          <p:nvGrpSpPr>
            <p:cNvPr id="22" name="Group 21">
              <a:extLst>
                <a:ext uri="{FF2B5EF4-FFF2-40B4-BE49-F238E27FC236}">
                  <a16:creationId xmlns:a16="http://schemas.microsoft.com/office/drawing/2014/main" id="{C935CA2B-1513-4A20-84EC-4DCFFB5DCB72}"/>
                </a:ext>
              </a:extLst>
            </p:cNvPr>
            <p:cNvGrpSpPr/>
            <p:nvPr/>
          </p:nvGrpSpPr>
          <p:grpSpPr>
            <a:xfrm>
              <a:off x="9858457" y="5501814"/>
              <a:ext cx="1095823" cy="503034"/>
              <a:chOff x="9858457" y="5605260"/>
              <a:chExt cx="1095823" cy="503034"/>
            </a:xfrm>
          </p:grpSpPr>
          <p:grpSp>
            <p:nvGrpSpPr>
              <p:cNvPr id="71" name="Group 70">
                <a:extLst>
                  <a:ext uri="{FF2B5EF4-FFF2-40B4-BE49-F238E27FC236}">
                    <a16:creationId xmlns:a16="http://schemas.microsoft.com/office/drawing/2014/main" id="{5D547223-E900-42E6-B899-6FD012AF2AB2}"/>
                  </a:ext>
                </a:extLst>
              </p:cNvPr>
              <p:cNvGrpSpPr/>
              <p:nvPr/>
            </p:nvGrpSpPr>
            <p:grpSpPr>
              <a:xfrm>
                <a:off x="9858457" y="5802654"/>
                <a:ext cx="1003902" cy="305640"/>
                <a:chOff x="10749399" y="6085940"/>
                <a:chExt cx="1351540" cy="411480"/>
              </a:xfrm>
            </p:grpSpPr>
            <p:sp>
              <p:nvSpPr>
                <p:cNvPr id="73" name="Rectangle 72">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30B712E-2D0C-43A6-9EBB-C773B28C3C48}"/>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4" name="Group 73">
                  <a:extLst>
                    <a:ext uri="{FF2B5EF4-FFF2-40B4-BE49-F238E27FC236}">
                      <a16:creationId xmlns:a16="http://schemas.microsoft.com/office/drawing/2014/main" id="{5B543355-7B94-4106-8CFC-09DA581B21DF}"/>
                    </a:ext>
                  </a:extLst>
                </p:cNvPr>
                <p:cNvGrpSpPr/>
                <p:nvPr/>
              </p:nvGrpSpPr>
              <p:grpSpPr>
                <a:xfrm>
                  <a:off x="11330131" y="6199229"/>
                  <a:ext cx="147921" cy="184902"/>
                  <a:chOff x="9444088" y="2885171"/>
                  <a:chExt cx="107950" cy="134938"/>
                </a:xfrm>
                <a:solidFill>
                  <a:schemeClr val="tx1"/>
                </a:solidFill>
              </p:grpSpPr>
              <p:sp>
                <p:nvSpPr>
                  <p:cNvPr id="87" name="Freeform 26">
                    <a:extLst>
                      <a:ext uri="{FF2B5EF4-FFF2-40B4-BE49-F238E27FC236}">
                        <a16:creationId xmlns:a16="http://schemas.microsoft.com/office/drawing/2014/main" id="{1FF84C4F-0DA1-4B96-8C48-86E4CC3225E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
                    <a:extLst>
                      <a:ext uri="{FF2B5EF4-FFF2-40B4-BE49-F238E27FC236}">
                        <a16:creationId xmlns:a16="http://schemas.microsoft.com/office/drawing/2014/main" id="{396E2379-46B6-4CA3-885A-67E852FD619D}"/>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5" name="Group 30">
                  <a:extLst>
                    <a:ext uri="{FF2B5EF4-FFF2-40B4-BE49-F238E27FC236}">
                      <a16:creationId xmlns:a16="http://schemas.microsoft.com/office/drawing/2014/main" id="{66DA8D92-24C7-4FEE-AC4C-121BBE565847}"/>
                    </a:ext>
                  </a:extLst>
                </p:cNvPr>
                <p:cNvGrpSpPr>
                  <a:grpSpLocks noChangeAspect="1"/>
                </p:cNvGrpSpPr>
                <p:nvPr/>
              </p:nvGrpSpPr>
              <p:grpSpPr bwMode="auto">
                <a:xfrm>
                  <a:off x="10990854" y="6187214"/>
                  <a:ext cx="201847" cy="208932"/>
                  <a:chOff x="5049" y="1841"/>
                  <a:chExt cx="57" cy="59"/>
                </a:xfrm>
                <a:solidFill>
                  <a:srgbClr val="00B050"/>
                </a:solidFill>
              </p:grpSpPr>
              <p:sp>
                <p:nvSpPr>
                  <p:cNvPr id="79" name="Freeform 31">
                    <a:extLst>
                      <a:ext uri="{FF2B5EF4-FFF2-40B4-BE49-F238E27FC236}">
                        <a16:creationId xmlns:a16="http://schemas.microsoft.com/office/drawing/2014/main" id="{20DB4AE3-3AA9-4386-9F6D-069010E6C4A7}"/>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32">
                    <a:extLst>
                      <a:ext uri="{FF2B5EF4-FFF2-40B4-BE49-F238E27FC236}">
                        <a16:creationId xmlns:a16="http://schemas.microsoft.com/office/drawing/2014/main" id="{874795B5-468D-4E9A-9A48-A008F96D5A7D}"/>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33">
                    <a:extLst>
                      <a:ext uri="{FF2B5EF4-FFF2-40B4-BE49-F238E27FC236}">
                        <a16:creationId xmlns:a16="http://schemas.microsoft.com/office/drawing/2014/main" id="{72591128-7BB8-46F7-8208-078E91625FF5}"/>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34">
                    <a:extLst>
                      <a:ext uri="{FF2B5EF4-FFF2-40B4-BE49-F238E27FC236}">
                        <a16:creationId xmlns:a16="http://schemas.microsoft.com/office/drawing/2014/main" id="{50524696-5347-4C53-89D0-2031590BE0F5}"/>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D4ADEA35-84D5-454D-97A6-671CFD8AF76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36">
                    <a:extLst>
                      <a:ext uri="{FF2B5EF4-FFF2-40B4-BE49-F238E27FC236}">
                        <a16:creationId xmlns:a16="http://schemas.microsoft.com/office/drawing/2014/main" id="{A7252BB1-E474-46FB-9CF3-5BBBCA78083D}"/>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37">
                    <a:extLst>
                      <a:ext uri="{FF2B5EF4-FFF2-40B4-BE49-F238E27FC236}">
                        <a16:creationId xmlns:a16="http://schemas.microsoft.com/office/drawing/2014/main" id="{41F62035-BEA5-4FAE-BB75-A2B823BEFA9D}"/>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38">
                    <a:extLst>
                      <a:ext uri="{FF2B5EF4-FFF2-40B4-BE49-F238E27FC236}">
                        <a16:creationId xmlns:a16="http://schemas.microsoft.com/office/drawing/2014/main" id="{17AD7434-AB98-4DA3-8C00-7F84311418E3}"/>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A2415B72-C5C8-4849-90D9-D82B624DF0E3}"/>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7" name="Oval 76">
                  <a:extLst>
                    <a:ext uri="{FF2B5EF4-FFF2-40B4-BE49-F238E27FC236}">
                      <a16:creationId xmlns:a16="http://schemas.microsoft.com/office/drawing/2014/main" id="{2D9A732D-5929-4730-BD32-C0ACD051390C}"/>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8" name="Oval 77">
                  <a:extLst>
                    <a:ext uri="{FF2B5EF4-FFF2-40B4-BE49-F238E27FC236}">
                      <a16:creationId xmlns:a16="http://schemas.microsoft.com/office/drawing/2014/main" id="{F1182E1E-682D-41D5-8BC0-FB9D8C8250DC}"/>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Rectangle 71">
                <a:extLst>
                  <a:ext uri="{FF2B5EF4-FFF2-40B4-BE49-F238E27FC236}">
                    <a16:creationId xmlns:a16="http://schemas.microsoft.com/office/drawing/2014/main" id="{4C2F80C2-5E3F-45B1-A38E-8259086FCF86}"/>
                  </a:ext>
                </a:extLst>
              </p:cNvPr>
              <p:cNvSpPr/>
              <p:nvPr/>
            </p:nvSpPr>
            <p:spPr>
              <a:xfrm>
                <a:off x="10031177" y="5605260"/>
                <a:ext cx="92310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Mobile Apps</a:t>
                </a:r>
              </a:p>
            </p:txBody>
          </p:sp>
        </p:grpSp>
        <p:cxnSp>
          <p:nvCxnSpPr>
            <p:cNvPr id="23" name="Connector: Elbow 22">
              <a:extLst>
                <a:ext uri="{FF2B5EF4-FFF2-40B4-BE49-F238E27FC236}">
                  <a16:creationId xmlns:a16="http://schemas.microsoft.com/office/drawing/2014/main" id="{1ABA4382-F7C5-42D2-8D2E-2FDFC9E99A46}"/>
                </a:ext>
              </a:extLst>
            </p:cNvPr>
            <p:cNvCxnSpPr>
              <a:cxnSpLocks/>
            </p:cNvCxnSpPr>
            <p:nvPr/>
          </p:nvCxnSpPr>
          <p:spPr>
            <a:xfrm flipV="1">
              <a:off x="6144080" y="1268373"/>
              <a:ext cx="3886200" cy="1371600"/>
            </a:xfrm>
            <a:prstGeom prst="bentConnector3">
              <a:avLst>
                <a:gd name="adj1" fmla="val 2364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2140861-C498-429A-B72E-97FB742B06FD}"/>
                </a:ext>
              </a:extLst>
            </p:cNvPr>
            <p:cNvCxnSpPr>
              <a:cxnSpLocks/>
            </p:cNvCxnSpPr>
            <p:nvPr/>
          </p:nvCxnSpPr>
          <p:spPr>
            <a:xfrm flipV="1">
              <a:off x="6382980" y="1378901"/>
              <a:ext cx="3657600" cy="1371600"/>
            </a:xfrm>
            <a:prstGeom prst="bentConnector3">
              <a:avLst>
                <a:gd name="adj1" fmla="val 22102"/>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C688BB6-C088-4D50-BCE1-A310AC1CA422}"/>
                </a:ext>
              </a:extLst>
            </p:cNvPr>
            <p:cNvGrpSpPr/>
            <p:nvPr/>
          </p:nvGrpSpPr>
          <p:grpSpPr>
            <a:xfrm>
              <a:off x="8177561" y="1940884"/>
              <a:ext cx="1280632" cy="333182"/>
              <a:chOff x="8061611" y="2111873"/>
              <a:chExt cx="1280632" cy="333182"/>
            </a:xfrm>
          </p:grpSpPr>
          <p:sp>
            <p:nvSpPr>
              <p:cNvPr id="69" name="Flowchart: Alternate Process 68">
                <a:extLst>
                  <a:ext uri="{FF2B5EF4-FFF2-40B4-BE49-F238E27FC236}">
                    <a16:creationId xmlns:a16="http://schemas.microsoft.com/office/drawing/2014/main" id="{5073AE3C-C295-4FFB-9AA2-BB6CF0D200D8}"/>
                  </a:ext>
                </a:extLst>
              </p:cNvPr>
              <p:cNvSpPr/>
              <p:nvPr/>
            </p:nvSpPr>
            <p:spPr bwMode="auto">
              <a:xfrm>
                <a:off x="8061611" y="2111873"/>
                <a:ext cx="1280632" cy="333182"/>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Resource Manager</a:t>
                </a:r>
              </a:p>
            </p:txBody>
          </p:sp>
          <p:pic>
            <p:nvPicPr>
              <p:cNvPr id="70" name="Picture 69">
                <a:extLst>
                  <a:ext uri="{FF2B5EF4-FFF2-40B4-BE49-F238E27FC236}">
                    <a16:creationId xmlns:a16="http://schemas.microsoft.com/office/drawing/2014/main" id="{AE124F5B-E8D2-4701-AD47-3915F8A9F717}"/>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120949" y="2169878"/>
                <a:ext cx="285230" cy="212686"/>
              </a:xfrm>
              <a:prstGeom prst="rect">
                <a:avLst/>
              </a:prstGeom>
            </p:spPr>
          </p:pic>
        </p:grpSp>
        <p:cxnSp>
          <p:nvCxnSpPr>
            <p:cNvPr id="26" name="Connector: Elbow 25">
              <a:extLst>
                <a:ext uri="{FF2B5EF4-FFF2-40B4-BE49-F238E27FC236}">
                  <a16:creationId xmlns:a16="http://schemas.microsoft.com/office/drawing/2014/main" id="{FEADFD0B-103A-42F6-8E2C-022B6A3458D2}"/>
                </a:ext>
              </a:extLst>
            </p:cNvPr>
            <p:cNvCxnSpPr>
              <a:cxnSpLocks/>
              <a:stCxn id="67" idx="3"/>
            </p:cNvCxnSpPr>
            <p:nvPr/>
          </p:nvCxnSpPr>
          <p:spPr>
            <a:xfrm flipV="1">
              <a:off x="8820079" y="3328179"/>
              <a:ext cx="1199660" cy="15421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80B75352-19A3-43EF-B846-80B492C5D07B}"/>
                </a:ext>
              </a:extLst>
            </p:cNvPr>
            <p:cNvCxnSpPr>
              <a:cxnSpLocks/>
            </p:cNvCxnSpPr>
            <p:nvPr/>
          </p:nvCxnSpPr>
          <p:spPr>
            <a:xfrm flipV="1">
              <a:off x="6766792" y="2733090"/>
              <a:ext cx="3258341" cy="75895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BA8CAC2-546D-48DC-9EEE-D45D88B60E44}"/>
                </a:ext>
              </a:extLst>
            </p:cNvPr>
            <p:cNvCxnSpPr>
              <a:cxnSpLocks/>
              <a:endCxn id="52" idx="1"/>
            </p:cNvCxnSpPr>
            <p:nvPr/>
          </p:nvCxnSpPr>
          <p:spPr>
            <a:xfrm>
              <a:off x="6764936" y="3586596"/>
              <a:ext cx="3266241" cy="502920"/>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62C75F1-D393-4DA4-B009-A0BF726B7699}"/>
                </a:ext>
              </a:extLst>
            </p:cNvPr>
            <p:cNvGrpSpPr/>
            <p:nvPr/>
          </p:nvGrpSpPr>
          <p:grpSpPr>
            <a:xfrm>
              <a:off x="6535574" y="3251682"/>
              <a:ext cx="2284505" cy="461417"/>
              <a:chOff x="6468884" y="3174250"/>
              <a:chExt cx="2284505" cy="461417"/>
            </a:xfrm>
          </p:grpSpPr>
          <p:sp>
            <p:nvSpPr>
              <p:cNvPr id="67" name="Flowchart: Alternate Process 66">
                <a:extLst>
                  <a:ext uri="{FF2B5EF4-FFF2-40B4-BE49-F238E27FC236}">
                    <a16:creationId xmlns:a16="http://schemas.microsoft.com/office/drawing/2014/main" id="{18CF6A00-264F-49E6-B490-8E0E4F7ACE8A}"/>
                  </a:ext>
                </a:extLst>
              </p:cNvPr>
              <p:cNvSpPr/>
              <p:nvPr/>
            </p:nvSpPr>
            <p:spPr bwMode="auto">
              <a:xfrm>
                <a:off x="6468884" y="3174250"/>
                <a:ext cx="2284505" cy="461417"/>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Conditional Access App Control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68" name="Picture 67">
                <a:extLst>
                  <a:ext uri="{FF2B5EF4-FFF2-40B4-BE49-F238E27FC236}">
                    <a16:creationId xmlns:a16="http://schemas.microsoft.com/office/drawing/2014/main" id="{FF9BEA18-721B-4655-869F-08A2AC2B7056}"/>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6787605" y="3247539"/>
                <a:ext cx="334308" cy="271060"/>
              </a:xfrm>
              <a:prstGeom prst="rect">
                <a:avLst/>
              </a:prstGeom>
            </p:spPr>
          </p:pic>
        </p:grpSp>
        <p:grpSp>
          <p:nvGrpSpPr>
            <p:cNvPr id="30" name="Group 29">
              <a:extLst>
                <a:ext uri="{FF2B5EF4-FFF2-40B4-BE49-F238E27FC236}">
                  <a16:creationId xmlns:a16="http://schemas.microsoft.com/office/drawing/2014/main" id="{C540908C-5ADD-4B4E-89A7-98FB82792EE9}"/>
                </a:ext>
              </a:extLst>
            </p:cNvPr>
            <p:cNvGrpSpPr/>
            <p:nvPr/>
          </p:nvGrpSpPr>
          <p:grpSpPr>
            <a:xfrm>
              <a:off x="8590110" y="2813790"/>
              <a:ext cx="1228899" cy="377976"/>
              <a:chOff x="5530895" y="1367167"/>
              <a:chExt cx="1228899" cy="377976"/>
            </a:xfrm>
          </p:grpSpPr>
          <p:sp>
            <p:nvSpPr>
              <p:cNvPr id="65" name="Speech Bubble: Rectangle with Corners Rounded 64">
                <a:extLst>
                  <a:ext uri="{FF2B5EF4-FFF2-40B4-BE49-F238E27FC236}">
                    <a16:creationId xmlns:a16="http://schemas.microsoft.com/office/drawing/2014/main" id="{2FAB2FB9-7259-4899-BF5A-9AD715B1E829}"/>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a:solidFill>
                  <a:srgbClr val="FFB9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66" name="Graphic 65" descr="Chat bubble">
                <a:extLst>
                  <a:ext uri="{FF2B5EF4-FFF2-40B4-BE49-F238E27FC236}">
                    <a16:creationId xmlns:a16="http://schemas.microsoft.com/office/drawing/2014/main" id="{ED7B43B3-5E5B-436C-A7E5-2A7575CE8F4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63922" y="1436827"/>
                <a:ext cx="244878" cy="244878"/>
              </a:xfrm>
              <a:prstGeom prst="rect">
                <a:avLst/>
              </a:prstGeom>
            </p:spPr>
          </p:pic>
        </p:grpSp>
        <p:cxnSp>
          <p:nvCxnSpPr>
            <p:cNvPr id="31" name="Connector: Elbow 30">
              <a:extLst>
                <a:ext uri="{FF2B5EF4-FFF2-40B4-BE49-F238E27FC236}">
                  <a16:creationId xmlns:a16="http://schemas.microsoft.com/office/drawing/2014/main" id="{36BCAC50-5885-471F-838C-0205C5911030}"/>
                </a:ext>
              </a:extLst>
            </p:cNvPr>
            <p:cNvCxnSpPr>
              <a:cxnSpLocks/>
            </p:cNvCxnSpPr>
            <p:nvPr/>
          </p:nvCxnSpPr>
          <p:spPr>
            <a:xfrm>
              <a:off x="5610959" y="4054714"/>
              <a:ext cx="4420218" cy="157043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6566705-9368-4F16-81D6-0FBAEDEC83A5}"/>
                </a:ext>
              </a:extLst>
            </p:cNvPr>
            <p:cNvCxnSpPr>
              <a:cxnSpLocks/>
            </p:cNvCxnSpPr>
            <p:nvPr/>
          </p:nvCxnSpPr>
          <p:spPr>
            <a:xfrm>
              <a:off x="5855494" y="3933707"/>
              <a:ext cx="4175683" cy="1056121"/>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03A3838-42F5-4966-A318-E8EF5C1AA5D4}"/>
                </a:ext>
              </a:extLst>
            </p:cNvPr>
            <p:cNvGrpSpPr/>
            <p:nvPr/>
          </p:nvGrpSpPr>
          <p:grpSpPr>
            <a:xfrm>
              <a:off x="8177561" y="4747141"/>
              <a:ext cx="1525898" cy="438236"/>
              <a:chOff x="7827665" y="4623128"/>
              <a:chExt cx="1525898" cy="438236"/>
            </a:xfrm>
          </p:grpSpPr>
          <p:sp>
            <p:nvSpPr>
              <p:cNvPr id="63" name="Flowchart: Alternate Process 62">
                <a:hlinkClick r:id="rId31"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FA3C71E0-8C65-4902-A4C0-0F7A6CFEC449}"/>
                  </a:ext>
                </a:extLst>
              </p:cNvPr>
              <p:cNvSpPr/>
              <p:nvPr/>
            </p:nvSpPr>
            <p:spPr bwMode="auto">
              <a:xfrm>
                <a:off x="7827665" y="4623128"/>
                <a:ext cx="1525898" cy="438236"/>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Information Protection (MIP)</a:t>
                </a:r>
              </a:p>
            </p:txBody>
          </p:sp>
          <p:pic>
            <p:nvPicPr>
              <p:cNvPr id="64" name="Picture 63">
                <a:extLst>
                  <a:ext uri="{FF2B5EF4-FFF2-40B4-BE49-F238E27FC236}">
                    <a16:creationId xmlns:a16="http://schemas.microsoft.com/office/drawing/2014/main" id="{4D275788-5E45-4F36-9C0F-591F575BAFE0}"/>
                  </a:ext>
                </a:extLst>
              </p:cNvPr>
              <p:cNvPicPr>
                <a:picLocks noChangeAspect="1"/>
              </p:cNvPicPr>
              <p:nvPr/>
            </p:nvPicPr>
            <p:blipFill rotWithShape="1">
              <a:blip r:embed="rId32" cstate="print">
                <a:extLst>
                  <a:ext uri="{28A0092B-C50C-407E-A947-70E740481C1C}">
                    <a14:useLocalDpi xmlns:a14="http://schemas.microsoft.com/office/drawing/2010/main"/>
                  </a:ext>
                </a:extLst>
              </a:blip>
              <a:srcRect r="37882" b="38239"/>
              <a:stretch/>
            </p:blipFill>
            <p:spPr>
              <a:xfrm>
                <a:off x="7904834" y="4705086"/>
                <a:ext cx="233150" cy="274320"/>
              </a:xfrm>
              <a:prstGeom prst="rect">
                <a:avLst/>
              </a:prstGeom>
            </p:spPr>
          </p:pic>
        </p:grpSp>
        <p:grpSp>
          <p:nvGrpSpPr>
            <p:cNvPr id="34" name="Group 33">
              <a:extLst>
                <a:ext uri="{FF2B5EF4-FFF2-40B4-BE49-F238E27FC236}">
                  <a16:creationId xmlns:a16="http://schemas.microsoft.com/office/drawing/2014/main" id="{868B161A-208D-4CDF-A6A3-FE5603630C50}"/>
                </a:ext>
              </a:extLst>
            </p:cNvPr>
            <p:cNvGrpSpPr/>
            <p:nvPr/>
          </p:nvGrpSpPr>
          <p:grpSpPr>
            <a:xfrm>
              <a:off x="8177561" y="5424775"/>
              <a:ext cx="1515175" cy="341194"/>
              <a:chOff x="8010761" y="5543381"/>
              <a:chExt cx="1515175" cy="341194"/>
            </a:xfrm>
          </p:grpSpPr>
          <p:sp>
            <p:nvSpPr>
              <p:cNvPr id="61" name="Flowchart: Alternate Process 60">
                <a:hlinkClick r:id="rId33" tooltip="Microsoft Intune provides mobile device management, mobile application management, and PC management capabilities from the cloud. "/>
                <a:extLst>
                  <a:ext uri="{FF2B5EF4-FFF2-40B4-BE49-F238E27FC236}">
                    <a16:creationId xmlns:a16="http://schemas.microsoft.com/office/drawing/2014/main" id="{7E3C18FD-5EC4-44EC-8EF7-190C41DD5340}"/>
                  </a:ext>
                </a:extLst>
              </p:cNvPr>
              <p:cNvSpPr/>
              <p:nvPr/>
            </p:nvSpPr>
            <p:spPr bwMode="auto">
              <a:xfrm>
                <a:off x="8010761" y="5543381"/>
                <a:ext cx="1515175" cy="341194"/>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Intune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(MAM functionality)</a:t>
                </a:r>
              </a:p>
            </p:txBody>
          </p:sp>
          <p:pic>
            <p:nvPicPr>
              <p:cNvPr id="62" name="Picture 2" descr="Image result for intune logo">
                <a:extLst>
                  <a:ext uri="{FF2B5EF4-FFF2-40B4-BE49-F238E27FC236}">
                    <a16:creationId xmlns:a16="http://schemas.microsoft.com/office/drawing/2014/main" id="{CD704538-37CD-4DD3-BF9F-1F57D8C55C58}"/>
                  </a:ext>
                </a:extLst>
              </p:cNvPr>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8135161" y="5634130"/>
                <a:ext cx="158896" cy="158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B14D7499-DDFB-4C72-9D76-9A638C7EEC2A}"/>
                </a:ext>
              </a:extLst>
            </p:cNvPr>
            <p:cNvGrpSpPr/>
            <p:nvPr/>
          </p:nvGrpSpPr>
          <p:grpSpPr>
            <a:xfrm>
              <a:off x="6800632" y="5761796"/>
              <a:ext cx="1338981" cy="254783"/>
              <a:chOff x="4536723" y="600108"/>
              <a:chExt cx="1338981" cy="254783"/>
            </a:xfrm>
          </p:grpSpPr>
          <p:sp>
            <p:nvSpPr>
              <p:cNvPr id="59" name="Speech Bubble: Rectangle with Corners Rounded 58">
                <a:extLst>
                  <a:ext uri="{FF2B5EF4-FFF2-40B4-BE49-F238E27FC236}">
                    <a16:creationId xmlns:a16="http://schemas.microsoft.com/office/drawing/2014/main" id="{EE04EB9E-51EF-4EC4-9209-EA5C67BEA86C}"/>
                  </a:ext>
                </a:extLst>
              </p:cNvPr>
              <p:cNvSpPr/>
              <p:nvPr/>
            </p:nvSpPr>
            <p:spPr bwMode="auto">
              <a:xfrm>
                <a:off x="4536723" y="600108"/>
                <a:ext cx="1338981" cy="240066"/>
              </a:xfrm>
              <a:prstGeom prst="wedgeRoundRectCallout">
                <a:avLst>
                  <a:gd name="adj1" fmla="val 30599"/>
                  <a:gd name="adj2" fmla="val -95304"/>
                  <a:gd name="adj3" fmla="val 16667"/>
                </a:avLst>
              </a:prstGeom>
              <a:solidFill>
                <a:schemeClr val="accent4"/>
              </a:solidFill>
              <a:ln w="19050">
                <a:solidFill>
                  <a:schemeClr val="accent4">
                    <a:lumMod val="75000"/>
                  </a:schemeClr>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Approved Apps</a:t>
                </a:r>
              </a:p>
            </p:txBody>
          </p:sp>
          <p:pic>
            <p:nvPicPr>
              <p:cNvPr id="60" name="Graphic 59" descr="Chat bubble">
                <a:extLst>
                  <a:ext uri="{FF2B5EF4-FFF2-40B4-BE49-F238E27FC236}">
                    <a16:creationId xmlns:a16="http://schemas.microsoft.com/office/drawing/2014/main" id="{0375B3C3-4488-4B23-BF32-DCECD2BAA33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85912" y="610013"/>
                <a:ext cx="244878" cy="244878"/>
              </a:xfrm>
              <a:prstGeom prst="rect">
                <a:avLst/>
              </a:prstGeom>
            </p:spPr>
          </p:pic>
        </p:grpSp>
        <p:grpSp>
          <p:nvGrpSpPr>
            <p:cNvPr id="36" name="Group 35">
              <a:extLst>
                <a:ext uri="{FF2B5EF4-FFF2-40B4-BE49-F238E27FC236}">
                  <a16:creationId xmlns:a16="http://schemas.microsoft.com/office/drawing/2014/main" id="{86175530-0299-4F93-9DE9-6334A6903F81}"/>
                </a:ext>
              </a:extLst>
            </p:cNvPr>
            <p:cNvGrpSpPr/>
            <p:nvPr/>
          </p:nvGrpSpPr>
          <p:grpSpPr>
            <a:xfrm>
              <a:off x="7385939" y="1465127"/>
              <a:ext cx="1384548" cy="377976"/>
              <a:chOff x="5522826" y="1254791"/>
              <a:chExt cx="1384548" cy="377976"/>
            </a:xfrm>
          </p:grpSpPr>
          <p:sp>
            <p:nvSpPr>
              <p:cNvPr id="57" name="Speech Bubble: Rectangle with Corners Rounded 56">
                <a:extLst>
                  <a:ext uri="{FF2B5EF4-FFF2-40B4-BE49-F238E27FC236}">
                    <a16:creationId xmlns:a16="http://schemas.microsoft.com/office/drawing/2014/main" id="{8B57D7B3-D4D6-4CC2-812B-377D68DD83BC}"/>
                  </a:ext>
                </a:extLst>
              </p:cNvPr>
              <p:cNvSpPr/>
              <p:nvPr/>
            </p:nvSpPr>
            <p:spPr bwMode="auto">
              <a:xfrm>
                <a:off x="5522826" y="1254791"/>
                <a:ext cx="1384548" cy="377976"/>
              </a:xfrm>
              <a:prstGeom prst="wedgeRoundRectCallout">
                <a:avLst>
                  <a:gd name="adj1" fmla="val 18780"/>
                  <a:gd name="adj2" fmla="val -69368"/>
                  <a:gd name="adj3" fmla="val 16667"/>
                </a:avLst>
              </a:prstGeom>
              <a:solidFill>
                <a:srgbClr val="FEF000"/>
              </a:solidFill>
              <a:ln w="19050">
                <a:solidFill>
                  <a:srgbClr val="FFB9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Lower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Restricted session</a:t>
                </a:r>
              </a:p>
            </p:txBody>
          </p:sp>
          <p:pic>
            <p:nvPicPr>
              <p:cNvPr id="58" name="Graphic 57" descr="Chat bubble">
                <a:extLst>
                  <a:ext uri="{FF2B5EF4-FFF2-40B4-BE49-F238E27FC236}">
                    <a16:creationId xmlns:a16="http://schemas.microsoft.com/office/drawing/2014/main" id="{BCC4C862-4BBC-4DED-88FB-1B82C881EA4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72014" y="1316108"/>
                <a:ext cx="244878" cy="244878"/>
              </a:xfrm>
              <a:prstGeom prst="rect">
                <a:avLst/>
              </a:prstGeom>
            </p:spPr>
          </p:pic>
        </p:grpSp>
        <p:cxnSp>
          <p:nvCxnSpPr>
            <p:cNvPr id="37" name="Straight Connector 36">
              <a:extLst>
                <a:ext uri="{FF2B5EF4-FFF2-40B4-BE49-F238E27FC236}">
                  <a16:creationId xmlns:a16="http://schemas.microsoft.com/office/drawing/2014/main" id="{E08EE9C0-2A87-440B-A210-76A0220E2A39}"/>
                </a:ext>
              </a:extLst>
            </p:cNvPr>
            <p:cNvCxnSpPr>
              <a:cxnSpLocks/>
            </p:cNvCxnSpPr>
            <p:nvPr/>
          </p:nvCxnSpPr>
          <p:spPr>
            <a:xfrm>
              <a:off x="8248490" y="6179056"/>
              <a:ext cx="3624185" cy="0"/>
            </a:xfrm>
            <a:prstGeom prst="line">
              <a:avLst/>
            </a:prstGeom>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D8C022B0-C9F2-4D5B-B245-CA11A294E64A}"/>
                </a:ext>
              </a:extLst>
            </p:cNvPr>
            <p:cNvGrpSpPr/>
            <p:nvPr/>
          </p:nvGrpSpPr>
          <p:grpSpPr>
            <a:xfrm>
              <a:off x="10031177" y="4017610"/>
              <a:ext cx="2062009" cy="733321"/>
              <a:chOff x="10031177" y="4017610"/>
              <a:chExt cx="2062009" cy="733321"/>
            </a:xfrm>
          </p:grpSpPr>
          <p:grpSp>
            <p:nvGrpSpPr>
              <p:cNvPr id="42" name="Group 41">
                <a:extLst>
                  <a:ext uri="{FF2B5EF4-FFF2-40B4-BE49-F238E27FC236}">
                    <a16:creationId xmlns:a16="http://schemas.microsoft.com/office/drawing/2014/main" id="{9B700847-333D-4E85-9ACF-6ECB6485B27E}"/>
                  </a:ext>
                </a:extLst>
              </p:cNvPr>
              <p:cNvGrpSpPr/>
              <p:nvPr/>
            </p:nvGrpSpPr>
            <p:grpSpPr>
              <a:xfrm>
                <a:off x="10031177" y="4017610"/>
                <a:ext cx="2062009" cy="733321"/>
                <a:chOff x="10031177" y="3953126"/>
                <a:chExt cx="2062009" cy="733321"/>
              </a:xfrm>
            </p:grpSpPr>
            <p:pic>
              <p:nvPicPr>
                <p:cNvPr id="44" name="Picture 43">
                  <a:extLst>
                    <a:ext uri="{FF2B5EF4-FFF2-40B4-BE49-F238E27FC236}">
                      <a16:creationId xmlns:a16="http://schemas.microsoft.com/office/drawing/2014/main" id="{BA85218F-95D7-44BB-8864-4313F657FB70}"/>
                    </a:ext>
                  </a:extLst>
                </p:cNvPr>
                <p:cNvPicPr>
                  <a:picLocks noChangeAspect="1"/>
                </p:cNvPicPr>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706107" y="4518169"/>
                  <a:ext cx="184163" cy="145309"/>
                </a:xfrm>
                <a:prstGeom prst="rect">
                  <a:avLst/>
                </a:prstGeom>
              </p:spPr>
            </p:pic>
            <p:pic>
              <p:nvPicPr>
                <p:cNvPr id="45" name="Picture 44">
                  <a:extLst>
                    <a:ext uri="{FF2B5EF4-FFF2-40B4-BE49-F238E27FC236}">
                      <a16:creationId xmlns:a16="http://schemas.microsoft.com/office/drawing/2014/main" id="{CA0EE13A-3A89-4FFA-8E8D-9DF677F9E066}"/>
                    </a:ext>
                  </a:extLst>
                </p:cNvPr>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079054" y="4212147"/>
                  <a:ext cx="140386" cy="257327"/>
                </a:xfrm>
                <a:prstGeom prst="rect">
                  <a:avLst/>
                </a:prstGeom>
              </p:spPr>
            </p:pic>
            <p:pic>
              <p:nvPicPr>
                <p:cNvPr id="46" name="Picture 45">
                  <a:extLst>
                    <a:ext uri="{FF2B5EF4-FFF2-40B4-BE49-F238E27FC236}">
                      <a16:creationId xmlns:a16="http://schemas.microsoft.com/office/drawing/2014/main" id="{46EE016B-DBA9-4FFB-A96D-EFB7DB8ADF6C}"/>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1348446" y="4268315"/>
                  <a:ext cx="269515" cy="144991"/>
                </a:xfrm>
                <a:prstGeom prst="rect">
                  <a:avLst/>
                </a:prstGeom>
              </p:spPr>
            </p:pic>
            <p:pic>
              <p:nvPicPr>
                <p:cNvPr id="47" name="Picture 46">
                  <a:extLst>
                    <a:ext uri="{FF2B5EF4-FFF2-40B4-BE49-F238E27FC236}">
                      <a16:creationId xmlns:a16="http://schemas.microsoft.com/office/drawing/2014/main" id="{5C37E244-19B3-4059-8D44-D14E28CD445B}"/>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10060322" y="4495201"/>
                  <a:ext cx="191246" cy="191246"/>
                </a:xfrm>
                <a:prstGeom prst="rect">
                  <a:avLst/>
                </a:prstGeom>
              </p:spPr>
            </p:pic>
            <p:pic>
              <p:nvPicPr>
                <p:cNvPr id="48" name="Picture 47">
                  <a:extLst>
                    <a:ext uri="{FF2B5EF4-FFF2-40B4-BE49-F238E27FC236}">
                      <a16:creationId xmlns:a16="http://schemas.microsoft.com/office/drawing/2014/main" id="{58E4C407-FECF-4D0E-82A0-21E592E590BC}"/>
                    </a:ext>
                  </a:extLst>
                </p:cNvPr>
                <p:cNvPicPr>
                  <a:picLocks noChangeAspect="1"/>
                </p:cNvPicPr>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591360" y="4183286"/>
                  <a:ext cx="501826" cy="315049"/>
                </a:xfrm>
                <a:prstGeom prst="rect">
                  <a:avLst/>
                </a:prstGeom>
              </p:spPr>
            </p:pic>
            <p:pic>
              <p:nvPicPr>
                <p:cNvPr id="49" name="Picture 48">
                  <a:extLst>
                    <a:ext uri="{FF2B5EF4-FFF2-40B4-BE49-F238E27FC236}">
                      <a16:creationId xmlns:a16="http://schemas.microsoft.com/office/drawing/2014/main" id="{F7DB4456-2F11-435D-B03D-219CDF12705C}"/>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10337426" y="4504512"/>
                  <a:ext cx="276198" cy="172623"/>
                </a:xfrm>
                <a:prstGeom prst="rect">
                  <a:avLst/>
                </a:prstGeom>
              </p:spPr>
            </p:pic>
            <p:grpSp>
              <p:nvGrpSpPr>
                <p:cNvPr id="50" name="Group 49">
                  <a:extLst>
                    <a:ext uri="{FF2B5EF4-FFF2-40B4-BE49-F238E27FC236}">
                      <a16:creationId xmlns:a16="http://schemas.microsoft.com/office/drawing/2014/main" id="{7B1899FA-4613-4412-9218-428CC643D7E8}"/>
                    </a:ext>
                  </a:extLst>
                </p:cNvPr>
                <p:cNvGrpSpPr/>
                <p:nvPr/>
              </p:nvGrpSpPr>
              <p:grpSpPr>
                <a:xfrm>
                  <a:off x="11041774" y="4566100"/>
                  <a:ext cx="203850" cy="49432"/>
                  <a:chOff x="11350052" y="3738399"/>
                  <a:chExt cx="343137" cy="83208"/>
                </a:xfrm>
              </p:grpSpPr>
              <p:sp>
                <p:nvSpPr>
                  <p:cNvPr id="54" name="Oval 53">
                    <a:extLst>
                      <a:ext uri="{FF2B5EF4-FFF2-40B4-BE49-F238E27FC236}">
                        <a16:creationId xmlns:a16="http://schemas.microsoft.com/office/drawing/2014/main" id="{8F699FFE-81D5-481A-80DF-00F369242E4A}"/>
                      </a:ext>
                    </a:extLst>
                  </p:cNvPr>
                  <p:cNvSpPr/>
                  <p:nvPr/>
                </p:nvSpPr>
                <p:spPr bwMode="auto">
                  <a:xfrm>
                    <a:off x="11350052" y="3738399"/>
                    <a:ext cx="83149" cy="8314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 name="Oval 54">
                    <a:extLst>
                      <a:ext uri="{FF2B5EF4-FFF2-40B4-BE49-F238E27FC236}">
                        <a16:creationId xmlns:a16="http://schemas.microsoft.com/office/drawing/2014/main" id="{7FE09851-3073-4806-A89E-F76AF587BF00}"/>
                      </a:ext>
                    </a:extLst>
                  </p:cNvPr>
                  <p:cNvSpPr/>
                  <p:nvPr/>
                </p:nvSpPr>
                <p:spPr bwMode="auto">
                  <a:xfrm>
                    <a:off x="11480052" y="3738418"/>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Oval 55">
                    <a:extLst>
                      <a:ext uri="{FF2B5EF4-FFF2-40B4-BE49-F238E27FC236}">
                        <a16:creationId xmlns:a16="http://schemas.microsoft.com/office/drawing/2014/main" id="{3DF0039A-6F8F-448B-9EC4-50A4CE844038}"/>
                      </a:ext>
                    </a:extLst>
                  </p:cNvPr>
                  <p:cNvSpPr/>
                  <p:nvPr/>
                </p:nvSpPr>
                <p:spPr bwMode="auto">
                  <a:xfrm>
                    <a:off x="11610038" y="3738460"/>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51" name="Picture 50">
                  <a:extLst>
                    <a:ext uri="{FF2B5EF4-FFF2-40B4-BE49-F238E27FC236}">
                      <a16:creationId xmlns:a16="http://schemas.microsoft.com/office/drawing/2014/main" id="{882713CC-49DA-4A21-9E8D-41A0F03C21AE}"/>
                    </a:ext>
                  </a:extLst>
                </p:cNvPr>
                <p:cNvPicPr>
                  <a:picLocks noChangeAspect="1"/>
                </p:cNvPicPr>
                <p:nvPr/>
              </p:nvPicPr>
              <p:blipFill rotWithShape="1">
                <a:blip r:embed="rId41" cstate="print">
                  <a:extLst>
                    <a:ext uri="{28A0092B-C50C-407E-A947-70E740481C1C}">
                      <a14:useLocalDpi xmlns:a14="http://schemas.microsoft.com/office/drawing/2010/main"/>
                    </a:ext>
                  </a:extLst>
                </a:blip>
                <a:srcRect l="13212" t="27676" r="12301" b="27919"/>
                <a:stretch/>
              </p:blipFill>
              <p:spPr>
                <a:xfrm>
                  <a:off x="10320828" y="4231207"/>
                  <a:ext cx="367709" cy="219207"/>
                </a:xfrm>
                <a:prstGeom prst="rect">
                  <a:avLst/>
                </a:prstGeom>
              </p:spPr>
            </p:pic>
            <p:sp>
              <p:nvSpPr>
                <p:cNvPr id="52" name="Rectangle 51">
                  <a:extLst>
                    <a:ext uri="{FF2B5EF4-FFF2-40B4-BE49-F238E27FC236}">
                      <a16:creationId xmlns:a16="http://schemas.microsoft.com/office/drawing/2014/main" id="{D801B235-AD5C-4203-BFD9-C8BD8CFD91EC}"/>
                    </a:ext>
                  </a:extLst>
                </p:cNvPr>
                <p:cNvSpPr/>
                <p:nvPr/>
              </p:nvSpPr>
              <p:spPr>
                <a:xfrm>
                  <a:off x="10031177" y="3953126"/>
                  <a:ext cx="1990778" cy="230832"/>
                </a:xfrm>
                <a:prstGeom prst="rect">
                  <a:avLst/>
                </a:prstGeom>
                <a:solidFill>
                  <a:srgbClr val="595959"/>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Legacy Apps  (</a:t>
                  </a:r>
                  <a:r>
                    <a:rPr kumimoji="0" lang="en-US" sz="7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Secure VPN Replacement )</a:t>
                  </a:r>
                </a:p>
              </p:txBody>
            </p:sp>
            <p:sp>
              <p:nvSpPr>
                <p:cNvPr id="53" name="TextBox 52">
                  <a:extLst>
                    <a:ext uri="{FF2B5EF4-FFF2-40B4-BE49-F238E27FC236}">
                      <a16:creationId xmlns:a16="http://schemas.microsoft.com/office/drawing/2014/main" id="{B4086BE3-84C4-4386-BDB7-869A6292F2DF}"/>
                    </a:ext>
                  </a:extLst>
                </p:cNvPr>
                <p:cNvSpPr txBox="1"/>
                <p:nvPr/>
              </p:nvSpPr>
              <p:spPr>
                <a:xfrm>
                  <a:off x="10810095" y="4180916"/>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grpSp>
          <p:pic>
            <p:nvPicPr>
              <p:cNvPr id="43" name="Picture 42">
                <a:extLst>
                  <a:ext uri="{FF2B5EF4-FFF2-40B4-BE49-F238E27FC236}">
                    <a16:creationId xmlns:a16="http://schemas.microsoft.com/office/drawing/2014/main" id="{2C212043-D72D-4D94-888E-2B44A74494C3}"/>
                  </a:ext>
                </a:extLst>
              </p:cNvPr>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10686986" y="4322828"/>
                <a:ext cx="234478" cy="155218"/>
              </a:xfrm>
              <a:prstGeom prst="rect">
                <a:avLst/>
              </a:prstGeom>
            </p:spPr>
          </p:pic>
        </p:grpSp>
        <p:grpSp>
          <p:nvGrpSpPr>
            <p:cNvPr id="39" name="Group 38">
              <a:extLst>
                <a:ext uri="{FF2B5EF4-FFF2-40B4-BE49-F238E27FC236}">
                  <a16:creationId xmlns:a16="http://schemas.microsoft.com/office/drawing/2014/main" id="{826C73BF-7D1C-4108-AF6D-4EAAC7522975}"/>
                </a:ext>
              </a:extLst>
            </p:cNvPr>
            <p:cNvGrpSpPr/>
            <p:nvPr/>
          </p:nvGrpSpPr>
          <p:grpSpPr>
            <a:xfrm>
              <a:off x="8177561" y="3995379"/>
              <a:ext cx="1525899" cy="274564"/>
              <a:chOff x="8177561" y="3995379"/>
              <a:chExt cx="1525899" cy="274564"/>
            </a:xfrm>
          </p:grpSpPr>
          <p:sp>
            <p:nvSpPr>
              <p:cNvPr id="40" name="Flowchart: Alternate Process 39">
                <a:extLst>
                  <a:ext uri="{FF2B5EF4-FFF2-40B4-BE49-F238E27FC236}">
                    <a16:creationId xmlns:a16="http://schemas.microsoft.com/office/drawing/2014/main" id="{D6E97CBF-F65C-485D-8EF3-2BA480C45C5A}"/>
                  </a:ext>
                </a:extLst>
              </p:cNvPr>
              <p:cNvSpPr/>
              <p:nvPr/>
            </p:nvSpPr>
            <p:spPr bwMode="auto">
              <a:xfrm>
                <a:off x="8177561" y="3995379"/>
                <a:ext cx="1525899" cy="274564"/>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41" name="Graphic 40">
                <a:extLst>
                  <a:ext uri="{FF2B5EF4-FFF2-40B4-BE49-F238E27FC236}">
                    <a16:creationId xmlns:a16="http://schemas.microsoft.com/office/drawing/2014/main" id="{02B81258-6FE3-4B1B-AC34-086F763CD1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07386" y="4054714"/>
                <a:ext cx="183196" cy="183196"/>
              </a:xfrm>
              <a:prstGeom prst="rect">
                <a:avLst/>
              </a:prstGeom>
            </p:spPr>
          </p:pic>
        </p:grpSp>
      </p:grpSp>
      <p:grpSp>
        <p:nvGrpSpPr>
          <p:cNvPr id="157" name="Group 156">
            <a:extLst>
              <a:ext uri="{FF2B5EF4-FFF2-40B4-BE49-F238E27FC236}">
                <a16:creationId xmlns:a16="http://schemas.microsoft.com/office/drawing/2014/main" id="{BA1DA940-0B19-40AC-8270-C7F6A39F5EB9}"/>
              </a:ext>
            </a:extLst>
          </p:cNvPr>
          <p:cNvGrpSpPr/>
          <p:nvPr/>
        </p:nvGrpSpPr>
        <p:grpSpPr>
          <a:xfrm>
            <a:off x="4790753" y="6260570"/>
            <a:ext cx="2681767" cy="448492"/>
            <a:chOff x="4812409" y="5847588"/>
            <a:chExt cx="4091724" cy="684290"/>
          </a:xfrm>
        </p:grpSpPr>
        <p:sp>
          <p:nvSpPr>
            <p:cNvPr id="158" name="TextBox 157">
              <a:extLst>
                <a:ext uri="{FF2B5EF4-FFF2-40B4-BE49-F238E27FC236}">
                  <a16:creationId xmlns:a16="http://schemas.microsoft.com/office/drawing/2014/main" id="{05452753-E462-430F-AB92-01EF91F41AEA}"/>
                </a:ext>
              </a:extLst>
            </p:cNvPr>
            <p:cNvSpPr txBox="1"/>
            <p:nvPr/>
          </p:nvSpPr>
          <p:spPr>
            <a:xfrm>
              <a:off x="5392811" y="5921407"/>
              <a:ext cx="3511322"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Decision</a:t>
              </a:r>
              <a:br>
                <a:rPr kumimoji="0" lang="en-US" sz="16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159" name="Group 158">
              <a:extLst>
                <a:ext uri="{FF2B5EF4-FFF2-40B4-BE49-F238E27FC236}">
                  <a16:creationId xmlns:a16="http://schemas.microsoft.com/office/drawing/2014/main" id="{7F4D67CD-65D0-4F43-8793-DE734EB147A1}"/>
                </a:ext>
              </a:extLst>
            </p:cNvPr>
            <p:cNvGrpSpPr/>
            <p:nvPr/>
          </p:nvGrpSpPr>
          <p:grpSpPr>
            <a:xfrm>
              <a:off x="4812409" y="5847588"/>
              <a:ext cx="640080" cy="640080"/>
              <a:chOff x="4890881" y="5418443"/>
              <a:chExt cx="812414" cy="812410"/>
            </a:xfrm>
          </p:grpSpPr>
          <p:sp>
            <p:nvSpPr>
              <p:cNvPr id="160" name="Oval 159">
                <a:extLst>
                  <a:ext uri="{FF2B5EF4-FFF2-40B4-BE49-F238E27FC236}">
                    <a16:creationId xmlns:a16="http://schemas.microsoft.com/office/drawing/2014/main" id="{6E126C57-7AD7-4F80-AF10-F5C4B8B76CE0}"/>
                  </a:ext>
                </a:extLst>
              </p:cNvPr>
              <p:cNvSpPr/>
              <p:nvPr/>
            </p:nvSpPr>
            <p:spPr bwMode="auto">
              <a:xfrm>
                <a:off x="4890881" y="5418443"/>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9A4A7A30-8823-40DB-BD83-E1BE0D65D790}"/>
                  </a:ext>
                </a:extLst>
              </p:cNvPr>
              <p:cNvGrpSpPr/>
              <p:nvPr/>
            </p:nvGrpSpPr>
            <p:grpSpPr>
              <a:xfrm>
                <a:off x="5139021" y="5615746"/>
                <a:ext cx="316134" cy="417805"/>
                <a:chOff x="4691309" y="3200453"/>
                <a:chExt cx="768039" cy="1015047"/>
              </a:xfrm>
            </p:grpSpPr>
            <p:sp>
              <p:nvSpPr>
                <p:cNvPr id="162" name="Freeform 209">
                  <a:extLst>
                    <a:ext uri="{FF2B5EF4-FFF2-40B4-BE49-F238E27FC236}">
                      <a16:creationId xmlns:a16="http://schemas.microsoft.com/office/drawing/2014/main" id="{D6F31A0A-BEE7-4045-BCE8-234077D9B496}"/>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163" name="Freeform 210">
                  <a:extLst>
                    <a:ext uri="{FF2B5EF4-FFF2-40B4-BE49-F238E27FC236}">
                      <a16:creationId xmlns:a16="http://schemas.microsoft.com/office/drawing/2014/main" id="{4B5C63A1-E0D9-4778-A60F-E8134DF1C60E}"/>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164" name="Group 163">
            <a:extLst>
              <a:ext uri="{FF2B5EF4-FFF2-40B4-BE49-F238E27FC236}">
                <a16:creationId xmlns:a16="http://schemas.microsoft.com/office/drawing/2014/main" id="{2B455030-1E68-46AC-BD29-BE325216FEE8}"/>
              </a:ext>
            </a:extLst>
          </p:cNvPr>
          <p:cNvGrpSpPr/>
          <p:nvPr/>
        </p:nvGrpSpPr>
        <p:grpSpPr>
          <a:xfrm>
            <a:off x="842934" y="6260570"/>
            <a:ext cx="2671496" cy="448492"/>
            <a:chOff x="846655" y="5847588"/>
            <a:chExt cx="4076053" cy="684290"/>
          </a:xfrm>
        </p:grpSpPr>
        <p:sp>
          <p:nvSpPr>
            <p:cNvPr id="165" name="TextBox 164">
              <a:extLst>
                <a:ext uri="{FF2B5EF4-FFF2-40B4-BE49-F238E27FC236}">
                  <a16:creationId xmlns:a16="http://schemas.microsoft.com/office/drawing/2014/main" id="{518CB9F6-BB02-4594-87B6-8B3C4F5C6C9A}"/>
                </a:ext>
              </a:extLst>
            </p:cNvPr>
            <p:cNvSpPr txBox="1"/>
            <p:nvPr/>
          </p:nvSpPr>
          <p:spPr>
            <a:xfrm>
              <a:off x="1424743" y="5921407"/>
              <a:ext cx="3497965" cy="61047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6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166" name="Group 165">
              <a:extLst>
                <a:ext uri="{FF2B5EF4-FFF2-40B4-BE49-F238E27FC236}">
                  <a16:creationId xmlns:a16="http://schemas.microsoft.com/office/drawing/2014/main" id="{E2182506-B8A0-46C7-B46B-54E002A12633}"/>
                </a:ext>
              </a:extLst>
            </p:cNvPr>
            <p:cNvGrpSpPr/>
            <p:nvPr/>
          </p:nvGrpSpPr>
          <p:grpSpPr>
            <a:xfrm>
              <a:off x="846655" y="5847588"/>
              <a:ext cx="640080" cy="640080"/>
              <a:chOff x="529858" y="5558104"/>
              <a:chExt cx="812414" cy="812410"/>
            </a:xfrm>
          </p:grpSpPr>
          <p:sp>
            <p:nvSpPr>
              <p:cNvPr id="167" name="Oval 166">
                <a:extLst>
                  <a:ext uri="{FF2B5EF4-FFF2-40B4-BE49-F238E27FC236}">
                    <a16:creationId xmlns:a16="http://schemas.microsoft.com/office/drawing/2014/main" id="{33ABDA78-C3AA-49D6-BB6D-F18BB99E281C}"/>
                  </a:ext>
                </a:extLst>
              </p:cNvPr>
              <p:cNvSpPr/>
              <p:nvPr/>
            </p:nvSpPr>
            <p:spPr bwMode="auto">
              <a:xfrm>
                <a:off x="529858" y="5558104"/>
                <a:ext cx="812414" cy="812410"/>
              </a:xfrm>
              <a:prstGeom prst="ellipse">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11EF86E8-1ED2-4724-8C19-0A5582B7B8E6}"/>
                  </a:ext>
                </a:extLst>
              </p:cNvPr>
              <p:cNvGrpSpPr/>
              <p:nvPr/>
            </p:nvGrpSpPr>
            <p:grpSpPr>
              <a:xfrm>
                <a:off x="673870" y="5746604"/>
                <a:ext cx="524389" cy="369332"/>
                <a:chOff x="1569824" y="2493431"/>
                <a:chExt cx="1534468" cy="1080738"/>
              </a:xfrm>
            </p:grpSpPr>
            <p:sp>
              <p:nvSpPr>
                <p:cNvPr id="169" name="Freeform: Shape 168">
                  <a:extLst>
                    <a:ext uri="{FF2B5EF4-FFF2-40B4-BE49-F238E27FC236}">
                      <a16:creationId xmlns:a16="http://schemas.microsoft.com/office/drawing/2014/main" id="{51EEC43E-B620-4C22-957D-52DEF6E2756B}"/>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C709E43C-0B96-44B6-9E7D-ECD8B3496661}"/>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D8F0FBDC-F31C-4E2D-8C42-E24802A2EEC8}"/>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72" name="Group 171">
            <a:extLst>
              <a:ext uri="{FF2B5EF4-FFF2-40B4-BE49-F238E27FC236}">
                <a16:creationId xmlns:a16="http://schemas.microsoft.com/office/drawing/2014/main" id="{FAC301B6-17CC-49D9-B1F8-A56F1BABFE13}"/>
              </a:ext>
            </a:extLst>
          </p:cNvPr>
          <p:cNvGrpSpPr/>
          <p:nvPr/>
        </p:nvGrpSpPr>
        <p:grpSpPr>
          <a:xfrm>
            <a:off x="7869050" y="205781"/>
            <a:ext cx="5788340" cy="768790"/>
            <a:chOff x="5945505" y="250249"/>
            <a:chExt cx="5788340" cy="768790"/>
          </a:xfrm>
        </p:grpSpPr>
        <p:sp>
          <p:nvSpPr>
            <p:cNvPr id="173" name="Rectangle 172">
              <a:extLst>
                <a:ext uri="{FF2B5EF4-FFF2-40B4-BE49-F238E27FC236}">
                  <a16:creationId xmlns:a16="http://schemas.microsoft.com/office/drawing/2014/main" id="{8D745D28-FCA8-4B71-B074-4F6F0D2E95CC}"/>
                </a:ext>
              </a:extLst>
            </p:cNvPr>
            <p:cNvSpPr/>
            <p:nvPr/>
          </p:nvSpPr>
          <p:spPr bwMode="auto">
            <a:xfrm>
              <a:off x="5945505" y="250249"/>
              <a:ext cx="4065165" cy="768790"/>
            </a:xfrm>
            <a:prstGeom prst="rect">
              <a:avLst/>
            </a:prstGeom>
            <a:solidFill>
              <a:schemeClr val="bg1"/>
            </a:solidFill>
            <a:ln w="19050">
              <a:solidFill>
                <a:schemeClr val="bg1">
                  <a:lumMod val="65000"/>
                </a:schemeClr>
              </a:solidFill>
              <a:headEnd type="none" w="med" len="med"/>
              <a:tailEnd type="none" w="med" len="med"/>
            </a:ln>
            <a:effectLst>
              <a:outerShdw blurRad="1524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174" name="Straight Connector 173">
              <a:extLst>
                <a:ext uri="{FF2B5EF4-FFF2-40B4-BE49-F238E27FC236}">
                  <a16:creationId xmlns:a16="http://schemas.microsoft.com/office/drawing/2014/main" id="{E4C10247-AD61-4AF6-8DE1-26066E570AAB}"/>
                </a:ext>
              </a:extLst>
            </p:cNvPr>
            <p:cNvCxnSpPr/>
            <p:nvPr/>
          </p:nvCxnSpPr>
          <p:spPr>
            <a:xfrm>
              <a:off x="7180455" y="516876"/>
              <a:ext cx="274320"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CDDCAB3-CB81-43AE-AC9A-819FAFA0A75E}"/>
                </a:ext>
              </a:extLst>
            </p:cNvPr>
            <p:cNvCxnSpPr/>
            <p:nvPr/>
          </p:nvCxnSpPr>
          <p:spPr>
            <a:xfrm>
              <a:off x="8386596" y="516876"/>
              <a:ext cx="274320"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3BC7CBA4-4CA1-4098-A4A6-493F3E7038F0}"/>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177" name="TextBox 176">
              <a:extLst>
                <a:ext uri="{FF2B5EF4-FFF2-40B4-BE49-F238E27FC236}">
                  <a16:creationId xmlns:a16="http://schemas.microsoft.com/office/drawing/2014/main" id="{B8D657FC-EC40-4602-8584-765B971577E9}"/>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a:t>
              </a:r>
            </a:p>
          </p:txBody>
        </p:sp>
        <p:sp>
          <p:nvSpPr>
            <p:cNvPr id="178" name="TextBox 177">
              <a:extLst>
                <a:ext uri="{FF2B5EF4-FFF2-40B4-BE49-F238E27FC236}">
                  <a16:creationId xmlns:a16="http://schemas.microsoft.com/office/drawing/2014/main" id="{74DDA713-2434-4370-AA81-59D82E7A0D05}"/>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Risk Mitigation</a:t>
              </a:r>
            </a:p>
          </p:txBody>
        </p:sp>
        <p:pic>
          <p:nvPicPr>
            <p:cNvPr id="179" name="Graphic 178" descr="Chat bubble">
              <a:extLst>
                <a:ext uri="{FF2B5EF4-FFF2-40B4-BE49-F238E27FC236}">
                  <a16:creationId xmlns:a16="http://schemas.microsoft.com/office/drawing/2014/main" id="{255B76AF-EAF2-495E-920A-5804AD7B78A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421865" y="631861"/>
              <a:ext cx="244878" cy="244878"/>
            </a:xfrm>
            <a:prstGeom prst="rect">
              <a:avLst/>
            </a:prstGeom>
          </p:spPr>
        </p:pic>
        <p:cxnSp>
          <p:nvCxnSpPr>
            <p:cNvPr id="180" name="Straight Connector 179">
              <a:extLst>
                <a:ext uri="{FF2B5EF4-FFF2-40B4-BE49-F238E27FC236}">
                  <a16:creationId xmlns:a16="http://schemas.microsoft.com/office/drawing/2014/main" id="{0DA4A843-58EE-4DD0-899B-D901A0B342EF}"/>
                </a:ext>
              </a:extLst>
            </p:cNvPr>
            <p:cNvCxnSpPr>
              <a:cxnSpLocks/>
            </p:cNvCxnSpPr>
            <p:nvPr/>
          </p:nvCxnSpPr>
          <p:spPr>
            <a:xfrm>
              <a:off x="7201020" y="749841"/>
              <a:ext cx="207480" cy="0"/>
            </a:xfrm>
            <a:prstGeom prst="line">
              <a:avLst/>
            </a:prstGeom>
            <a:ln w="38100">
              <a:solidFill>
                <a:schemeClr val="accent6">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72E351F-2318-4EF5-A534-91CC6D13D89C}"/>
                </a:ext>
              </a:extLst>
            </p:cNvPr>
            <p:cNvSpPr txBox="1"/>
            <p:nvPr/>
          </p:nvSpPr>
          <p:spPr>
            <a:xfrm>
              <a:off x="10333141" y="685051"/>
              <a:ext cx="224420"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       </a:t>
              </a:r>
            </a:p>
          </p:txBody>
        </p:sp>
        <p:sp>
          <p:nvSpPr>
            <p:cNvPr id="182" name="TextBox 181">
              <a:extLst>
                <a:ext uri="{FF2B5EF4-FFF2-40B4-BE49-F238E27FC236}">
                  <a16:creationId xmlns:a16="http://schemas.microsoft.com/office/drawing/2014/main" id="{46D1C734-12F8-401A-B6A9-B2633084CCFD}"/>
                </a:ext>
              </a:extLst>
            </p:cNvPr>
            <p:cNvSpPr txBox="1"/>
            <p:nvPr/>
          </p:nvSpPr>
          <p:spPr>
            <a:xfrm>
              <a:off x="10333141" y="447627"/>
              <a:ext cx="1400704"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83" name="TextBox 182">
              <a:extLst>
                <a:ext uri="{FF2B5EF4-FFF2-40B4-BE49-F238E27FC236}">
                  <a16:creationId xmlns:a16="http://schemas.microsoft.com/office/drawing/2014/main" id="{732B7940-EA09-4189-8EC8-01FDEF73192D}"/>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Remediation Path</a:t>
              </a:r>
            </a:p>
          </p:txBody>
        </p:sp>
      </p:grpSp>
      <p:sp>
        <p:nvSpPr>
          <p:cNvPr id="184" name="TextBox 183">
            <a:extLst>
              <a:ext uri="{FF2B5EF4-FFF2-40B4-BE49-F238E27FC236}">
                <a16:creationId xmlns:a16="http://schemas.microsoft.com/office/drawing/2014/main" id="{B0315001-C0A5-4193-85A4-3CB5BFE58780}"/>
              </a:ext>
            </a:extLst>
          </p:cNvPr>
          <p:cNvSpPr txBox="1"/>
          <p:nvPr/>
        </p:nvSpPr>
        <p:spPr>
          <a:xfrm rot="16200000">
            <a:off x="-120802" y="5126443"/>
            <a:ext cx="130426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p:txBody>
      </p:sp>
      <p:sp>
        <p:nvSpPr>
          <p:cNvPr id="185" name="TextBox 184">
            <a:extLst>
              <a:ext uri="{FF2B5EF4-FFF2-40B4-BE49-F238E27FC236}">
                <a16:creationId xmlns:a16="http://schemas.microsoft.com/office/drawing/2014/main" id="{CDA7A563-D370-4280-89D9-D935BE53C0BA}"/>
              </a:ext>
            </a:extLst>
          </p:cNvPr>
          <p:cNvSpPr txBox="1"/>
          <p:nvPr/>
        </p:nvSpPr>
        <p:spPr>
          <a:xfrm rot="16200000">
            <a:off x="21403" y="2451700"/>
            <a:ext cx="1041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p:txBody>
      </p:sp>
      <p:grpSp>
        <p:nvGrpSpPr>
          <p:cNvPr id="186" name="Group 4">
            <a:extLst>
              <a:ext uri="{FF2B5EF4-FFF2-40B4-BE49-F238E27FC236}">
                <a16:creationId xmlns:a16="http://schemas.microsoft.com/office/drawing/2014/main" id="{A889DAE5-1D4B-44B1-8D4C-DD5CACFFF246}"/>
              </a:ext>
            </a:extLst>
          </p:cNvPr>
          <p:cNvGrpSpPr>
            <a:grpSpLocks noChangeAspect="1"/>
          </p:cNvGrpSpPr>
          <p:nvPr/>
        </p:nvGrpSpPr>
        <p:grpSpPr bwMode="auto">
          <a:xfrm>
            <a:off x="315078" y="3648438"/>
            <a:ext cx="454025" cy="454025"/>
            <a:chOff x="380" y="3325"/>
            <a:chExt cx="286" cy="286"/>
          </a:xfrm>
          <a:solidFill>
            <a:srgbClr val="666666"/>
          </a:solidFill>
        </p:grpSpPr>
        <p:sp>
          <p:nvSpPr>
            <p:cNvPr id="187" name="Freeform 5">
              <a:extLst>
                <a:ext uri="{FF2B5EF4-FFF2-40B4-BE49-F238E27FC236}">
                  <a16:creationId xmlns:a16="http://schemas.microsoft.com/office/drawing/2014/main" id="{DD0667E7-32D4-4E63-ABCF-A7151C4CCED4}"/>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Oval 6">
              <a:extLst>
                <a:ext uri="{FF2B5EF4-FFF2-40B4-BE49-F238E27FC236}">
                  <a16:creationId xmlns:a16="http://schemas.microsoft.com/office/drawing/2014/main" id="{EAC43722-88C9-4773-B579-BE614ACAF72B}"/>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 name="Oval 7">
              <a:extLst>
                <a:ext uri="{FF2B5EF4-FFF2-40B4-BE49-F238E27FC236}">
                  <a16:creationId xmlns:a16="http://schemas.microsoft.com/office/drawing/2014/main" id="{532070EC-4007-414E-8C69-030A5992C984}"/>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Oval 8">
              <a:extLst>
                <a:ext uri="{FF2B5EF4-FFF2-40B4-BE49-F238E27FC236}">
                  <a16:creationId xmlns:a16="http://schemas.microsoft.com/office/drawing/2014/main" id="{6AEDD953-1392-443B-B5E3-C0C29BAE9099}"/>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Oval 9">
              <a:extLst>
                <a:ext uri="{FF2B5EF4-FFF2-40B4-BE49-F238E27FC236}">
                  <a16:creationId xmlns:a16="http://schemas.microsoft.com/office/drawing/2014/main" id="{D71A9890-3AB1-4140-8E90-134D97911A08}"/>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Oval 10">
              <a:extLst>
                <a:ext uri="{FF2B5EF4-FFF2-40B4-BE49-F238E27FC236}">
                  <a16:creationId xmlns:a16="http://schemas.microsoft.com/office/drawing/2014/main" id="{D0D9F0FB-39F7-40D4-8765-35CB5F4C9EFC}"/>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Oval 11">
              <a:extLst>
                <a:ext uri="{FF2B5EF4-FFF2-40B4-BE49-F238E27FC236}">
                  <a16:creationId xmlns:a16="http://schemas.microsoft.com/office/drawing/2014/main" id="{C0ABD6AC-E25C-4EAD-BAC3-FFEC2B8699C9}"/>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Oval 12">
              <a:extLst>
                <a:ext uri="{FF2B5EF4-FFF2-40B4-BE49-F238E27FC236}">
                  <a16:creationId xmlns:a16="http://schemas.microsoft.com/office/drawing/2014/main" id="{99356480-0262-41FC-B736-2B7011DD35AD}"/>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B2DFD31E-3FED-4944-B4AC-42CC6A6FEFEB}"/>
              </a:ext>
            </a:extLst>
          </p:cNvPr>
          <p:cNvCxnSpPr>
            <a:cxnSpLocks/>
          </p:cNvCxnSpPr>
          <p:nvPr/>
        </p:nvCxnSpPr>
        <p:spPr>
          <a:xfrm>
            <a:off x="378987" y="6179056"/>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2EDEAA1C-2B63-48D6-95D4-C5EE2137E64B}"/>
              </a:ext>
            </a:extLst>
          </p:cNvPr>
          <p:cNvCxnSpPr>
            <a:cxnSpLocks/>
          </p:cNvCxnSpPr>
          <p:nvPr/>
        </p:nvCxnSpPr>
        <p:spPr>
          <a:xfrm>
            <a:off x="4313739" y="6179056"/>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FB8FB705-1602-44CB-A92F-367C36305538}"/>
              </a:ext>
            </a:extLst>
          </p:cNvPr>
          <p:cNvCxnSpPr/>
          <p:nvPr/>
        </p:nvCxnSpPr>
        <p:spPr>
          <a:xfrm flipV="1">
            <a:off x="542090" y="3214393"/>
            <a:ext cx="0" cy="363553"/>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CD40A6D4-D874-4F3E-AA49-5E6D04880202}"/>
              </a:ext>
            </a:extLst>
          </p:cNvPr>
          <p:cNvSpPr/>
          <p:nvPr/>
        </p:nvSpPr>
        <p:spPr>
          <a:xfrm>
            <a:off x="757734" y="3702789"/>
            <a:ext cx="1807853"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Intelligent Security Graph (ISG)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8 Trillion Signals/Day</a:t>
            </a:r>
          </a:p>
        </p:txBody>
      </p:sp>
      <p:cxnSp>
        <p:nvCxnSpPr>
          <p:cNvPr id="199" name="Straight Arrow Connector 198">
            <a:extLst>
              <a:ext uri="{FF2B5EF4-FFF2-40B4-BE49-F238E27FC236}">
                <a16:creationId xmlns:a16="http://schemas.microsoft.com/office/drawing/2014/main" id="{DF4AAFA4-CC59-410E-9184-A78D667F268B}"/>
              </a:ext>
            </a:extLst>
          </p:cNvPr>
          <p:cNvCxnSpPr>
            <a:cxnSpLocks/>
          </p:cNvCxnSpPr>
          <p:nvPr/>
        </p:nvCxnSpPr>
        <p:spPr>
          <a:xfrm>
            <a:off x="542091" y="4131162"/>
            <a:ext cx="0" cy="39990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33F93EC5-7C5B-4736-93C3-72B5B78F3DE2}"/>
              </a:ext>
            </a:extLst>
          </p:cNvPr>
          <p:cNvGrpSpPr/>
          <p:nvPr/>
        </p:nvGrpSpPr>
        <p:grpSpPr>
          <a:xfrm>
            <a:off x="2227362" y="2720019"/>
            <a:ext cx="2671191" cy="498031"/>
            <a:chOff x="2227362" y="2720019"/>
            <a:chExt cx="2671191" cy="498031"/>
          </a:xfrm>
        </p:grpSpPr>
        <p:cxnSp>
          <p:nvCxnSpPr>
            <p:cNvPr id="201" name="Straight Connector 25">
              <a:extLst>
                <a:ext uri="{FF2B5EF4-FFF2-40B4-BE49-F238E27FC236}">
                  <a16:creationId xmlns:a16="http://schemas.microsoft.com/office/drawing/2014/main" id="{30096446-F116-4A3D-B8F9-035F434E3020}"/>
                </a:ext>
              </a:extLst>
            </p:cNvPr>
            <p:cNvCxnSpPr>
              <a:cxnSpLocks/>
            </p:cNvCxnSpPr>
            <p:nvPr/>
          </p:nvCxnSpPr>
          <p:spPr>
            <a:xfrm rot="10800000" flipV="1">
              <a:off x="2227362" y="3035170"/>
              <a:ext cx="2671191" cy="182880"/>
            </a:xfrm>
            <a:prstGeom prst="bentConnector3">
              <a:avLst>
                <a:gd name="adj1" fmla="val 69639"/>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2" name="Speech Bubble: Rectangle with Corners Rounded 201">
              <a:extLst>
                <a:ext uri="{FF2B5EF4-FFF2-40B4-BE49-F238E27FC236}">
                  <a16:creationId xmlns:a16="http://schemas.microsoft.com/office/drawing/2014/main" id="{58A6C114-036C-494A-A9BC-A2B7FAFF0163}"/>
                </a:ext>
              </a:extLst>
            </p:cNvPr>
            <p:cNvSpPr/>
            <p:nvPr/>
          </p:nvSpPr>
          <p:spPr bwMode="auto">
            <a:xfrm>
              <a:off x="2404660" y="2757514"/>
              <a:ext cx="1333008" cy="327454"/>
            </a:xfrm>
            <a:prstGeom prst="wedgeRoundRectCallout">
              <a:avLst>
                <a:gd name="adj1" fmla="val 48076"/>
                <a:gd name="adj2" fmla="val 10816"/>
                <a:gd name="adj3" fmla="val 16667"/>
              </a:avLst>
            </a:prstGeom>
            <a:solidFill>
              <a:schemeClr val="accent1">
                <a:lumMod val="20000"/>
                <a:lumOff val="80000"/>
              </a:schemeClr>
            </a:solidFill>
            <a:ln>
              <a:solidFill>
                <a:schemeClr val="accent1"/>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03" name="Graphic 202" descr="Chat bubble">
              <a:extLst>
                <a:ext uri="{FF2B5EF4-FFF2-40B4-BE49-F238E27FC236}">
                  <a16:creationId xmlns:a16="http://schemas.microsoft.com/office/drawing/2014/main" id="{CB592578-FB57-4F7E-B032-E58C49C895E5}"/>
                </a:ext>
              </a:extLst>
            </p:cNvPr>
            <p:cNvPicPr>
              <a:picLocks noChangeAspect="1"/>
            </p:cNvPicPr>
            <p:nvPr/>
          </p:nvPicPr>
          <p:blipFill>
            <a:blip r:embed="rId44" cstate="print">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2421893" y="2750973"/>
              <a:ext cx="244878" cy="244878"/>
            </a:xfrm>
            <a:prstGeom prst="rect">
              <a:avLst/>
            </a:prstGeom>
          </p:spPr>
        </p:pic>
        <p:sp>
          <p:nvSpPr>
            <p:cNvPr id="204" name="Rectangle 203">
              <a:extLst>
                <a:ext uri="{FF2B5EF4-FFF2-40B4-BE49-F238E27FC236}">
                  <a16:creationId xmlns:a16="http://schemas.microsoft.com/office/drawing/2014/main" id="{BA557FB9-B24B-42BF-811A-F405C82216EB}"/>
                </a:ext>
              </a:extLst>
            </p:cNvPr>
            <p:cNvSpPr/>
            <p:nvPr/>
          </p:nvSpPr>
          <p:spPr>
            <a:xfrm>
              <a:off x="2607606" y="2720019"/>
              <a:ext cx="111760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Increase Trust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by requesting MFA</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5" name="Group 204">
            <a:extLst>
              <a:ext uri="{FF2B5EF4-FFF2-40B4-BE49-F238E27FC236}">
                <a16:creationId xmlns:a16="http://schemas.microsoft.com/office/drawing/2014/main" id="{246A11E0-4135-4683-8DD4-CAD750766276}"/>
              </a:ext>
            </a:extLst>
          </p:cNvPr>
          <p:cNvGrpSpPr/>
          <p:nvPr/>
        </p:nvGrpSpPr>
        <p:grpSpPr>
          <a:xfrm>
            <a:off x="4580772" y="1224191"/>
            <a:ext cx="2505767" cy="1279663"/>
            <a:chOff x="4580772" y="1224191"/>
            <a:chExt cx="2505767" cy="1279663"/>
          </a:xfrm>
        </p:grpSpPr>
        <p:grpSp>
          <p:nvGrpSpPr>
            <p:cNvPr id="206" name="Group 205">
              <a:extLst>
                <a:ext uri="{FF2B5EF4-FFF2-40B4-BE49-F238E27FC236}">
                  <a16:creationId xmlns:a16="http://schemas.microsoft.com/office/drawing/2014/main" id="{2CD86124-07DF-4A6A-8142-29621B318A3B}"/>
                </a:ext>
              </a:extLst>
            </p:cNvPr>
            <p:cNvGrpSpPr/>
            <p:nvPr/>
          </p:nvGrpSpPr>
          <p:grpSpPr>
            <a:xfrm>
              <a:off x="4580772" y="1224191"/>
              <a:ext cx="2214040" cy="1279663"/>
              <a:chOff x="4580772" y="1224191"/>
              <a:chExt cx="2214040" cy="1279663"/>
            </a:xfrm>
          </p:grpSpPr>
          <p:grpSp>
            <p:nvGrpSpPr>
              <p:cNvPr id="209" name="Group 208">
                <a:extLst>
                  <a:ext uri="{FF2B5EF4-FFF2-40B4-BE49-F238E27FC236}">
                    <a16:creationId xmlns:a16="http://schemas.microsoft.com/office/drawing/2014/main" id="{08F82CBE-0C68-4C1F-9F67-77E74933C0A7}"/>
                  </a:ext>
                </a:extLst>
              </p:cNvPr>
              <p:cNvGrpSpPr/>
              <p:nvPr/>
            </p:nvGrpSpPr>
            <p:grpSpPr>
              <a:xfrm>
                <a:off x="4580772" y="1224191"/>
                <a:ext cx="2214040" cy="760970"/>
                <a:chOff x="4532928" y="4569560"/>
                <a:chExt cx="2214040" cy="760970"/>
              </a:xfrm>
            </p:grpSpPr>
            <p:sp>
              <p:nvSpPr>
                <p:cNvPr id="211" name="Rectangle 210">
                  <a:extLst>
                    <a:ext uri="{FF2B5EF4-FFF2-40B4-BE49-F238E27FC236}">
                      <a16:creationId xmlns:a16="http://schemas.microsoft.com/office/drawing/2014/main" id="{15C3171F-A373-49CC-815D-5721AF15FD45}"/>
                    </a:ext>
                  </a:extLst>
                </p:cNvPr>
                <p:cNvSpPr/>
                <p:nvPr/>
              </p:nvSpPr>
              <p:spPr bwMode="auto">
                <a:xfrm>
                  <a:off x="4532928" y="4569560"/>
                  <a:ext cx="2214040" cy="760970"/>
                </a:xfrm>
                <a:prstGeom prst="rect">
                  <a:avLst/>
                </a:prstGeom>
                <a:solidFill>
                  <a:schemeClr val="tx1">
                    <a:lumMod val="75000"/>
                    <a:lumOff val="25000"/>
                  </a:schemeClr>
                </a:solidFill>
                <a:ln w="19050">
                  <a:noFill/>
                  <a:prstDash val="sysDot"/>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Request</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posture (AADIP signal)</a:t>
                  </a:r>
                </a:p>
              </p:txBody>
            </p:sp>
            <p:pic>
              <p:nvPicPr>
                <p:cNvPr id="212" name="Graphic 211" descr="Arrow circle">
                  <a:extLst>
                    <a:ext uri="{FF2B5EF4-FFF2-40B4-BE49-F238E27FC236}">
                      <a16:creationId xmlns:a16="http://schemas.microsoft.com/office/drawing/2014/main" id="{7C7480FD-9391-43FB-91EA-77FB898E2B59}"/>
                    </a:ext>
                  </a:extLst>
                </p:cNvPr>
                <p:cNvPicPr>
                  <a:picLocks noChangeAspect="1"/>
                </p:cNvPicPr>
                <p:nvPr/>
              </p:nvPicPr>
              <p:blipFill>
                <a:blip r:embed="rId46" cstate="print">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4637237" y="5032321"/>
                  <a:ext cx="261659" cy="261659"/>
                </a:xfrm>
                <a:prstGeom prst="rect">
                  <a:avLst/>
                </a:prstGeom>
              </p:spPr>
            </p:pic>
            <p:pic>
              <p:nvPicPr>
                <p:cNvPr id="213" name="Graphic 212" descr="Line arrow: Slight curve">
                  <a:extLst>
                    <a:ext uri="{FF2B5EF4-FFF2-40B4-BE49-F238E27FC236}">
                      <a16:creationId xmlns:a16="http://schemas.microsoft.com/office/drawing/2014/main" id="{5BEADBA7-F3BA-45E4-840F-B920AB8E2990}"/>
                    </a:ext>
                  </a:extLst>
                </p:cNvPr>
                <p:cNvPicPr>
                  <a:picLocks noChangeAspect="1"/>
                </p:cNvPicPr>
                <p:nvPr/>
              </p:nvPicPr>
              <p:blipFill>
                <a:blip r:embed="rId48" cstate="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4675833" y="4858730"/>
                  <a:ext cx="181356" cy="181356"/>
                </a:xfrm>
                <a:prstGeom prst="rect">
                  <a:avLst/>
                </a:prstGeom>
              </p:spPr>
            </p:pic>
          </p:grpSp>
          <p:cxnSp>
            <p:nvCxnSpPr>
              <p:cNvPr id="210" name="Connector: Elbow 209">
                <a:extLst>
                  <a:ext uri="{FF2B5EF4-FFF2-40B4-BE49-F238E27FC236}">
                    <a16:creationId xmlns:a16="http://schemas.microsoft.com/office/drawing/2014/main" id="{1BD1BFE0-FAAC-4A1A-BA3D-C53A1AA09056}"/>
                  </a:ext>
                </a:extLst>
              </p:cNvPr>
              <p:cNvCxnSpPr>
                <a:cxnSpLocks/>
              </p:cNvCxnSpPr>
              <p:nvPr/>
            </p:nvCxnSpPr>
            <p:spPr>
              <a:xfrm flipH="1">
                <a:off x="5576867" y="2256966"/>
                <a:ext cx="320040" cy="246888"/>
              </a:xfrm>
              <a:prstGeom prst="bentConnector2">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7" name="Freeform 124">
              <a:extLst>
                <a:ext uri="{FF2B5EF4-FFF2-40B4-BE49-F238E27FC236}">
                  <a16:creationId xmlns:a16="http://schemas.microsoft.com/office/drawing/2014/main" id="{A12668A7-49F8-45EB-B249-5BEDB8325E04}"/>
                </a:ext>
              </a:extLst>
            </p:cNvPr>
            <p:cNvSpPr>
              <a:spLocks noEditPoints="1"/>
            </p:cNvSpPr>
            <p:nvPr/>
          </p:nvSpPr>
          <p:spPr bwMode="auto">
            <a:xfrm>
              <a:off x="5937307" y="2126836"/>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accent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208" name="Rectangle 207">
              <a:extLst>
                <a:ext uri="{FF2B5EF4-FFF2-40B4-BE49-F238E27FC236}">
                  <a16:creationId xmlns:a16="http://schemas.microsoft.com/office/drawing/2014/main" id="{7351460F-B206-478D-8FDE-5D5131363EBB}"/>
                </a:ext>
              </a:extLst>
            </p:cNvPr>
            <p:cNvSpPr/>
            <p:nvPr/>
          </p:nvSpPr>
          <p:spPr>
            <a:xfrm>
              <a:off x="6165870" y="2113075"/>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grpSp>
        <p:nvGrpSpPr>
          <p:cNvPr id="214" name="Group 213">
            <a:extLst>
              <a:ext uri="{FF2B5EF4-FFF2-40B4-BE49-F238E27FC236}">
                <a16:creationId xmlns:a16="http://schemas.microsoft.com/office/drawing/2014/main" id="{5F8EBCB3-9CF4-45D5-995A-0BAF5B29C521}"/>
              </a:ext>
            </a:extLst>
          </p:cNvPr>
          <p:cNvGrpSpPr/>
          <p:nvPr/>
        </p:nvGrpSpPr>
        <p:grpSpPr>
          <a:xfrm>
            <a:off x="928646" y="3663124"/>
            <a:ext cx="3767480" cy="2293876"/>
            <a:chOff x="928646" y="3663124"/>
            <a:chExt cx="3767480" cy="2293876"/>
          </a:xfrm>
        </p:grpSpPr>
        <p:cxnSp>
          <p:nvCxnSpPr>
            <p:cNvPr id="215" name="Straight Connector 214">
              <a:extLst>
                <a:ext uri="{FF2B5EF4-FFF2-40B4-BE49-F238E27FC236}">
                  <a16:creationId xmlns:a16="http://schemas.microsoft.com/office/drawing/2014/main" id="{DB11F057-AFEA-4D0C-A242-4A49392DF8EA}"/>
                </a:ext>
              </a:extLst>
            </p:cNvPr>
            <p:cNvCxnSpPr>
              <a:cxnSpLocks/>
            </p:cNvCxnSpPr>
            <p:nvPr/>
          </p:nvCxnSpPr>
          <p:spPr>
            <a:xfrm>
              <a:off x="2313384" y="5200605"/>
              <a:ext cx="486547"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61ECE701-6D50-454E-9359-E4D797B4EC22}"/>
                </a:ext>
              </a:extLst>
            </p:cNvPr>
            <p:cNvGrpSpPr/>
            <p:nvPr/>
          </p:nvGrpSpPr>
          <p:grpSpPr>
            <a:xfrm>
              <a:off x="928646" y="4904481"/>
              <a:ext cx="1500821" cy="658491"/>
              <a:chOff x="297225" y="4413921"/>
              <a:chExt cx="1500821" cy="658491"/>
            </a:xfrm>
          </p:grpSpPr>
          <p:grpSp>
            <p:nvGrpSpPr>
              <p:cNvPr id="281" name="Group 280">
                <a:extLst>
                  <a:ext uri="{FF2B5EF4-FFF2-40B4-BE49-F238E27FC236}">
                    <a16:creationId xmlns:a16="http://schemas.microsoft.com/office/drawing/2014/main" id="{84508FF3-5D2B-41D8-BD86-3A09BD928219}"/>
                  </a:ext>
                </a:extLst>
              </p:cNvPr>
              <p:cNvGrpSpPr/>
              <p:nvPr/>
            </p:nvGrpSpPr>
            <p:grpSpPr>
              <a:xfrm>
                <a:off x="297225" y="4413921"/>
                <a:ext cx="1500821" cy="658491"/>
                <a:chOff x="673937" y="5948706"/>
                <a:chExt cx="1500821" cy="658491"/>
              </a:xfrm>
            </p:grpSpPr>
            <p:sp>
              <p:nvSpPr>
                <p:cNvPr id="334" name="Rectangle 333">
                  <a:hlinkClick r:id="rId50"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FB246B58-9EDD-4661-8BBF-40512B24A7FF}"/>
                    </a:ext>
                  </a:extLst>
                </p:cNvPr>
                <p:cNvSpPr/>
                <p:nvPr/>
              </p:nvSpPr>
              <p:spPr>
                <a:xfrm>
                  <a:off x="673937" y="5948706"/>
                  <a:ext cx="1500821" cy="658491"/>
                </a:xfrm>
                <a:prstGeom prst="rect">
                  <a:avLst/>
                </a:prstGeom>
                <a:solidFill>
                  <a:schemeClr val="bg1"/>
                </a:solidFill>
                <a:ln w="158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dirty="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for Endpoints</a:t>
                  </a:r>
                </a:p>
              </p:txBody>
            </p:sp>
            <p:pic>
              <p:nvPicPr>
                <p:cNvPr id="335" name="Picture 334">
                  <a:extLst>
                    <a:ext uri="{FF2B5EF4-FFF2-40B4-BE49-F238E27FC236}">
                      <a16:creationId xmlns:a16="http://schemas.microsoft.com/office/drawing/2014/main" id="{7C6950FE-5342-4C14-9E2A-1BBC7DD5946E}"/>
                    </a:ext>
                  </a:extLst>
                </p:cNvPr>
                <p:cNvPicPr>
                  <a:picLocks noChangeAspect="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2690" y="6018913"/>
                  <a:ext cx="117209" cy="117209"/>
                </a:xfrm>
                <a:prstGeom prst="rect">
                  <a:avLst/>
                </a:prstGeom>
              </p:spPr>
            </p:pic>
          </p:grpSp>
          <p:pic>
            <p:nvPicPr>
              <p:cNvPr id="282" name="Picture 281">
                <a:extLst>
                  <a:ext uri="{FF2B5EF4-FFF2-40B4-BE49-F238E27FC236}">
                    <a16:creationId xmlns:a16="http://schemas.microsoft.com/office/drawing/2014/main" id="{D412ECAB-E3CF-475F-80D5-A4F85F7095D2}"/>
                  </a:ext>
                </a:extLst>
              </p:cNvPr>
              <p:cNvPicPr>
                <a:picLocks noChangeAspect="1"/>
              </p:cNvPicPr>
              <p:nvPr/>
            </p:nvPicPr>
            <p:blipFill rotWithShape="1">
              <a:blip r:embed="rId52" cstate="print">
                <a:duotone>
                  <a:schemeClr val="accent1">
                    <a:shade val="45000"/>
                    <a:satMod val="135000"/>
                  </a:schemeClr>
                  <a:prstClr val="white"/>
                </a:duotone>
                <a:extLst>
                  <a:ext uri="{28A0092B-C50C-407E-A947-70E740481C1C}">
                    <a14:useLocalDpi xmlns:a14="http://schemas.microsoft.com/office/drawing/2010/main"/>
                  </a:ext>
                </a:extLst>
              </a:blip>
              <a:srcRect l="-2"/>
              <a:stretch/>
            </p:blipFill>
            <p:spPr>
              <a:xfrm>
                <a:off x="1582338" y="4772290"/>
                <a:ext cx="138191" cy="105225"/>
              </a:xfrm>
              <a:prstGeom prst="rect">
                <a:avLst/>
              </a:prstGeom>
            </p:spPr>
          </p:pic>
          <p:grpSp>
            <p:nvGrpSpPr>
              <p:cNvPr id="283" name="Group 282">
                <a:extLst>
                  <a:ext uri="{FF2B5EF4-FFF2-40B4-BE49-F238E27FC236}">
                    <a16:creationId xmlns:a16="http://schemas.microsoft.com/office/drawing/2014/main" id="{7A45E55E-627D-4420-9615-422896DA89FF}"/>
                  </a:ext>
                </a:extLst>
              </p:cNvPr>
              <p:cNvGrpSpPr/>
              <p:nvPr/>
            </p:nvGrpSpPr>
            <p:grpSpPr>
              <a:xfrm>
                <a:off x="1434370" y="4744861"/>
                <a:ext cx="116598" cy="222844"/>
                <a:chOff x="2136298" y="4226790"/>
                <a:chExt cx="196678" cy="375893"/>
              </a:xfrm>
            </p:grpSpPr>
            <p:sp>
              <p:nvSpPr>
                <p:cNvPr id="332" name="Rectangle 331">
                  <a:extLst>
                    <a:ext uri="{FF2B5EF4-FFF2-40B4-BE49-F238E27FC236}">
                      <a16:creationId xmlns:a16="http://schemas.microsoft.com/office/drawing/2014/main" id="{7AF9B8B4-2C9D-42A6-933D-14E5D4FDAF9B}"/>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server">
                  <a:extLst>
                    <a:ext uri="{FF2B5EF4-FFF2-40B4-BE49-F238E27FC236}">
                      <a16:creationId xmlns:a16="http://schemas.microsoft.com/office/drawing/2014/main" id="{8239444D-5ED1-46D7-8B5B-FDFBFB0EE07B}"/>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84" name="Oval 283">
                <a:extLst>
                  <a:ext uri="{FF2B5EF4-FFF2-40B4-BE49-F238E27FC236}">
                    <a16:creationId xmlns:a16="http://schemas.microsoft.com/office/drawing/2014/main" id="{DF250E8D-B1A4-4826-BFD9-80CFBC4EA005}"/>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5" name="Picture 284">
                <a:extLst>
                  <a:ext uri="{FF2B5EF4-FFF2-40B4-BE49-F238E27FC236}">
                    <a16:creationId xmlns:a16="http://schemas.microsoft.com/office/drawing/2014/main" id="{73D88839-D5E4-408D-AD25-EF8256201B41}"/>
                  </a:ext>
                </a:extLst>
              </p:cNvPr>
              <p:cNvPicPr>
                <a:picLocks noChangeAspect="1"/>
              </p:cNvPicPr>
              <p:nvPr/>
            </p:nvPicPr>
            <p:blipFill rotWithShape="1">
              <a:blip r:embed="rId53"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286" name="Group 285">
                <a:extLst>
                  <a:ext uri="{FF2B5EF4-FFF2-40B4-BE49-F238E27FC236}">
                    <a16:creationId xmlns:a16="http://schemas.microsoft.com/office/drawing/2014/main" id="{77693B73-CCCF-4CA9-B5D0-5D57515763D5}"/>
                  </a:ext>
                </a:extLst>
              </p:cNvPr>
              <p:cNvGrpSpPr/>
              <p:nvPr/>
            </p:nvGrpSpPr>
            <p:grpSpPr>
              <a:xfrm>
                <a:off x="929436" y="4810091"/>
                <a:ext cx="204812" cy="156967"/>
                <a:chOff x="2892310" y="4439341"/>
                <a:chExt cx="376337" cy="288423"/>
              </a:xfrm>
            </p:grpSpPr>
            <p:sp>
              <p:nvSpPr>
                <p:cNvPr id="329" name="monitor">
                  <a:extLst>
                    <a:ext uri="{FF2B5EF4-FFF2-40B4-BE49-F238E27FC236}">
                      <a16:creationId xmlns:a16="http://schemas.microsoft.com/office/drawing/2014/main" id="{3EBABAAF-0CE7-44F7-AD3A-767F8CF8C6B9}"/>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Rectangle 329">
                  <a:extLst>
                    <a:ext uri="{FF2B5EF4-FFF2-40B4-BE49-F238E27FC236}">
                      <a16:creationId xmlns:a16="http://schemas.microsoft.com/office/drawing/2014/main" id="{1BFCC62D-AA6A-494D-9261-9A0EA3B9B3D1}"/>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1" name="Picture 330">
                  <a:extLst>
                    <a:ext uri="{FF2B5EF4-FFF2-40B4-BE49-F238E27FC236}">
                      <a16:creationId xmlns:a16="http://schemas.microsoft.com/office/drawing/2014/main" id="{196CE1D6-3020-4E6F-984D-38DBCA0728B9}"/>
                    </a:ext>
                  </a:extLst>
                </p:cNvPr>
                <p:cNvPicPr>
                  <a:picLocks noChangeAspect="1"/>
                </p:cNvPicPr>
                <p:nvPr/>
              </p:nvPicPr>
              <p:blipFill rotWithShape="1">
                <a:blip r:embed="rId54" cstate="print">
                  <a:extLst>
                    <a:ext uri="{28A0092B-C50C-407E-A947-70E740481C1C}">
                      <a14:useLocalDpi xmlns:a14="http://schemas.microsoft.com/office/drawing/2010/main"/>
                    </a:ext>
                  </a:extLst>
                </a:blip>
                <a:srcRect/>
                <a:stretch/>
              </p:blipFill>
              <p:spPr>
                <a:xfrm>
                  <a:off x="3016842" y="4495234"/>
                  <a:ext cx="137762" cy="116769"/>
                </a:xfrm>
                <a:prstGeom prst="rect">
                  <a:avLst/>
                </a:prstGeom>
              </p:spPr>
            </p:pic>
          </p:grpSp>
          <p:grpSp>
            <p:nvGrpSpPr>
              <p:cNvPr id="287" name="Group 286">
                <a:extLst>
                  <a:ext uri="{FF2B5EF4-FFF2-40B4-BE49-F238E27FC236}">
                    <a16:creationId xmlns:a16="http://schemas.microsoft.com/office/drawing/2014/main" id="{8FA3D184-60C5-463C-B8B2-D8548CC89214}"/>
                  </a:ext>
                </a:extLst>
              </p:cNvPr>
              <p:cNvGrpSpPr/>
              <p:nvPr/>
            </p:nvGrpSpPr>
            <p:grpSpPr>
              <a:xfrm>
                <a:off x="1180339" y="4810091"/>
                <a:ext cx="207940" cy="156966"/>
                <a:chOff x="7987238" y="1610486"/>
                <a:chExt cx="506061" cy="382007"/>
              </a:xfrm>
            </p:grpSpPr>
            <p:sp>
              <p:nvSpPr>
                <p:cNvPr id="323" name="Rectangle 322">
                  <a:extLst>
                    <a:ext uri="{FF2B5EF4-FFF2-40B4-BE49-F238E27FC236}">
                      <a16:creationId xmlns:a16="http://schemas.microsoft.com/office/drawing/2014/main" id="{57BD1D12-5C97-4320-92FC-810F90A64702}"/>
                    </a:ext>
                  </a:extLst>
                </p:cNvPr>
                <p:cNvSpPr/>
                <p:nvPr/>
              </p:nvSpPr>
              <p:spPr bwMode="auto">
                <a:xfrm>
                  <a:off x="7994852" y="1610486"/>
                  <a:ext cx="498447" cy="30271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4" name="Group 323">
                  <a:extLst>
                    <a:ext uri="{FF2B5EF4-FFF2-40B4-BE49-F238E27FC236}">
                      <a16:creationId xmlns:a16="http://schemas.microsoft.com/office/drawing/2014/main" id="{B41EE7A3-5DB7-4028-8F58-11AB3F538265}"/>
                    </a:ext>
                  </a:extLst>
                </p:cNvPr>
                <p:cNvGrpSpPr/>
                <p:nvPr/>
              </p:nvGrpSpPr>
              <p:grpSpPr>
                <a:xfrm>
                  <a:off x="7987238" y="1610486"/>
                  <a:ext cx="498447" cy="382007"/>
                  <a:chOff x="9563138" y="2462727"/>
                  <a:chExt cx="516394" cy="395761"/>
                </a:xfrm>
              </p:grpSpPr>
              <p:sp>
                <p:nvSpPr>
                  <p:cNvPr id="325" name="monitor">
                    <a:extLst>
                      <a:ext uri="{FF2B5EF4-FFF2-40B4-BE49-F238E27FC236}">
                        <a16:creationId xmlns:a16="http://schemas.microsoft.com/office/drawing/2014/main" id="{5995A80E-D711-4C9C-9691-90BF090333CE}"/>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26" name="Group 325">
                    <a:extLst>
                      <a:ext uri="{FF2B5EF4-FFF2-40B4-BE49-F238E27FC236}">
                        <a16:creationId xmlns:a16="http://schemas.microsoft.com/office/drawing/2014/main" id="{044CC87E-421A-4485-9F8A-40430E47CC79}"/>
                      </a:ext>
                    </a:extLst>
                  </p:cNvPr>
                  <p:cNvGrpSpPr/>
                  <p:nvPr/>
                </p:nvGrpSpPr>
                <p:grpSpPr>
                  <a:xfrm>
                    <a:off x="9746672" y="2545410"/>
                    <a:ext cx="107950" cy="134938"/>
                    <a:chOff x="9444088" y="2885171"/>
                    <a:chExt cx="107950" cy="134938"/>
                  </a:xfrm>
                  <a:solidFill>
                    <a:schemeClr val="tx1"/>
                  </a:solidFill>
                </p:grpSpPr>
                <p:sp>
                  <p:nvSpPr>
                    <p:cNvPr id="327" name="Freeform 26">
                      <a:extLst>
                        <a:ext uri="{FF2B5EF4-FFF2-40B4-BE49-F238E27FC236}">
                          <a16:creationId xmlns:a16="http://schemas.microsoft.com/office/drawing/2014/main" id="{4B40C02E-6CAA-414C-9D49-241F850FA7A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8" name="Freeform 27">
                      <a:extLst>
                        <a:ext uri="{FF2B5EF4-FFF2-40B4-BE49-F238E27FC236}">
                          <a16:creationId xmlns:a16="http://schemas.microsoft.com/office/drawing/2014/main" id="{3511252B-AE26-4A96-895A-ACB26EFAC168}"/>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288" name="Group 287">
                <a:extLst>
                  <a:ext uri="{FF2B5EF4-FFF2-40B4-BE49-F238E27FC236}">
                    <a16:creationId xmlns:a16="http://schemas.microsoft.com/office/drawing/2014/main" id="{98333322-E0CE-4889-87F8-40C3970423F3}"/>
                  </a:ext>
                </a:extLst>
              </p:cNvPr>
              <p:cNvGrpSpPr/>
              <p:nvPr/>
            </p:nvGrpSpPr>
            <p:grpSpPr>
              <a:xfrm>
                <a:off x="533767" y="4767288"/>
                <a:ext cx="98675" cy="163816"/>
                <a:chOff x="7084723" y="1610486"/>
                <a:chExt cx="212660" cy="353049"/>
              </a:xfrm>
            </p:grpSpPr>
            <p:sp>
              <p:nvSpPr>
                <p:cNvPr id="317" name="Rectangle 316">
                  <a:extLst>
                    <a:ext uri="{FF2B5EF4-FFF2-40B4-BE49-F238E27FC236}">
                      <a16:creationId xmlns:a16="http://schemas.microsoft.com/office/drawing/2014/main" id="{0B8AF8F0-705C-4B68-B562-B74025BCC37C}"/>
                    </a:ext>
                  </a:extLst>
                </p:cNvPr>
                <p:cNvSpPr/>
                <p:nvPr/>
              </p:nvSpPr>
              <p:spPr bwMode="auto">
                <a:xfrm>
                  <a:off x="7085519" y="1610486"/>
                  <a:ext cx="211864" cy="35304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8" name="Group 317">
                  <a:extLst>
                    <a:ext uri="{FF2B5EF4-FFF2-40B4-BE49-F238E27FC236}">
                      <a16:creationId xmlns:a16="http://schemas.microsoft.com/office/drawing/2014/main" id="{B452EB1A-F2A9-4322-84FC-F2D34BB182F7}"/>
                    </a:ext>
                  </a:extLst>
                </p:cNvPr>
                <p:cNvGrpSpPr/>
                <p:nvPr/>
              </p:nvGrpSpPr>
              <p:grpSpPr>
                <a:xfrm>
                  <a:off x="7138556" y="1706457"/>
                  <a:ext cx="104198" cy="130248"/>
                  <a:chOff x="9444088" y="2885171"/>
                  <a:chExt cx="107950" cy="134938"/>
                </a:xfrm>
                <a:solidFill>
                  <a:schemeClr val="bg1"/>
                </a:solidFill>
              </p:grpSpPr>
              <p:sp>
                <p:nvSpPr>
                  <p:cNvPr id="321" name="Freeform 26">
                    <a:extLst>
                      <a:ext uri="{FF2B5EF4-FFF2-40B4-BE49-F238E27FC236}">
                        <a16:creationId xmlns:a16="http://schemas.microsoft.com/office/drawing/2014/main" id="{7EFCCB60-43F7-4784-AFA8-BB4760D415B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27">
                    <a:extLst>
                      <a:ext uri="{FF2B5EF4-FFF2-40B4-BE49-F238E27FC236}">
                        <a16:creationId xmlns:a16="http://schemas.microsoft.com/office/drawing/2014/main" id="{A6201478-8CE0-40F0-BFBF-909C503C84B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9" name="CellPhone_E8EA">
                  <a:extLst>
                    <a:ext uri="{FF2B5EF4-FFF2-40B4-BE49-F238E27FC236}">
                      <a16:creationId xmlns:a16="http://schemas.microsoft.com/office/drawing/2014/main" id="{8DD9D2F3-899D-41F6-9DC8-75318B08B987}"/>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20" name="Straight Connector 319">
                  <a:extLst>
                    <a:ext uri="{FF2B5EF4-FFF2-40B4-BE49-F238E27FC236}">
                      <a16:creationId xmlns:a16="http://schemas.microsoft.com/office/drawing/2014/main" id="{016EFC01-2E6E-4D6E-B9F0-A3402011438F}"/>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9" name="Group 288">
                <a:extLst>
                  <a:ext uri="{FF2B5EF4-FFF2-40B4-BE49-F238E27FC236}">
                    <a16:creationId xmlns:a16="http://schemas.microsoft.com/office/drawing/2014/main" id="{BB01F80E-CF46-484B-89D4-016AA51D500C}"/>
                  </a:ext>
                </a:extLst>
              </p:cNvPr>
              <p:cNvGrpSpPr/>
              <p:nvPr/>
            </p:nvGrpSpPr>
            <p:grpSpPr>
              <a:xfrm>
                <a:off x="389370" y="4767288"/>
                <a:ext cx="98306" cy="163816"/>
                <a:chOff x="6490922" y="1610486"/>
                <a:chExt cx="211865" cy="353049"/>
              </a:xfrm>
            </p:grpSpPr>
            <p:sp>
              <p:nvSpPr>
                <p:cNvPr id="305" name="Rectangle 304">
                  <a:extLst>
                    <a:ext uri="{FF2B5EF4-FFF2-40B4-BE49-F238E27FC236}">
                      <a16:creationId xmlns:a16="http://schemas.microsoft.com/office/drawing/2014/main" id="{28BF0977-D472-4D5E-AF1C-4264D8F611AD}"/>
                    </a:ext>
                  </a:extLst>
                </p:cNvPr>
                <p:cNvSpPr/>
                <p:nvPr/>
              </p:nvSpPr>
              <p:spPr bwMode="auto">
                <a:xfrm>
                  <a:off x="6490922" y="1610486"/>
                  <a:ext cx="211864" cy="3530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6" name="Group 30">
                  <a:extLst>
                    <a:ext uri="{FF2B5EF4-FFF2-40B4-BE49-F238E27FC236}">
                      <a16:creationId xmlns:a16="http://schemas.microsoft.com/office/drawing/2014/main" id="{5E8A7888-8C5D-4BEC-B48A-883624CBA872}"/>
                    </a:ext>
                  </a:extLst>
                </p:cNvPr>
                <p:cNvGrpSpPr>
                  <a:grpSpLocks noChangeAspect="1"/>
                </p:cNvGrpSpPr>
                <p:nvPr/>
              </p:nvGrpSpPr>
              <p:grpSpPr bwMode="auto">
                <a:xfrm>
                  <a:off x="6545792" y="1729376"/>
                  <a:ext cx="111361" cy="115269"/>
                  <a:chOff x="5049" y="1841"/>
                  <a:chExt cx="57" cy="59"/>
                </a:xfrm>
                <a:solidFill>
                  <a:schemeClr val="bg1"/>
                </a:solidFill>
              </p:grpSpPr>
              <p:sp>
                <p:nvSpPr>
                  <p:cNvPr id="309" name="Freeform 31">
                    <a:extLst>
                      <a:ext uri="{FF2B5EF4-FFF2-40B4-BE49-F238E27FC236}">
                        <a16:creationId xmlns:a16="http://schemas.microsoft.com/office/drawing/2014/main" id="{E5D42223-CE83-4329-A279-E0A0DAFACCF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32">
                    <a:extLst>
                      <a:ext uri="{FF2B5EF4-FFF2-40B4-BE49-F238E27FC236}">
                        <a16:creationId xmlns:a16="http://schemas.microsoft.com/office/drawing/2014/main" id="{A76F9B9C-60EC-4AC2-A7D4-D677197EBDD6}"/>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33">
                    <a:extLst>
                      <a:ext uri="{FF2B5EF4-FFF2-40B4-BE49-F238E27FC236}">
                        <a16:creationId xmlns:a16="http://schemas.microsoft.com/office/drawing/2014/main" id="{294A3D6E-AA65-48BC-B07F-06175E0CDE4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34">
                    <a:extLst>
                      <a:ext uri="{FF2B5EF4-FFF2-40B4-BE49-F238E27FC236}">
                        <a16:creationId xmlns:a16="http://schemas.microsoft.com/office/drawing/2014/main" id="{1938EB99-3B23-4051-8672-67073A69BC1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3" name="Freeform 35">
                    <a:extLst>
                      <a:ext uri="{FF2B5EF4-FFF2-40B4-BE49-F238E27FC236}">
                        <a16:creationId xmlns:a16="http://schemas.microsoft.com/office/drawing/2014/main" id="{4D38CB37-00B0-424A-9AE9-54DE3BE87D68}"/>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4" name="Freeform 36">
                    <a:extLst>
                      <a:ext uri="{FF2B5EF4-FFF2-40B4-BE49-F238E27FC236}">
                        <a16:creationId xmlns:a16="http://schemas.microsoft.com/office/drawing/2014/main" id="{3B8E2F6C-14B8-4D53-846E-DB1AB9AFD70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5" name="Freeform 37">
                    <a:extLst>
                      <a:ext uri="{FF2B5EF4-FFF2-40B4-BE49-F238E27FC236}">
                        <a16:creationId xmlns:a16="http://schemas.microsoft.com/office/drawing/2014/main" id="{05C2C6BE-9FB6-4588-B521-B77226240C35}"/>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6" name="Freeform 38">
                    <a:extLst>
                      <a:ext uri="{FF2B5EF4-FFF2-40B4-BE49-F238E27FC236}">
                        <a16:creationId xmlns:a16="http://schemas.microsoft.com/office/drawing/2014/main" id="{39BF28C2-0740-4DD5-95FA-162F7FDB7CE7}"/>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07" name="CellPhone_E8EA">
                  <a:extLst>
                    <a:ext uri="{FF2B5EF4-FFF2-40B4-BE49-F238E27FC236}">
                      <a16:creationId xmlns:a16="http://schemas.microsoft.com/office/drawing/2014/main" id="{FF3A09C5-695D-4BD6-A721-990E56839C11}"/>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08" name="Straight Connector 307">
                  <a:extLst>
                    <a:ext uri="{FF2B5EF4-FFF2-40B4-BE49-F238E27FC236}">
                      <a16:creationId xmlns:a16="http://schemas.microsoft.com/office/drawing/2014/main" id="{34CFC7C7-DAE7-4AF3-BF0D-F1AB19ACD4D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0" name="Group 289">
                <a:extLst>
                  <a:ext uri="{FF2B5EF4-FFF2-40B4-BE49-F238E27FC236}">
                    <a16:creationId xmlns:a16="http://schemas.microsoft.com/office/drawing/2014/main" id="{ECBC8073-5CC7-4C6C-A70D-A46D8D253723}"/>
                  </a:ext>
                </a:extLst>
              </p:cNvPr>
              <p:cNvGrpSpPr/>
              <p:nvPr/>
            </p:nvGrpSpPr>
            <p:grpSpPr>
              <a:xfrm>
                <a:off x="463024" y="4882627"/>
                <a:ext cx="93897" cy="93896"/>
                <a:chOff x="-160990" y="5259439"/>
                <a:chExt cx="109394" cy="109393"/>
              </a:xfrm>
            </p:grpSpPr>
            <p:sp>
              <p:nvSpPr>
                <p:cNvPr id="303" name="Oval 302">
                  <a:extLst>
                    <a:ext uri="{FF2B5EF4-FFF2-40B4-BE49-F238E27FC236}">
                      <a16:creationId xmlns:a16="http://schemas.microsoft.com/office/drawing/2014/main" id="{2655D344-5092-423A-A011-82C448B278B4}"/>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Commitments_EC4D">
                  <a:extLst>
                    <a:ext uri="{FF2B5EF4-FFF2-40B4-BE49-F238E27FC236}">
                      <a16:creationId xmlns:a16="http://schemas.microsoft.com/office/drawing/2014/main" id="{900026B1-554E-48B8-BF43-EA51B90BC3F4}"/>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1" name="Group 290">
                <a:extLst>
                  <a:ext uri="{FF2B5EF4-FFF2-40B4-BE49-F238E27FC236}">
                    <a16:creationId xmlns:a16="http://schemas.microsoft.com/office/drawing/2014/main" id="{CE0B9782-164E-46FB-8F6F-45126D7DFD6C}"/>
                  </a:ext>
                </a:extLst>
              </p:cNvPr>
              <p:cNvGrpSpPr/>
              <p:nvPr/>
            </p:nvGrpSpPr>
            <p:grpSpPr>
              <a:xfrm>
                <a:off x="1569147" y="4703232"/>
                <a:ext cx="93897" cy="93896"/>
                <a:chOff x="-71245" y="5149301"/>
                <a:chExt cx="109394" cy="109393"/>
              </a:xfrm>
            </p:grpSpPr>
            <p:sp>
              <p:nvSpPr>
                <p:cNvPr id="301" name="Oval 300">
                  <a:extLst>
                    <a:ext uri="{FF2B5EF4-FFF2-40B4-BE49-F238E27FC236}">
                      <a16:creationId xmlns:a16="http://schemas.microsoft.com/office/drawing/2014/main" id="{3AE67F48-EC9F-4650-85AE-6ADFD1C9AFD7}"/>
                    </a:ext>
                  </a:extLst>
                </p:cNvPr>
                <p:cNvSpPr/>
                <p:nvPr/>
              </p:nvSpPr>
              <p:spPr bwMode="auto">
                <a:xfrm>
                  <a:off x="-71245" y="5149301"/>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Commitments_EC4D">
                  <a:extLst>
                    <a:ext uri="{FF2B5EF4-FFF2-40B4-BE49-F238E27FC236}">
                      <a16:creationId xmlns:a16="http://schemas.microsoft.com/office/drawing/2014/main" id="{8CD1295B-6B6F-472D-AF8A-6B519C21AA25}"/>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92" name="Freeform 6">
                <a:extLst>
                  <a:ext uri="{FF2B5EF4-FFF2-40B4-BE49-F238E27FC236}">
                    <a16:creationId xmlns:a16="http://schemas.microsoft.com/office/drawing/2014/main" id="{4E545F74-E480-4E9B-99F6-C0841BB60A3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293" name="Group 292">
                <a:extLst>
                  <a:ext uri="{FF2B5EF4-FFF2-40B4-BE49-F238E27FC236}">
                    <a16:creationId xmlns:a16="http://schemas.microsoft.com/office/drawing/2014/main" id="{3F084067-DFC7-4737-9550-906D8EAA1FE5}"/>
                  </a:ext>
                </a:extLst>
              </p:cNvPr>
              <p:cNvGrpSpPr/>
              <p:nvPr/>
            </p:nvGrpSpPr>
            <p:grpSpPr>
              <a:xfrm>
                <a:off x="678533" y="4814224"/>
                <a:ext cx="204812" cy="156967"/>
                <a:chOff x="7398246" y="1610486"/>
                <a:chExt cx="498447" cy="382007"/>
              </a:xfrm>
            </p:grpSpPr>
            <p:sp>
              <p:nvSpPr>
                <p:cNvPr id="294" name="monitor">
                  <a:extLst>
                    <a:ext uri="{FF2B5EF4-FFF2-40B4-BE49-F238E27FC236}">
                      <a16:creationId xmlns:a16="http://schemas.microsoft.com/office/drawing/2014/main" id="{A4361927-64A0-46E2-A080-53D71CC984A4}"/>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Rectangle 294">
                  <a:extLst>
                    <a:ext uri="{FF2B5EF4-FFF2-40B4-BE49-F238E27FC236}">
                      <a16:creationId xmlns:a16="http://schemas.microsoft.com/office/drawing/2014/main" id="{9823C220-509A-4A2D-94D4-A0FC1CEF3C40}"/>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6" name="Group 11">
                  <a:extLst>
                    <a:ext uri="{FF2B5EF4-FFF2-40B4-BE49-F238E27FC236}">
                      <a16:creationId xmlns:a16="http://schemas.microsoft.com/office/drawing/2014/main" id="{D0AAE437-6701-4D42-B093-D57989ECC97D}"/>
                    </a:ext>
                  </a:extLst>
                </p:cNvPr>
                <p:cNvGrpSpPr>
                  <a:grpSpLocks noChangeAspect="1"/>
                </p:cNvGrpSpPr>
                <p:nvPr/>
              </p:nvGrpSpPr>
              <p:grpSpPr bwMode="auto">
                <a:xfrm>
                  <a:off x="7581678" y="1714920"/>
                  <a:ext cx="111860" cy="111860"/>
                  <a:chOff x="5664" y="1835"/>
                  <a:chExt cx="73" cy="73"/>
                </a:xfrm>
                <a:solidFill>
                  <a:schemeClr val="bg1"/>
                </a:solidFill>
              </p:grpSpPr>
              <p:sp>
                <p:nvSpPr>
                  <p:cNvPr id="297" name="Freeform 12">
                    <a:extLst>
                      <a:ext uri="{FF2B5EF4-FFF2-40B4-BE49-F238E27FC236}">
                        <a16:creationId xmlns:a16="http://schemas.microsoft.com/office/drawing/2014/main" id="{6943D2A1-224E-408E-8D59-81097F9F666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13">
                    <a:extLst>
                      <a:ext uri="{FF2B5EF4-FFF2-40B4-BE49-F238E27FC236}">
                        <a16:creationId xmlns:a16="http://schemas.microsoft.com/office/drawing/2014/main" id="{BED8EBC3-F675-4DB4-ABD6-6751B2F6B5FB}"/>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14">
                    <a:extLst>
                      <a:ext uri="{FF2B5EF4-FFF2-40B4-BE49-F238E27FC236}">
                        <a16:creationId xmlns:a16="http://schemas.microsoft.com/office/drawing/2014/main" id="{4A46A15B-49C9-43DC-9739-1295FD41541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0" name="Freeform 15">
                    <a:extLst>
                      <a:ext uri="{FF2B5EF4-FFF2-40B4-BE49-F238E27FC236}">
                        <a16:creationId xmlns:a16="http://schemas.microsoft.com/office/drawing/2014/main" id="{1BC45A56-EC4B-4250-9F95-B934C3A063AB}"/>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217" name="Connector: Elbow 216">
              <a:extLst>
                <a:ext uri="{FF2B5EF4-FFF2-40B4-BE49-F238E27FC236}">
                  <a16:creationId xmlns:a16="http://schemas.microsoft.com/office/drawing/2014/main" id="{CAFC6A96-0B93-494B-B44C-DF70E0AFFC44}"/>
                </a:ext>
              </a:extLst>
            </p:cNvPr>
            <p:cNvCxnSpPr>
              <a:cxnSpLocks/>
              <a:endCxn id="273" idx="0"/>
            </p:cNvCxnSpPr>
            <p:nvPr/>
          </p:nvCxnSpPr>
          <p:spPr>
            <a:xfrm rot="10800000" flipV="1">
              <a:off x="3404922" y="3663124"/>
              <a:ext cx="1280160" cy="640080"/>
            </a:xfrm>
            <a:prstGeom prst="bentConnector2">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DF2A5D90-1A94-4117-A8E5-2194BB0FB89B}"/>
                </a:ext>
              </a:extLst>
            </p:cNvPr>
            <p:cNvGrpSpPr/>
            <p:nvPr/>
          </p:nvGrpSpPr>
          <p:grpSpPr>
            <a:xfrm>
              <a:off x="2905313" y="3865929"/>
              <a:ext cx="1009960" cy="229502"/>
              <a:chOff x="3384326" y="4244649"/>
              <a:chExt cx="1097707" cy="249441"/>
            </a:xfrm>
          </p:grpSpPr>
          <p:sp>
            <p:nvSpPr>
              <p:cNvPr id="279" name="Rectangle 278">
                <a:extLst>
                  <a:ext uri="{FF2B5EF4-FFF2-40B4-BE49-F238E27FC236}">
                    <a16:creationId xmlns:a16="http://schemas.microsoft.com/office/drawing/2014/main" id="{EDC33151-FF58-4150-8419-BA87FB868F7C}"/>
                  </a:ext>
                </a:extLst>
              </p:cNvPr>
              <p:cNvSpPr/>
              <p:nvPr/>
            </p:nvSpPr>
            <p:spPr bwMode="auto">
              <a:xfrm>
                <a:off x="3384326" y="4244649"/>
                <a:ext cx="1097707" cy="249441"/>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IsCompliant</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280" name="Graphic 279" descr="Pencil">
                <a:extLst>
                  <a:ext uri="{FF2B5EF4-FFF2-40B4-BE49-F238E27FC236}">
                    <a16:creationId xmlns:a16="http://schemas.microsoft.com/office/drawing/2014/main" id="{1A078887-CC27-4157-82D3-E8588F08B797}"/>
                  </a:ext>
                </a:extLst>
              </p:cNvPr>
              <p:cNvPicPr>
                <a:picLocks noChangeAspect="1"/>
              </p:cNvPicPr>
              <p:nvPr/>
            </p:nvPicPr>
            <p:blipFill>
              <a:blip r:embed="rId55" cstate="print">
                <a:lum bright="100000" contrast="-70000"/>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3437879" y="4270328"/>
                <a:ext cx="198083" cy="198083"/>
              </a:xfrm>
              <a:prstGeom prst="rect">
                <a:avLst/>
              </a:prstGeom>
            </p:spPr>
          </p:pic>
        </p:grpSp>
        <p:grpSp>
          <p:nvGrpSpPr>
            <p:cNvPr id="219" name="Group 218">
              <a:extLst>
                <a:ext uri="{FF2B5EF4-FFF2-40B4-BE49-F238E27FC236}">
                  <a16:creationId xmlns:a16="http://schemas.microsoft.com/office/drawing/2014/main" id="{FDACBD07-4E99-4200-836D-C17D21CCC418}"/>
                </a:ext>
              </a:extLst>
            </p:cNvPr>
            <p:cNvGrpSpPr/>
            <p:nvPr/>
          </p:nvGrpSpPr>
          <p:grpSpPr>
            <a:xfrm>
              <a:off x="1351265" y="4321819"/>
              <a:ext cx="1076287" cy="461665"/>
              <a:chOff x="1485688" y="4205795"/>
              <a:chExt cx="1076287" cy="461665"/>
            </a:xfrm>
          </p:grpSpPr>
          <p:sp>
            <p:nvSpPr>
              <p:cNvPr id="275" name="Rectangle 274">
                <a:extLst>
                  <a:ext uri="{FF2B5EF4-FFF2-40B4-BE49-F238E27FC236}">
                    <a16:creationId xmlns:a16="http://schemas.microsoft.com/office/drawing/2014/main" id="{1C6A6053-96CF-4682-87E3-8DD12CF3F8EA}"/>
                  </a:ext>
                </a:extLst>
              </p:cNvPr>
              <p:cNvSpPr/>
              <p:nvPr/>
            </p:nvSpPr>
            <p:spPr bwMode="auto">
              <a:xfrm>
                <a:off x="1485688" y="4205795"/>
                <a:ext cx="1076287" cy="461665"/>
              </a:xfrm>
              <a:prstGeom prst="rect">
                <a:avLst/>
              </a:prstGeom>
              <a:ln w="15875">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276" name="Picture 275">
                <a:extLst>
                  <a:ext uri="{FF2B5EF4-FFF2-40B4-BE49-F238E27FC236}">
                    <a16:creationId xmlns:a16="http://schemas.microsoft.com/office/drawing/2014/main" id="{76B10EF6-6466-47B2-81B8-0B029F1FAF1B}"/>
                  </a:ext>
                </a:extLst>
              </p:cNvPr>
              <p:cNvPicPr>
                <a:picLocks noChangeAspect="1"/>
              </p:cNvPicPr>
              <p:nvPr/>
            </p:nvPicPr>
            <p:blipFill>
              <a:blip r:embed="rId57" cstate="print">
                <a:extLst>
                  <a:ext uri="{28A0092B-C50C-407E-A947-70E740481C1C}">
                    <a14:useLocalDpi xmlns:a14="http://schemas.microsoft.com/office/drawing/2010/main"/>
                  </a:ext>
                </a:extLst>
              </a:blip>
              <a:stretch>
                <a:fillRect/>
              </a:stretch>
            </p:blipFill>
            <p:spPr>
              <a:xfrm>
                <a:off x="2145985" y="4481116"/>
                <a:ext cx="374494" cy="130160"/>
              </a:xfrm>
              <a:prstGeom prst="rect">
                <a:avLst/>
              </a:prstGeom>
            </p:spPr>
          </p:pic>
          <p:pic>
            <p:nvPicPr>
              <p:cNvPr id="277" name="Picture 276">
                <a:extLst>
                  <a:ext uri="{FF2B5EF4-FFF2-40B4-BE49-F238E27FC236}">
                    <a16:creationId xmlns:a16="http://schemas.microsoft.com/office/drawing/2014/main" id="{4B6A2113-6190-4D74-B405-17F9BB223818}"/>
                  </a:ext>
                </a:extLst>
              </p:cNvPr>
              <p:cNvPicPr>
                <a:picLocks noChangeAspect="1"/>
              </p:cNvPicPr>
              <p:nvPr/>
            </p:nvPicPr>
            <p:blipFill>
              <a:blip r:embed="rId58" cstate="print">
                <a:extLst>
                  <a:ext uri="{28A0092B-C50C-407E-A947-70E740481C1C}">
                    <a14:useLocalDpi xmlns:a14="http://schemas.microsoft.com/office/drawing/2010/main"/>
                  </a:ext>
                </a:extLst>
              </a:blip>
              <a:stretch>
                <a:fillRect/>
              </a:stretch>
            </p:blipFill>
            <p:spPr>
              <a:xfrm>
                <a:off x="1964099" y="4465537"/>
                <a:ext cx="145759" cy="145759"/>
              </a:xfrm>
              <a:prstGeom prst="rect">
                <a:avLst/>
              </a:prstGeom>
            </p:spPr>
          </p:pic>
          <p:pic>
            <p:nvPicPr>
              <p:cNvPr id="278" name="Picture 277">
                <a:extLst>
                  <a:ext uri="{FF2B5EF4-FFF2-40B4-BE49-F238E27FC236}">
                    <a16:creationId xmlns:a16="http://schemas.microsoft.com/office/drawing/2014/main" id="{561FB8BA-3EFD-4D8D-BB5B-3E948DFC7CE3}"/>
                  </a:ext>
                </a:extLst>
              </p:cNvPr>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1550580" y="4397453"/>
                <a:ext cx="387435" cy="217738"/>
              </a:xfrm>
              <a:prstGeom prst="rect">
                <a:avLst/>
              </a:prstGeom>
            </p:spPr>
          </p:pic>
        </p:grpSp>
        <p:cxnSp>
          <p:nvCxnSpPr>
            <p:cNvPr id="220" name="Straight Connector 219">
              <a:extLst>
                <a:ext uri="{FF2B5EF4-FFF2-40B4-BE49-F238E27FC236}">
                  <a16:creationId xmlns:a16="http://schemas.microsoft.com/office/drawing/2014/main" id="{E8D9881F-1DBE-48B4-A1E3-AFB28DAE665F}"/>
                </a:ext>
              </a:extLst>
            </p:cNvPr>
            <p:cNvCxnSpPr>
              <a:cxnSpLocks/>
            </p:cNvCxnSpPr>
            <p:nvPr/>
          </p:nvCxnSpPr>
          <p:spPr>
            <a:xfrm flipV="1">
              <a:off x="2426896" y="4572205"/>
              <a:ext cx="335588"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1" name="Group 220">
              <a:extLst>
                <a:ext uri="{FF2B5EF4-FFF2-40B4-BE49-F238E27FC236}">
                  <a16:creationId xmlns:a16="http://schemas.microsoft.com/office/drawing/2014/main" id="{0AA13CFF-427E-4911-90A7-F34C49F7CBB8}"/>
                </a:ext>
              </a:extLst>
            </p:cNvPr>
            <p:cNvGrpSpPr/>
            <p:nvPr/>
          </p:nvGrpSpPr>
          <p:grpSpPr>
            <a:xfrm>
              <a:off x="2762484" y="4303204"/>
              <a:ext cx="1293608" cy="498895"/>
              <a:chOff x="799983" y="4047127"/>
              <a:chExt cx="1293608" cy="498895"/>
            </a:xfrm>
          </p:grpSpPr>
          <p:grpSp>
            <p:nvGrpSpPr>
              <p:cNvPr id="233" name="Group 232">
                <a:extLst>
                  <a:ext uri="{FF2B5EF4-FFF2-40B4-BE49-F238E27FC236}">
                    <a16:creationId xmlns:a16="http://schemas.microsoft.com/office/drawing/2014/main" id="{5B4944EA-B9F6-450C-BBAB-3FE71C0E53AC}"/>
                  </a:ext>
                </a:extLst>
              </p:cNvPr>
              <p:cNvGrpSpPr/>
              <p:nvPr/>
            </p:nvGrpSpPr>
            <p:grpSpPr>
              <a:xfrm>
                <a:off x="799983" y="4047127"/>
                <a:ext cx="1293608" cy="498895"/>
                <a:chOff x="851660" y="3715793"/>
                <a:chExt cx="1293608" cy="498895"/>
              </a:xfrm>
            </p:grpSpPr>
            <p:sp>
              <p:nvSpPr>
                <p:cNvPr id="273" name="Rectangle 272">
                  <a:hlinkClick r:id="rId33" tooltip="Microsoft Intune provides mobile device management, mobile application management, and PC management capabilities from the cloud. "/>
                  <a:extLst>
                    <a:ext uri="{FF2B5EF4-FFF2-40B4-BE49-F238E27FC236}">
                      <a16:creationId xmlns:a16="http://schemas.microsoft.com/office/drawing/2014/main" id="{575E9F23-49BF-4A68-9C30-5ADD8E30CAE9}"/>
                    </a:ext>
                  </a:extLst>
                </p:cNvPr>
                <p:cNvSpPr/>
                <p:nvPr/>
              </p:nvSpPr>
              <p:spPr>
                <a:xfrm>
                  <a:off x="851660" y="3715793"/>
                  <a:ext cx="1293608" cy="498895"/>
                </a:xfrm>
                <a:prstGeom prst="rect">
                  <a:avLst/>
                </a:prstGeom>
                <a:solidFill>
                  <a:schemeClr val="bg1"/>
                </a:solidFill>
                <a:ln w="158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Intune</a:t>
                  </a:r>
                </a:p>
                <a:p>
                  <a:pPr marL="22860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274" name="Picture 2" descr="Image result for intune logo">
                  <a:extLst>
                    <a:ext uri="{FF2B5EF4-FFF2-40B4-BE49-F238E27FC236}">
                      <a16:creationId xmlns:a16="http://schemas.microsoft.com/office/drawing/2014/main" id="{ED3D7CE4-EEAD-4FC9-969F-14835D1E6F5F}"/>
                    </a:ext>
                  </a:extLst>
                </p:cNvPr>
                <p:cNvPicPr>
                  <a:picLocks noChangeAspect="1" noChangeArrowheads="1"/>
                </p:cNvPicPr>
                <p:nvPr/>
              </p:nvPicPr>
              <p:blipFill>
                <a:blip r:embed="rId60" cstate="print">
                  <a:extLst>
                    <a:ext uri="{28A0092B-C50C-407E-A947-70E740481C1C}">
                      <a14:useLocalDpi xmlns:a14="http://schemas.microsoft.com/office/drawing/2010/main"/>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4" name="Group 233">
                <a:extLst>
                  <a:ext uri="{FF2B5EF4-FFF2-40B4-BE49-F238E27FC236}">
                    <a16:creationId xmlns:a16="http://schemas.microsoft.com/office/drawing/2014/main" id="{55250C22-F5CD-4B51-9A78-74EF55A8B379}"/>
                  </a:ext>
                </a:extLst>
              </p:cNvPr>
              <p:cNvGrpSpPr/>
              <p:nvPr/>
            </p:nvGrpSpPr>
            <p:grpSpPr>
              <a:xfrm>
                <a:off x="1448909" y="4325165"/>
                <a:ext cx="204812" cy="156967"/>
                <a:chOff x="2892310" y="4439341"/>
                <a:chExt cx="376337" cy="288423"/>
              </a:xfrm>
            </p:grpSpPr>
            <p:sp>
              <p:nvSpPr>
                <p:cNvPr id="270" name="monitor">
                  <a:extLst>
                    <a:ext uri="{FF2B5EF4-FFF2-40B4-BE49-F238E27FC236}">
                      <a16:creationId xmlns:a16="http://schemas.microsoft.com/office/drawing/2014/main" id="{05DD85C3-204C-4E16-8F1B-0F871EB1B638}"/>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Rectangle 270">
                  <a:extLst>
                    <a:ext uri="{FF2B5EF4-FFF2-40B4-BE49-F238E27FC236}">
                      <a16:creationId xmlns:a16="http://schemas.microsoft.com/office/drawing/2014/main" id="{194C4E9E-B304-4499-B2A8-502B7A3604DF}"/>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a:extLst>
                    <a:ext uri="{FF2B5EF4-FFF2-40B4-BE49-F238E27FC236}">
                      <a16:creationId xmlns:a16="http://schemas.microsoft.com/office/drawing/2014/main" id="{01D38103-1799-45F7-B0D1-B0640E09E4EA}"/>
                    </a:ext>
                  </a:extLst>
                </p:cNvPr>
                <p:cNvPicPr>
                  <a:picLocks noChangeAspect="1"/>
                </p:cNvPicPr>
                <p:nvPr/>
              </p:nvPicPr>
              <p:blipFill rotWithShape="1">
                <a:blip r:embed="rId54" cstate="print">
                  <a:extLst>
                    <a:ext uri="{28A0092B-C50C-407E-A947-70E740481C1C}">
                      <a14:useLocalDpi xmlns:a14="http://schemas.microsoft.com/office/drawing/2010/main"/>
                    </a:ext>
                  </a:extLst>
                </a:blip>
                <a:srcRect/>
                <a:stretch/>
              </p:blipFill>
              <p:spPr>
                <a:xfrm>
                  <a:off x="3016842" y="4495234"/>
                  <a:ext cx="137762" cy="116769"/>
                </a:xfrm>
                <a:prstGeom prst="rect">
                  <a:avLst/>
                </a:prstGeom>
              </p:spPr>
            </p:pic>
          </p:grpSp>
          <p:grpSp>
            <p:nvGrpSpPr>
              <p:cNvPr id="235" name="Group 234">
                <a:extLst>
                  <a:ext uri="{FF2B5EF4-FFF2-40B4-BE49-F238E27FC236}">
                    <a16:creationId xmlns:a16="http://schemas.microsoft.com/office/drawing/2014/main" id="{BDAB7BD3-4205-40D1-AFB4-4E83EEE49DB2}"/>
                  </a:ext>
                </a:extLst>
              </p:cNvPr>
              <p:cNvGrpSpPr/>
              <p:nvPr/>
            </p:nvGrpSpPr>
            <p:grpSpPr>
              <a:xfrm>
                <a:off x="1699812" y="4325165"/>
                <a:ext cx="207940" cy="156966"/>
                <a:chOff x="7987238" y="1610486"/>
                <a:chExt cx="506061" cy="382007"/>
              </a:xfrm>
            </p:grpSpPr>
            <p:sp>
              <p:nvSpPr>
                <p:cNvPr id="264" name="Rectangle 263">
                  <a:extLst>
                    <a:ext uri="{FF2B5EF4-FFF2-40B4-BE49-F238E27FC236}">
                      <a16:creationId xmlns:a16="http://schemas.microsoft.com/office/drawing/2014/main" id="{D74B4368-B090-42A3-B8DA-B0AF9A28E8C7}"/>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70EE7A53-05F3-41ED-A51A-CD8EED313FE1}"/>
                    </a:ext>
                  </a:extLst>
                </p:cNvPr>
                <p:cNvGrpSpPr/>
                <p:nvPr/>
              </p:nvGrpSpPr>
              <p:grpSpPr>
                <a:xfrm>
                  <a:off x="7987238" y="1610486"/>
                  <a:ext cx="498447" cy="382007"/>
                  <a:chOff x="9563138" y="2462727"/>
                  <a:chExt cx="516394" cy="395761"/>
                </a:xfrm>
              </p:grpSpPr>
              <p:sp>
                <p:nvSpPr>
                  <p:cNvPr id="266" name="monitor">
                    <a:extLst>
                      <a:ext uri="{FF2B5EF4-FFF2-40B4-BE49-F238E27FC236}">
                        <a16:creationId xmlns:a16="http://schemas.microsoft.com/office/drawing/2014/main" id="{DAB981AD-C5D9-416B-9FFD-FDE880B9669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67" name="Group 266">
                    <a:extLst>
                      <a:ext uri="{FF2B5EF4-FFF2-40B4-BE49-F238E27FC236}">
                        <a16:creationId xmlns:a16="http://schemas.microsoft.com/office/drawing/2014/main" id="{BAE701F6-C907-42A7-9752-97FA57734C3E}"/>
                      </a:ext>
                    </a:extLst>
                  </p:cNvPr>
                  <p:cNvGrpSpPr/>
                  <p:nvPr/>
                </p:nvGrpSpPr>
                <p:grpSpPr>
                  <a:xfrm>
                    <a:off x="9746672" y="2545410"/>
                    <a:ext cx="107950" cy="134938"/>
                    <a:chOff x="9444088" y="2885171"/>
                    <a:chExt cx="107950" cy="134938"/>
                  </a:xfrm>
                  <a:solidFill>
                    <a:srgbClr val="505050"/>
                  </a:solidFill>
                </p:grpSpPr>
                <p:sp>
                  <p:nvSpPr>
                    <p:cNvPr id="268" name="Freeform 26">
                      <a:extLst>
                        <a:ext uri="{FF2B5EF4-FFF2-40B4-BE49-F238E27FC236}">
                          <a16:creationId xmlns:a16="http://schemas.microsoft.com/office/drawing/2014/main" id="{56FEDFAF-6B74-4BCC-B466-255E35A092E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27">
                      <a:extLst>
                        <a:ext uri="{FF2B5EF4-FFF2-40B4-BE49-F238E27FC236}">
                          <a16:creationId xmlns:a16="http://schemas.microsoft.com/office/drawing/2014/main" id="{67764378-8C5A-486F-9A17-B1D9B847F6F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36" name="Group 235">
                <a:extLst>
                  <a:ext uri="{FF2B5EF4-FFF2-40B4-BE49-F238E27FC236}">
                    <a16:creationId xmlns:a16="http://schemas.microsoft.com/office/drawing/2014/main" id="{1EDC0C88-81EB-4BB6-848D-3AF8D4824B88}"/>
                  </a:ext>
                </a:extLst>
              </p:cNvPr>
              <p:cNvGrpSpPr/>
              <p:nvPr/>
            </p:nvGrpSpPr>
            <p:grpSpPr>
              <a:xfrm>
                <a:off x="1053240" y="4314118"/>
                <a:ext cx="98675" cy="163816"/>
                <a:chOff x="7084723" y="1610486"/>
                <a:chExt cx="212660" cy="353049"/>
              </a:xfrm>
            </p:grpSpPr>
            <p:sp>
              <p:nvSpPr>
                <p:cNvPr id="258" name="Rectangle 257">
                  <a:extLst>
                    <a:ext uri="{FF2B5EF4-FFF2-40B4-BE49-F238E27FC236}">
                      <a16:creationId xmlns:a16="http://schemas.microsoft.com/office/drawing/2014/main" id="{23DFD0E7-C8B7-419B-A31D-26E31CD14A37}"/>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9" name="Group 258">
                  <a:extLst>
                    <a:ext uri="{FF2B5EF4-FFF2-40B4-BE49-F238E27FC236}">
                      <a16:creationId xmlns:a16="http://schemas.microsoft.com/office/drawing/2014/main" id="{A77E5371-71E1-4272-BA86-DC9DB555E4DC}"/>
                    </a:ext>
                  </a:extLst>
                </p:cNvPr>
                <p:cNvGrpSpPr/>
                <p:nvPr/>
              </p:nvGrpSpPr>
              <p:grpSpPr>
                <a:xfrm>
                  <a:off x="7138556" y="1706457"/>
                  <a:ext cx="104198" cy="130248"/>
                  <a:chOff x="9444088" y="2885171"/>
                  <a:chExt cx="107950" cy="134938"/>
                </a:xfrm>
                <a:solidFill>
                  <a:srgbClr val="FFFFFF"/>
                </a:solidFill>
              </p:grpSpPr>
              <p:sp>
                <p:nvSpPr>
                  <p:cNvPr id="262" name="Freeform 26">
                    <a:extLst>
                      <a:ext uri="{FF2B5EF4-FFF2-40B4-BE49-F238E27FC236}">
                        <a16:creationId xmlns:a16="http://schemas.microsoft.com/office/drawing/2014/main" id="{F9CE10A7-CDDA-4B5E-853E-E64B347269C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3" name="Freeform 27">
                    <a:extLst>
                      <a:ext uri="{FF2B5EF4-FFF2-40B4-BE49-F238E27FC236}">
                        <a16:creationId xmlns:a16="http://schemas.microsoft.com/office/drawing/2014/main" id="{1F661F40-7A33-407F-B09E-9D8B5B54859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60" name="CellPhone_E8EA">
                  <a:extLst>
                    <a:ext uri="{FF2B5EF4-FFF2-40B4-BE49-F238E27FC236}">
                      <a16:creationId xmlns:a16="http://schemas.microsoft.com/office/drawing/2014/main" id="{627B118A-6A6A-47F3-8A39-43EAE2543E6D}"/>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61" name="Straight Connector 260">
                  <a:extLst>
                    <a:ext uri="{FF2B5EF4-FFF2-40B4-BE49-F238E27FC236}">
                      <a16:creationId xmlns:a16="http://schemas.microsoft.com/office/drawing/2014/main" id="{ABB98FF7-022F-4A14-9EEB-4B7F25A991B2}"/>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37" name="Group 236">
                <a:extLst>
                  <a:ext uri="{FF2B5EF4-FFF2-40B4-BE49-F238E27FC236}">
                    <a16:creationId xmlns:a16="http://schemas.microsoft.com/office/drawing/2014/main" id="{B3286561-58D1-41A7-A55C-E430DF82D2FC}"/>
                  </a:ext>
                </a:extLst>
              </p:cNvPr>
              <p:cNvGrpSpPr/>
              <p:nvPr/>
            </p:nvGrpSpPr>
            <p:grpSpPr>
              <a:xfrm>
                <a:off x="908843" y="4314118"/>
                <a:ext cx="98306" cy="163816"/>
                <a:chOff x="6490922" y="1610486"/>
                <a:chExt cx="211865" cy="353049"/>
              </a:xfrm>
            </p:grpSpPr>
            <p:sp>
              <p:nvSpPr>
                <p:cNvPr id="246" name="Rectangle 245">
                  <a:extLst>
                    <a:ext uri="{FF2B5EF4-FFF2-40B4-BE49-F238E27FC236}">
                      <a16:creationId xmlns:a16="http://schemas.microsoft.com/office/drawing/2014/main" id="{4C0D39ED-F7F5-4469-87FF-91680D3CBD88}"/>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30">
                  <a:extLst>
                    <a:ext uri="{FF2B5EF4-FFF2-40B4-BE49-F238E27FC236}">
                      <a16:creationId xmlns:a16="http://schemas.microsoft.com/office/drawing/2014/main" id="{3BD8F429-01A4-45AF-8026-8B343A4C3A9B}"/>
                    </a:ext>
                  </a:extLst>
                </p:cNvPr>
                <p:cNvGrpSpPr>
                  <a:grpSpLocks noChangeAspect="1"/>
                </p:cNvGrpSpPr>
                <p:nvPr/>
              </p:nvGrpSpPr>
              <p:grpSpPr bwMode="auto">
                <a:xfrm>
                  <a:off x="6545792" y="1729376"/>
                  <a:ext cx="111361" cy="115269"/>
                  <a:chOff x="5049" y="1841"/>
                  <a:chExt cx="57" cy="59"/>
                </a:xfrm>
                <a:solidFill>
                  <a:srgbClr val="FFFFFF"/>
                </a:solidFill>
              </p:grpSpPr>
              <p:sp>
                <p:nvSpPr>
                  <p:cNvPr id="250" name="Freeform 31">
                    <a:extLst>
                      <a:ext uri="{FF2B5EF4-FFF2-40B4-BE49-F238E27FC236}">
                        <a16:creationId xmlns:a16="http://schemas.microsoft.com/office/drawing/2014/main" id="{7CFA6D6F-2B5C-47DA-9BFC-BD165B6A0D3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1" name="Freeform 32">
                    <a:extLst>
                      <a:ext uri="{FF2B5EF4-FFF2-40B4-BE49-F238E27FC236}">
                        <a16:creationId xmlns:a16="http://schemas.microsoft.com/office/drawing/2014/main" id="{202CB831-E5D1-41CE-A930-C963B397FA0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2" name="Freeform 33">
                    <a:extLst>
                      <a:ext uri="{FF2B5EF4-FFF2-40B4-BE49-F238E27FC236}">
                        <a16:creationId xmlns:a16="http://schemas.microsoft.com/office/drawing/2014/main" id="{8BB3D3A9-35E2-4502-A897-9A742929CD85}"/>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3" name="Freeform 34">
                    <a:extLst>
                      <a:ext uri="{FF2B5EF4-FFF2-40B4-BE49-F238E27FC236}">
                        <a16:creationId xmlns:a16="http://schemas.microsoft.com/office/drawing/2014/main" id="{97AEA9CF-6A48-4421-9090-9D1D3E167789}"/>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4" name="Freeform 35">
                    <a:extLst>
                      <a:ext uri="{FF2B5EF4-FFF2-40B4-BE49-F238E27FC236}">
                        <a16:creationId xmlns:a16="http://schemas.microsoft.com/office/drawing/2014/main" id="{AFC43DD5-D260-4061-91C7-974F4E18C10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5" name="Freeform 36">
                    <a:extLst>
                      <a:ext uri="{FF2B5EF4-FFF2-40B4-BE49-F238E27FC236}">
                        <a16:creationId xmlns:a16="http://schemas.microsoft.com/office/drawing/2014/main" id="{E4A9FA42-9B74-4C93-B070-EC7DB9E25C7E}"/>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6" name="Freeform 37">
                    <a:extLst>
                      <a:ext uri="{FF2B5EF4-FFF2-40B4-BE49-F238E27FC236}">
                        <a16:creationId xmlns:a16="http://schemas.microsoft.com/office/drawing/2014/main" id="{E1140C44-1656-4171-82E4-35319980CBA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7" name="Freeform 38">
                    <a:extLst>
                      <a:ext uri="{FF2B5EF4-FFF2-40B4-BE49-F238E27FC236}">
                        <a16:creationId xmlns:a16="http://schemas.microsoft.com/office/drawing/2014/main" id="{944D0330-1F42-4C3B-BB67-93290564F29F}"/>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48" name="CellPhone_E8EA">
                  <a:extLst>
                    <a:ext uri="{FF2B5EF4-FFF2-40B4-BE49-F238E27FC236}">
                      <a16:creationId xmlns:a16="http://schemas.microsoft.com/office/drawing/2014/main" id="{34FF8284-69BC-49AB-8245-F3E5222E0288}"/>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9" name="Straight Connector 248">
                  <a:extLst>
                    <a:ext uri="{FF2B5EF4-FFF2-40B4-BE49-F238E27FC236}">
                      <a16:creationId xmlns:a16="http://schemas.microsoft.com/office/drawing/2014/main" id="{F4D27F3D-8981-4CA0-B8DA-F1E26E331A1F}"/>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238" name="Group 237">
                <a:extLst>
                  <a:ext uri="{FF2B5EF4-FFF2-40B4-BE49-F238E27FC236}">
                    <a16:creationId xmlns:a16="http://schemas.microsoft.com/office/drawing/2014/main" id="{CB367FBB-5C69-4967-92E2-BBE39E4874D1}"/>
                  </a:ext>
                </a:extLst>
              </p:cNvPr>
              <p:cNvGrpSpPr/>
              <p:nvPr/>
            </p:nvGrpSpPr>
            <p:grpSpPr>
              <a:xfrm>
                <a:off x="1198006" y="4329298"/>
                <a:ext cx="204812" cy="156967"/>
                <a:chOff x="7398246" y="1610486"/>
                <a:chExt cx="498447" cy="382007"/>
              </a:xfrm>
            </p:grpSpPr>
            <p:sp>
              <p:nvSpPr>
                <p:cNvPr id="239" name="monitor">
                  <a:extLst>
                    <a:ext uri="{FF2B5EF4-FFF2-40B4-BE49-F238E27FC236}">
                      <a16:creationId xmlns:a16="http://schemas.microsoft.com/office/drawing/2014/main" id="{0810AFAC-F032-45D8-B05F-F9B98187244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Rectangle 239">
                  <a:extLst>
                    <a:ext uri="{FF2B5EF4-FFF2-40B4-BE49-F238E27FC236}">
                      <a16:creationId xmlns:a16="http://schemas.microsoft.com/office/drawing/2014/main" id="{CBCDF4A1-E4E2-4926-9F46-F99AA333A2B6}"/>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11">
                  <a:extLst>
                    <a:ext uri="{FF2B5EF4-FFF2-40B4-BE49-F238E27FC236}">
                      <a16:creationId xmlns:a16="http://schemas.microsoft.com/office/drawing/2014/main" id="{C225C863-1F35-4D20-83FF-C7E903F2668E}"/>
                    </a:ext>
                  </a:extLst>
                </p:cNvPr>
                <p:cNvGrpSpPr>
                  <a:grpSpLocks noChangeAspect="1"/>
                </p:cNvGrpSpPr>
                <p:nvPr/>
              </p:nvGrpSpPr>
              <p:grpSpPr bwMode="auto">
                <a:xfrm>
                  <a:off x="7581678" y="1714920"/>
                  <a:ext cx="111860" cy="111860"/>
                  <a:chOff x="5664" y="1835"/>
                  <a:chExt cx="73" cy="73"/>
                </a:xfrm>
                <a:solidFill>
                  <a:srgbClr val="FFFFFF"/>
                </a:solidFill>
              </p:grpSpPr>
              <p:sp>
                <p:nvSpPr>
                  <p:cNvPr id="242" name="Freeform 12">
                    <a:extLst>
                      <a:ext uri="{FF2B5EF4-FFF2-40B4-BE49-F238E27FC236}">
                        <a16:creationId xmlns:a16="http://schemas.microsoft.com/office/drawing/2014/main" id="{627728E6-AE1F-4B6A-8CF9-A91160907C55}"/>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3" name="Freeform 13">
                    <a:extLst>
                      <a:ext uri="{FF2B5EF4-FFF2-40B4-BE49-F238E27FC236}">
                        <a16:creationId xmlns:a16="http://schemas.microsoft.com/office/drawing/2014/main" id="{B21E7298-AADF-4EB7-967C-53A979E3CAB4}"/>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4" name="Freeform 14">
                    <a:extLst>
                      <a:ext uri="{FF2B5EF4-FFF2-40B4-BE49-F238E27FC236}">
                        <a16:creationId xmlns:a16="http://schemas.microsoft.com/office/drawing/2014/main" id="{1E21B356-E3D6-4E00-9180-88C09B30B66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45" name="Freeform 15">
                    <a:extLst>
                      <a:ext uri="{FF2B5EF4-FFF2-40B4-BE49-F238E27FC236}">
                        <a16:creationId xmlns:a16="http://schemas.microsoft.com/office/drawing/2014/main" id="{92F75E9C-D11F-4931-B0DC-06BA121C1980}"/>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22" name="Group 221">
              <a:extLst>
                <a:ext uri="{FF2B5EF4-FFF2-40B4-BE49-F238E27FC236}">
                  <a16:creationId xmlns:a16="http://schemas.microsoft.com/office/drawing/2014/main" id="{A81FBDE8-B593-415D-A1CF-E10651A638EA}"/>
                </a:ext>
              </a:extLst>
            </p:cNvPr>
            <p:cNvGrpSpPr/>
            <p:nvPr/>
          </p:nvGrpSpPr>
          <p:grpSpPr>
            <a:xfrm>
              <a:off x="2805826" y="4994420"/>
              <a:ext cx="1206925" cy="369332"/>
              <a:chOff x="2659527" y="2746104"/>
              <a:chExt cx="1206925" cy="369332"/>
            </a:xfrm>
          </p:grpSpPr>
          <p:sp>
            <p:nvSpPr>
              <p:cNvPr id="231" name="Rectangle 230">
                <a:extLst>
                  <a:ext uri="{FF2B5EF4-FFF2-40B4-BE49-F238E27FC236}">
                    <a16:creationId xmlns:a16="http://schemas.microsoft.com/office/drawing/2014/main" id="{0070AC77-6DA2-4224-98DD-982D7552BC89}"/>
                  </a:ext>
                </a:extLst>
              </p:cNvPr>
              <p:cNvSpPr/>
              <p:nvPr/>
            </p:nvSpPr>
            <p:spPr bwMode="auto">
              <a:xfrm>
                <a:off x="2659527" y="2746104"/>
                <a:ext cx="1206925"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232" name="Graphic 231" descr="Ethernet">
                <a:extLst>
                  <a:ext uri="{FF2B5EF4-FFF2-40B4-BE49-F238E27FC236}">
                    <a16:creationId xmlns:a16="http://schemas.microsoft.com/office/drawing/2014/main" id="{CC6C85E0-4E53-4BB2-B2E0-29250594478F}"/>
                  </a:ext>
                </a:extLst>
              </p:cNvPr>
              <p:cNvPicPr>
                <a:picLocks noChangeAspect="1"/>
              </p:cNvPicPr>
              <p:nvPr/>
            </p:nvPicPr>
            <p:blipFill>
              <a:blip r:embed="rId61" cstate="print">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2693181" y="2835738"/>
                <a:ext cx="202473" cy="202473"/>
              </a:xfrm>
              <a:prstGeom prst="rect">
                <a:avLst/>
              </a:prstGeom>
            </p:spPr>
          </p:pic>
        </p:grpSp>
        <p:cxnSp>
          <p:nvCxnSpPr>
            <p:cNvPr id="223" name="Straight Connector 222">
              <a:extLst>
                <a:ext uri="{FF2B5EF4-FFF2-40B4-BE49-F238E27FC236}">
                  <a16:creationId xmlns:a16="http://schemas.microsoft.com/office/drawing/2014/main" id="{D74562FD-DD73-4940-950F-20F3899E66AC}"/>
                </a:ext>
              </a:extLst>
            </p:cNvPr>
            <p:cNvCxnSpPr>
              <a:cxnSpLocks/>
              <a:stCxn id="231" idx="0"/>
              <a:endCxn id="273" idx="2"/>
            </p:cNvCxnSpPr>
            <p:nvPr/>
          </p:nvCxnSpPr>
          <p:spPr>
            <a:xfrm flipH="1" flipV="1">
              <a:off x="3409288" y="4802099"/>
              <a:ext cx="1" cy="192321"/>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Connector 25">
              <a:extLst>
                <a:ext uri="{FF2B5EF4-FFF2-40B4-BE49-F238E27FC236}">
                  <a16:creationId xmlns:a16="http://schemas.microsoft.com/office/drawing/2014/main" id="{EAF017B2-DD04-4E12-92A8-7B160E079112}"/>
                </a:ext>
              </a:extLst>
            </p:cNvPr>
            <p:cNvCxnSpPr>
              <a:cxnSpLocks/>
            </p:cNvCxnSpPr>
            <p:nvPr/>
          </p:nvCxnSpPr>
          <p:spPr>
            <a:xfrm flipH="1">
              <a:off x="3050206" y="3959880"/>
              <a:ext cx="1645920" cy="1792224"/>
            </a:xfrm>
            <a:prstGeom prst="bentConnector3">
              <a:avLst>
                <a:gd name="adj1" fmla="val 27197"/>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07CA506D-CA0A-4AF7-B189-B1FF730DE6CF}"/>
                </a:ext>
              </a:extLst>
            </p:cNvPr>
            <p:cNvGrpSpPr/>
            <p:nvPr/>
          </p:nvGrpSpPr>
          <p:grpSpPr>
            <a:xfrm>
              <a:off x="3559835" y="5604431"/>
              <a:ext cx="955854" cy="230832"/>
              <a:chOff x="3359783" y="4231493"/>
              <a:chExt cx="1038900" cy="250887"/>
            </a:xfrm>
          </p:grpSpPr>
          <p:sp>
            <p:nvSpPr>
              <p:cNvPr id="229" name="Rectangle 228">
                <a:extLst>
                  <a:ext uri="{FF2B5EF4-FFF2-40B4-BE49-F238E27FC236}">
                    <a16:creationId xmlns:a16="http://schemas.microsoft.com/office/drawing/2014/main" id="{C61E92AA-1A2B-4855-977F-777ADF6452C4}"/>
                  </a:ext>
                </a:extLst>
              </p:cNvPr>
              <p:cNvSpPr/>
              <p:nvPr/>
            </p:nvSpPr>
            <p:spPr bwMode="auto">
              <a:xfrm>
                <a:off x="3359783" y="4236407"/>
                <a:ext cx="1038900" cy="241059"/>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IsManaged</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230" name="Graphic 229" descr="Pencil">
                <a:extLst>
                  <a:ext uri="{FF2B5EF4-FFF2-40B4-BE49-F238E27FC236}">
                    <a16:creationId xmlns:a16="http://schemas.microsoft.com/office/drawing/2014/main" id="{A3CC2BBE-965C-4842-94D6-FAE9E2B589BF}"/>
                  </a:ext>
                </a:extLst>
              </p:cNvPr>
              <p:cNvPicPr>
                <a:picLocks noChangeAspect="1"/>
              </p:cNvPicPr>
              <p:nvPr/>
            </p:nvPicPr>
            <p:blipFill>
              <a:blip r:embed="rId55" cstate="print">
                <a:lum bright="100000" contrast="-70000"/>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3437879" y="4270328"/>
                <a:ext cx="198083" cy="198083"/>
              </a:xfrm>
              <a:prstGeom prst="rect">
                <a:avLst/>
              </a:prstGeom>
            </p:spPr>
          </p:pic>
        </p:grpSp>
        <p:grpSp>
          <p:nvGrpSpPr>
            <p:cNvPr id="226" name="Group 225">
              <a:extLst>
                <a:ext uri="{FF2B5EF4-FFF2-40B4-BE49-F238E27FC236}">
                  <a16:creationId xmlns:a16="http://schemas.microsoft.com/office/drawing/2014/main" id="{CA5F3394-45D4-42C1-A5F4-512609F1A466}"/>
                </a:ext>
              </a:extLst>
            </p:cNvPr>
            <p:cNvGrpSpPr/>
            <p:nvPr/>
          </p:nvGrpSpPr>
          <p:grpSpPr>
            <a:xfrm>
              <a:off x="2188664" y="5618446"/>
              <a:ext cx="1248432" cy="338554"/>
              <a:chOff x="2188664" y="5618446"/>
              <a:chExt cx="1248432" cy="338554"/>
            </a:xfrm>
          </p:grpSpPr>
          <p:sp>
            <p:nvSpPr>
              <p:cNvPr id="227" name="Rectangle 226">
                <a:extLst>
                  <a:ext uri="{FF2B5EF4-FFF2-40B4-BE49-F238E27FC236}">
                    <a16:creationId xmlns:a16="http://schemas.microsoft.com/office/drawing/2014/main" id="{99006B0D-BA1A-4FC2-AF3C-DFFADF83BDFD}"/>
                  </a:ext>
                </a:extLst>
              </p:cNvPr>
              <p:cNvSpPr/>
              <p:nvPr/>
            </p:nvSpPr>
            <p:spPr>
              <a:xfrm>
                <a:off x="2516427" y="5618446"/>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Active Directory</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228" name="Picture 227">
                <a:extLst>
                  <a:ext uri="{FF2B5EF4-FFF2-40B4-BE49-F238E27FC236}">
                    <a16:creationId xmlns:a16="http://schemas.microsoft.com/office/drawing/2014/main" id="{18D69738-B91C-4DA7-B505-B6C6B3E68C0F}"/>
                  </a:ext>
                </a:extLst>
              </p:cNvPr>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2188664" y="5662718"/>
                <a:ext cx="360874" cy="238888"/>
              </a:xfrm>
              <a:prstGeom prst="rect">
                <a:avLst/>
              </a:prstGeom>
            </p:spPr>
          </p:pic>
        </p:grpSp>
      </p:grpSp>
      <p:sp>
        <p:nvSpPr>
          <p:cNvPr id="336" name="Rectangle 335">
            <a:extLst>
              <a:ext uri="{FF2B5EF4-FFF2-40B4-BE49-F238E27FC236}">
                <a16:creationId xmlns:a16="http://schemas.microsoft.com/office/drawing/2014/main" id="{F5E685D2-8779-4C96-8F26-577D8B69CB93}"/>
              </a:ext>
            </a:extLst>
          </p:cNvPr>
          <p:cNvSpPr/>
          <p:nvPr/>
        </p:nvSpPr>
        <p:spPr>
          <a:xfrm>
            <a:off x="534417" y="988008"/>
            <a:ext cx="2982163"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Conditional Access to Resources</a:t>
            </a:r>
          </a:p>
        </p:txBody>
      </p:sp>
      <p:grpSp>
        <p:nvGrpSpPr>
          <p:cNvPr id="337" name="Group 336">
            <a:extLst>
              <a:ext uri="{FF2B5EF4-FFF2-40B4-BE49-F238E27FC236}">
                <a16:creationId xmlns:a16="http://schemas.microsoft.com/office/drawing/2014/main" id="{06CEBAF2-6DF8-498A-946D-E0E6F088A0A1}"/>
              </a:ext>
            </a:extLst>
          </p:cNvPr>
          <p:cNvGrpSpPr/>
          <p:nvPr/>
        </p:nvGrpSpPr>
        <p:grpSpPr>
          <a:xfrm>
            <a:off x="822379" y="1508489"/>
            <a:ext cx="4335491" cy="2053196"/>
            <a:chOff x="822379" y="1508489"/>
            <a:chExt cx="4335491" cy="2053196"/>
          </a:xfrm>
        </p:grpSpPr>
        <p:grpSp>
          <p:nvGrpSpPr>
            <p:cNvPr id="338" name="Group 337">
              <a:extLst>
                <a:ext uri="{FF2B5EF4-FFF2-40B4-BE49-F238E27FC236}">
                  <a16:creationId xmlns:a16="http://schemas.microsoft.com/office/drawing/2014/main" id="{75D315B6-78A3-4322-B71F-CD63DFA5766F}"/>
                </a:ext>
              </a:extLst>
            </p:cNvPr>
            <p:cNvGrpSpPr/>
            <p:nvPr/>
          </p:nvGrpSpPr>
          <p:grpSpPr>
            <a:xfrm>
              <a:off x="853310" y="3250789"/>
              <a:ext cx="1234440" cy="310896"/>
              <a:chOff x="-1876226" y="2295990"/>
              <a:chExt cx="1234440" cy="310896"/>
            </a:xfrm>
            <a:solidFill>
              <a:schemeClr val="bg1"/>
            </a:solidFill>
          </p:grpSpPr>
          <p:sp>
            <p:nvSpPr>
              <p:cNvPr id="368" name="Rectangle 36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57378931-D595-4DFB-8376-1147A0EC1EB1}"/>
                  </a:ext>
                </a:extLst>
              </p:cNvPr>
              <p:cNvSpPr/>
              <p:nvPr/>
            </p:nvSpPr>
            <p:spPr>
              <a:xfrm>
                <a:off x="-1876226" y="2295990"/>
                <a:ext cx="1234440" cy="310896"/>
              </a:xfrm>
              <a:prstGeom prst="rect">
                <a:avLst/>
              </a:prstGeom>
              <a:grp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MFA</a:t>
                </a:r>
              </a:p>
            </p:txBody>
          </p:sp>
          <p:pic>
            <p:nvPicPr>
              <p:cNvPr id="369" name="Picture 195" descr="Multi-Factor Authentication.png">
                <a:extLst>
                  <a:ext uri="{FF2B5EF4-FFF2-40B4-BE49-F238E27FC236}">
                    <a16:creationId xmlns:a16="http://schemas.microsoft.com/office/drawing/2014/main" id="{A0A7E58F-F614-44A1-8CC8-8FFAEBF40BD1}"/>
                  </a:ext>
                </a:extLst>
              </p:cNvPr>
              <p:cNvPicPr>
                <a:picLocks noChangeAspect="1"/>
              </p:cNvPicPr>
              <p:nvPr/>
            </p:nvPicPr>
            <p:blipFill>
              <a:blip r:embed="rId64" cstate="print">
                <a:extLst>
                  <a:ext uri="{28A0092B-C50C-407E-A947-70E740481C1C}">
                    <a14:useLocalDpi xmlns:a14="http://schemas.microsoft.com/office/drawing/2010/main"/>
                  </a:ext>
                </a:extLst>
              </a:blip>
              <a:srcRect/>
              <a:stretch>
                <a:fillRect/>
              </a:stretch>
            </p:blipFill>
            <p:spPr bwMode="auto">
              <a:xfrm>
                <a:off x="-1857535" y="2363051"/>
                <a:ext cx="186875" cy="1583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339" name="Straight Connector 338">
              <a:extLst>
                <a:ext uri="{FF2B5EF4-FFF2-40B4-BE49-F238E27FC236}">
                  <a16:creationId xmlns:a16="http://schemas.microsoft.com/office/drawing/2014/main" id="{81FB9078-9C06-4C49-B47E-7D44A46BB27C}"/>
                </a:ext>
              </a:extLst>
            </p:cNvPr>
            <p:cNvCxnSpPr>
              <a:cxnSpLocks/>
            </p:cNvCxnSpPr>
            <p:nvPr/>
          </p:nvCxnSpPr>
          <p:spPr>
            <a:xfrm flipV="1">
              <a:off x="1332733" y="1771322"/>
              <a:ext cx="0" cy="669839"/>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0" name="Connector: Elbow 339">
              <a:extLst>
                <a:ext uri="{FF2B5EF4-FFF2-40B4-BE49-F238E27FC236}">
                  <a16:creationId xmlns:a16="http://schemas.microsoft.com/office/drawing/2014/main" id="{6D0DB682-3BD5-42A4-841B-23311BB280F2}"/>
                </a:ext>
              </a:extLst>
            </p:cNvPr>
            <p:cNvCxnSpPr>
              <a:cxnSpLocks/>
              <a:stCxn id="361" idx="3"/>
            </p:cNvCxnSpPr>
            <p:nvPr/>
          </p:nvCxnSpPr>
          <p:spPr>
            <a:xfrm>
              <a:off x="1957470" y="1693155"/>
              <a:ext cx="3200400" cy="914400"/>
            </a:xfrm>
            <a:prstGeom prst="bentConnector3">
              <a:avLst>
                <a:gd name="adj1" fmla="val 35316"/>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41" name="Group 340">
              <a:extLst>
                <a:ext uri="{FF2B5EF4-FFF2-40B4-BE49-F238E27FC236}">
                  <a16:creationId xmlns:a16="http://schemas.microsoft.com/office/drawing/2014/main" id="{D22A4E55-6645-43CF-89D8-B9F7EA56A2A1}"/>
                </a:ext>
              </a:extLst>
            </p:cNvPr>
            <p:cNvGrpSpPr/>
            <p:nvPr/>
          </p:nvGrpSpPr>
          <p:grpSpPr>
            <a:xfrm>
              <a:off x="2500328" y="1508489"/>
              <a:ext cx="1478050" cy="760970"/>
              <a:chOff x="-1202513" y="1315189"/>
              <a:chExt cx="1478050" cy="760970"/>
            </a:xfrm>
          </p:grpSpPr>
          <p:sp>
            <p:nvSpPr>
              <p:cNvPr id="363" name="Rectangle 362">
                <a:hlinkClick r:id="rId6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AD9BA90D-BF92-4726-B501-E7D25A131AAC}"/>
                  </a:ext>
                </a:extLst>
              </p:cNvPr>
              <p:cNvSpPr/>
              <p:nvPr/>
            </p:nvSpPr>
            <p:spPr>
              <a:xfrm>
                <a:off x="-1202513" y="1315189"/>
                <a:ext cx="1478050" cy="760970"/>
              </a:xfrm>
              <a:prstGeom prst="rect">
                <a:avLst/>
              </a:prstGeom>
              <a:solidFill>
                <a:schemeClr val="bg1">
                  <a:lumMod val="95000"/>
                </a:schemeClr>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grpSp>
            <p:nvGrpSpPr>
              <p:cNvPr id="364" name="Group 363">
                <a:extLst>
                  <a:ext uri="{FF2B5EF4-FFF2-40B4-BE49-F238E27FC236}">
                    <a16:creationId xmlns:a16="http://schemas.microsoft.com/office/drawing/2014/main" id="{F8A1A94F-8F43-4C40-92E2-BEA337EEC284}"/>
                  </a:ext>
                </a:extLst>
              </p:cNvPr>
              <p:cNvGrpSpPr/>
              <p:nvPr/>
            </p:nvGrpSpPr>
            <p:grpSpPr>
              <a:xfrm>
                <a:off x="-901193" y="1942752"/>
                <a:ext cx="188672" cy="45719"/>
                <a:chOff x="6643199" y="3134478"/>
                <a:chExt cx="188672" cy="45719"/>
              </a:xfrm>
            </p:grpSpPr>
            <p:sp>
              <p:nvSpPr>
                <p:cNvPr id="365" name="Oval 364">
                  <a:extLst>
                    <a:ext uri="{FF2B5EF4-FFF2-40B4-BE49-F238E27FC236}">
                      <a16:creationId xmlns:a16="http://schemas.microsoft.com/office/drawing/2014/main" id="{A5FAD661-E29C-4DBA-8870-972A2A8288FD}"/>
                    </a:ext>
                  </a:extLst>
                </p:cNvPr>
                <p:cNvSpPr/>
                <p:nvPr/>
              </p:nvSpPr>
              <p:spPr bwMode="auto">
                <a:xfrm>
                  <a:off x="6643199"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Oval 365">
                  <a:extLst>
                    <a:ext uri="{FF2B5EF4-FFF2-40B4-BE49-F238E27FC236}">
                      <a16:creationId xmlns:a16="http://schemas.microsoft.com/office/drawing/2014/main" id="{16E0D710-846F-4DB3-B13C-2259B62BC792}"/>
                    </a:ext>
                  </a:extLst>
                </p:cNvPr>
                <p:cNvSpPr/>
                <p:nvPr/>
              </p:nvSpPr>
              <p:spPr bwMode="auto">
                <a:xfrm>
                  <a:off x="6714675"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7" name="Oval 366">
                  <a:extLst>
                    <a:ext uri="{FF2B5EF4-FFF2-40B4-BE49-F238E27FC236}">
                      <a16:creationId xmlns:a16="http://schemas.microsoft.com/office/drawing/2014/main" id="{A288B00E-595F-4466-B860-BA6A7038AA65}"/>
                    </a:ext>
                  </a:extLst>
                </p:cNvPr>
                <p:cNvSpPr/>
                <p:nvPr/>
              </p:nvSpPr>
              <p:spPr bwMode="auto">
                <a:xfrm>
                  <a:off x="6786151"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42" name="Group 341">
              <a:extLst>
                <a:ext uri="{FF2B5EF4-FFF2-40B4-BE49-F238E27FC236}">
                  <a16:creationId xmlns:a16="http://schemas.microsoft.com/office/drawing/2014/main" id="{2AB29752-F872-492C-852F-20C9D4D608F5}"/>
                </a:ext>
              </a:extLst>
            </p:cNvPr>
            <p:cNvGrpSpPr/>
            <p:nvPr/>
          </p:nvGrpSpPr>
          <p:grpSpPr>
            <a:xfrm>
              <a:off x="822379" y="1508489"/>
              <a:ext cx="1135091" cy="369332"/>
              <a:chOff x="2659527" y="2746104"/>
              <a:chExt cx="1135091" cy="369332"/>
            </a:xfrm>
          </p:grpSpPr>
          <p:sp>
            <p:nvSpPr>
              <p:cNvPr id="361" name="Rectangle 360">
                <a:extLst>
                  <a:ext uri="{FF2B5EF4-FFF2-40B4-BE49-F238E27FC236}">
                    <a16:creationId xmlns:a16="http://schemas.microsoft.com/office/drawing/2014/main" id="{D32F8580-EE8D-49F7-8C2D-477FC4B5305A}"/>
                  </a:ext>
                </a:extLst>
              </p:cNvPr>
              <p:cNvSpPr/>
              <p:nvPr/>
            </p:nvSpPr>
            <p:spPr bwMode="auto">
              <a:xfrm>
                <a:off x="2659527" y="2746104"/>
                <a:ext cx="1135091"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362" name="Graphic 361" descr="Ethernet">
                <a:extLst>
                  <a:ext uri="{FF2B5EF4-FFF2-40B4-BE49-F238E27FC236}">
                    <a16:creationId xmlns:a16="http://schemas.microsoft.com/office/drawing/2014/main" id="{033F761F-D323-45F7-B4E6-9EDBBA808FAE}"/>
                  </a:ext>
                </a:extLst>
              </p:cNvPr>
              <p:cNvPicPr>
                <a:picLocks noChangeAspect="1"/>
              </p:cNvPicPr>
              <p:nvPr/>
            </p:nvPicPr>
            <p:blipFill>
              <a:blip r:embed="rId61" cstate="print">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2693181" y="2835738"/>
                <a:ext cx="202473" cy="202473"/>
              </a:xfrm>
              <a:prstGeom prst="rect">
                <a:avLst/>
              </a:prstGeom>
            </p:spPr>
          </p:pic>
        </p:grpSp>
        <p:grpSp>
          <p:nvGrpSpPr>
            <p:cNvPr id="343" name="Group 342">
              <a:extLst>
                <a:ext uri="{FF2B5EF4-FFF2-40B4-BE49-F238E27FC236}">
                  <a16:creationId xmlns:a16="http://schemas.microsoft.com/office/drawing/2014/main" id="{E0A0C17F-5A87-407B-BA1D-AEA8A99420E5}"/>
                </a:ext>
              </a:extLst>
            </p:cNvPr>
            <p:cNvGrpSpPr/>
            <p:nvPr/>
          </p:nvGrpSpPr>
          <p:grpSpPr>
            <a:xfrm>
              <a:off x="853310" y="2377248"/>
              <a:ext cx="1374051" cy="241077"/>
              <a:chOff x="116752" y="2955527"/>
              <a:chExt cx="1374051" cy="241077"/>
            </a:xfrm>
          </p:grpSpPr>
          <p:sp>
            <p:nvSpPr>
              <p:cNvPr id="359" name="Rectangle 358">
                <a:hlinkClick r:id="rId66"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ACC3BF40-EBEF-462D-A892-714860D35BDA}"/>
                  </a:ext>
                </a:extLst>
              </p:cNvPr>
              <p:cNvSpPr/>
              <p:nvPr/>
            </p:nvSpPr>
            <p:spPr>
              <a:xfrm>
                <a:off x="116752" y="2955527"/>
                <a:ext cx="1374051" cy="241077"/>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360" name="Picture 359">
                <a:extLst>
                  <a:ext uri="{FF2B5EF4-FFF2-40B4-BE49-F238E27FC236}">
                    <a16:creationId xmlns:a16="http://schemas.microsoft.com/office/drawing/2014/main" id="{35A4FC07-EA75-4C38-968D-6A8D9B9EA0F1}"/>
                  </a:ext>
                </a:extLst>
              </p:cNvPr>
              <p:cNvPicPr>
                <a:picLocks noChangeAspect="1"/>
              </p:cNvPicPr>
              <p:nvPr/>
            </p:nvPicPr>
            <p:blipFill>
              <a:blip r:embed="rId67" cstate="print">
                <a:extLst>
                  <a:ext uri="{28A0092B-C50C-407E-A947-70E740481C1C}">
                    <a14:useLocalDpi xmlns:a14="http://schemas.microsoft.com/office/drawing/2010/main"/>
                  </a:ext>
                </a:extLst>
              </a:blip>
              <a:stretch>
                <a:fillRect/>
              </a:stretch>
            </p:blipFill>
            <p:spPr>
              <a:xfrm>
                <a:off x="157915" y="3011955"/>
                <a:ext cx="157492" cy="127696"/>
              </a:xfrm>
              <a:prstGeom prst="rect">
                <a:avLst/>
              </a:prstGeom>
            </p:spPr>
          </p:pic>
        </p:grpSp>
        <p:grpSp>
          <p:nvGrpSpPr>
            <p:cNvPr id="344" name="Group 343">
              <a:extLst>
                <a:ext uri="{FF2B5EF4-FFF2-40B4-BE49-F238E27FC236}">
                  <a16:creationId xmlns:a16="http://schemas.microsoft.com/office/drawing/2014/main" id="{F45DADB4-16B9-4220-B3A1-51C893204693}"/>
                </a:ext>
              </a:extLst>
            </p:cNvPr>
            <p:cNvGrpSpPr/>
            <p:nvPr/>
          </p:nvGrpSpPr>
          <p:grpSpPr>
            <a:xfrm>
              <a:off x="2671527" y="2389227"/>
              <a:ext cx="1282334" cy="230832"/>
              <a:chOff x="2659527" y="2815354"/>
              <a:chExt cx="1282334" cy="230832"/>
            </a:xfrm>
          </p:grpSpPr>
          <p:sp>
            <p:nvSpPr>
              <p:cNvPr id="357" name="Rectangle 356">
                <a:extLst>
                  <a:ext uri="{FF2B5EF4-FFF2-40B4-BE49-F238E27FC236}">
                    <a16:creationId xmlns:a16="http://schemas.microsoft.com/office/drawing/2014/main" id="{D1DBF33C-4298-4F2C-ADD9-4E1A9E192367}"/>
                  </a:ext>
                </a:extLst>
              </p:cNvPr>
              <p:cNvSpPr/>
              <p:nvPr/>
            </p:nvSpPr>
            <p:spPr bwMode="auto">
              <a:xfrm>
                <a:off x="2659527" y="2815354"/>
                <a:ext cx="1282334" cy="23083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User/Session Risk</a:t>
                </a:r>
              </a:p>
            </p:txBody>
          </p:sp>
          <p:pic>
            <p:nvPicPr>
              <p:cNvPr id="358" name="Graphic 357" descr="Ethernet">
                <a:extLst>
                  <a:ext uri="{FF2B5EF4-FFF2-40B4-BE49-F238E27FC236}">
                    <a16:creationId xmlns:a16="http://schemas.microsoft.com/office/drawing/2014/main" id="{0C3FA955-46BE-4F61-B9E1-DF27324CF8E2}"/>
                  </a:ext>
                </a:extLst>
              </p:cNvPr>
              <p:cNvPicPr>
                <a:picLocks noChangeAspect="1"/>
              </p:cNvPicPr>
              <p:nvPr/>
            </p:nvPicPr>
            <p:blipFill>
              <a:blip r:embed="rId61" cstate="print">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2693181" y="2835738"/>
                <a:ext cx="202473" cy="202473"/>
              </a:xfrm>
              <a:prstGeom prst="rect">
                <a:avLst/>
              </a:prstGeom>
            </p:spPr>
          </p:pic>
        </p:grpSp>
        <p:cxnSp>
          <p:nvCxnSpPr>
            <p:cNvPr id="345" name="Straight Arrow Connector 344">
              <a:extLst>
                <a:ext uri="{FF2B5EF4-FFF2-40B4-BE49-F238E27FC236}">
                  <a16:creationId xmlns:a16="http://schemas.microsoft.com/office/drawing/2014/main" id="{E3BCA19B-3BBC-4677-941C-267C52160461}"/>
                </a:ext>
              </a:extLst>
            </p:cNvPr>
            <p:cNvCxnSpPr>
              <a:cxnSpLocks/>
            </p:cNvCxnSpPr>
            <p:nvPr/>
          </p:nvCxnSpPr>
          <p:spPr>
            <a:xfrm>
              <a:off x="2215836" y="3328529"/>
              <a:ext cx="2502698" cy="0"/>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6" name="Rectangle 33">
              <a:extLst>
                <a:ext uri="{FF2B5EF4-FFF2-40B4-BE49-F238E27FC236}">
                  <a16:creationId xmlns:a16="http://schemas.microsoft.com/office/drawing/2014/main" id="{BCFF9489-6F55-434C-9FE4-83FA41DCF805}"/>
                </a:ext>
              </a:extLst>
            </p:cNvPr>
            <p:cNvSpPr/>
            <p:nvPr/>
          </p:nvSpPr>
          <p:spPr bwMode="auto">
            <a:xfrm rot="16200000">
              <a:off x="1938464" y="3144410"/>
              <a:ext cx="429391"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7" name="Group 346">
              <a:extLst>
                <a:ext uri="{FF2B5EF4-FFF2-40B4-BE49-F238E27FC236}">
                  <a16:creationId xmlns:a16="http://schemas.microsoft.com/office/drawing/2014/main" id="{333ED95F-8A6A-40A8-A292-D4DBADDFAAD0}"/>
                </a:ext>
              </a:extLst>
            </p:cNvPr>
            <p:cNvGrpSpPr/>
            <p:nvPr/>
          </p:nvGrpSpPr>
          <p:grpSpPr>
            <a:xfrm>
              <a:off x="3196174" y="3148280"/>
              <a:ext cx="1127336" cy="370896"/>
              <a:chOff x="-1202514" y="2184844"/>
              <a:chExt cx="1127336" cy="370896"/>
            </a:xfrm>
          </p:grpSpPr>
          <p:sp>
            <p:nvSpPr>
              <p:cNvPr id="355" name="Rectangle 354">
                <a:extLst>
                  <a:ext uri="{FF2B5EF4-FFF2-40B4-BE49-F238E27FC236}">
                    <a16:creationId xmlns:a16="http://schemas.microsoft.com/office/drawing/2014/main" id="{E13F1644-DE6F-4FF9-86D6-4F8C0752D3AB}"/>
                  </a:ext>
                </a:extLst>
              </p:cNvPr>
              <p:cNvSpPr/>
              <p:nvPr/>
            </p:nvSpPr>
            <p:spPr>
              <a:xfrm>
                <a:off x="-1202514" y="2184844"/>
                <a:ext cx="1127336" cy="370896"/>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56" name="Picture 195" descr="Multi-Factor Authentication.png">
                <a:extLst>
                  <a:ext uri="{FF2B5EF4-FFF2-40B4-BE49-F238E27FC236}">
                    <a16:creationId xmlns:a16="http://schemas.microsoft.com/office/drawing/2014/main" id="{98E69F75-391A-4DB2-BAEC-7413FF587BC6}"/>
                  </a:ext>
                </a:extLst>
              </p:cNvPr>
              <p:cNvPicPr>
                <a:picLocks noChangeAspect="1"/>
              </p:cNvPicPr>
              <p:nvPr/>
            </p:nvPicPr>
            <p:blipFill>
              <a:blip r:embed="rId64" cstate="print">
                <a:biLevel thresh="25000"/>
                <a:extLst>
                  <a:ext uri="{28A0092B-C50C-407E-A947-70E740481C1C}">
                    <a14:useLocalDpi xmlns:a14="http://schemas.microsoft.com/office/drawing/2010/main"/>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 name="Group 347">
              <a:extLst>
                <a:ext uri="{FF2B5EF4-FFF2-40B4-BE49-F238E27FC236}">
                  <a16:creationId xmlns:a16="http://schemas.microsoft.com/office/drawing/2014/main" id="{4F9057C7-B4F8-48F3-B8B9-CF6E646F0A1E}"/>
                </a:ext>
              </a:extLst>
            </p:cNvPr>
            <p:cNvGrpSpPr/>
            <p:nvPr/>
          </p:nvGrpSpPr>
          <p:grpSpPr>
            <a:xfrm>
              <a:off x="853309" y="2851911"/>
              <a:ext cx="1313557" cy="310319"/>
              <a:chOff x="-1202515" y="2958768"/>
              <a:chExt cx="1317668" cy="310319"/>
            </a:xfrm>
          </p:grpSpPr>
          <p:sp>
            <p:nvSpPr>
              <p:cNvPr id="353" name="Rectangle 352">
                <a:hlinkClick r:id="rId68"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499B6F0-77BA-436D-AF45-A858121271EB}"/>
                  </a:ext>
                </a:extLst>
              </p:cNvPr>
              <p:cNvSpPr/>
              <p:nvPr/>
            </p:nvSpPr>
            <p:spPr>
              <a:xfrm>
                <a:off x="-1202515" y="2958768"/>
                <a:ext cx="1317668" cy="310319"/>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354" name="Picture 353">
                <a:extLst>
                  <a:ext uri="{FF2B5EF4-FFF2-40B4-BE49-F238E27FC236}">
                    <a16:creationId xmlns:a16="http://schemas.microsoft.com/office/drawing/2014/main" id="{67391619-EE6B-464B-9774-BFD77DDBB950}"/>
                  </a:ext>
                </a:extLst>
              </p:cNvPr>
              <p:cNvPicPr>
                <a:picLocks noChangeAspect="1"/>
              </p:cNvPicPr>
              <p:nvPr/>
            </p:nvPicPr>
            <p:blipFill rotWithShape="1">
              <a:blip r:embed="rId6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66756" y="3058870"/>
                <a:ext cx="146721" cy="137338"/>
              </a:xfrm>
              <a:prstGeom prst="rect">
                <a:avLst/>
              </a:prstGeom>
            </p:spPr>
          </p:pic>
        </p:grpSp>
        <p:grpSp>
          <p:nvGrpSpPr>
            <p:cNvPr id="349" name="Group 348">
              <a:extLst>
                <a:ext uri="{FF2B5EF4-FFF2-40B4-BE49-F238E27FC236}">
                  <a16:creationId xmlns:a16="http://schemas.microsoft.com/office/drawing/2014/main" id="{233AC6B9-6AC2-4886-A1B9-140C97A3F031}"/>
                </a:ext>
              </a:extLst>
            </p:cNvPr>
            <p:cNvGrpSpPr/>
            <p:nvPr/>
          </p:nvGrpSpPr>
          <p:grpSpPr>
            <a:xfrm>
              <a:off x="855931" y="1964812"/>
              <a:ext cx="1445106" cy="325446"/>
              <a:chOff x="855931" y="1964812"/>
              <a:chExt cx="1445106" cy="325446"/>
            </a:xfrm>
          </p:grpSpPr>
          <p:sp>
            <p:nvSpPr>
              <p:cNvPr id="351" name="Rectangle 350">
                <a:hlinkClick r:id="rId70"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B8B5D9DA-56E7-40FF-AA22-23234E6D9071}"/>
                  </a:ext>
                </a:extLst>
              </p:cNvPr>
              <p:cNvSpPr/>
              <p:nvPr/>
            </p:nvSpPr>
            <p:spPr>
              <a:xfrm>
                <a:off x="855931" y="1964812"/>
                <a:ext cx="1445106" cy="325446"/>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Microsoft Defender </a:t>
                </a:r>
                <a:b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for Identity</a:t>
                </a:r>
              </a:p>
            </p:txBody>
          </p:sp>
          <p:pic>
            <p:nvPicPr>
              <p:cNvPr id="352" name="Picture 351">
                <a:extLst>
                  <a:ext uri="{FF2B5EF4-FFF2-40B4-BE49-F238E27FC236}">
                    <a16:creationId xmlns:a16="http://schemas.microsoft.com/office/drawing/2014/main" id="{D5683FD3-B802-4945-B6A2-06CD747DEF37}"/>
                  </a:ext>
                </a:extLst>
              </p:cNvPr>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876237" y="2027272"/>
                <a:ext cx="170014" cy="112544"/>
              </a:xfrm>
              <a:prstGeom prst="rect">
                <a:avLst/>
              </a:prstGeom>
            </p:spPr>
          </p:pic>
        </p:grpSp>
        <p:pic>
          <p:nvPicPr>
            <p:cNvPr id="350" name="Graphic 349">
              <a:extLst>
                <a:ext uri="{FF2B5EF4-FFF2-40B4-BE49-F238E27FC236}">
                  <a16:creationId xmlns:a16="http://schemas.microsoft.com/office/drawing/2014/main" id="{9DDB2FED-A49C-4D5C-B39F-96BEB98B30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3493" y="1556610"/>
              <a:ext cx="183196" cy="183196"/>
            </a:xfrm>
            <a:prstGeom prst="rect">
              <a:avLst/>
            </a:prstGeom>
          </p:spPr>
        </p:pic>
      </p:grpSp>
      <p:grpSp>
        <p:nvGrpSpPr>
          <p:cNvPr id="370" name="Group 369">
            <a:extLst>
              <a:ext uri="{FF2B5EF4-FFF2-40B4-BE49-F238E27FC236}">
                <a16:creationId xmlns:a16="http://schemas.microsoft.com/office/drawing/2014/main" id="{1755572C-7B02-4A52-B4AF-69E7E4BDCEA9}"/>
              </a:ext>
            </a:extLst>
          </p:cNvPr>
          <p:cNvGrpSpPr/>
          <p:nvPr/>
        </p:nvGrpSpPr>
        <p:grpSpPr>
          <a:xfrm>
            <a:off x="4730870" y="2532601"/>
            <a:ext cx="2035922" cy="2035922"/>
            <a:chOff x="4730870" y="2532601"/>
            <a:chExt cx="2035922" cy="2035922"/>
          </a:xfrm>
        </p:grpSpPr>
        <p:grpSp>
          <p:nvGrpSpPr>
            <p:cNvPr id="371" name="Group 370">
              <a:extLst>
                <a:ext uri="{FF2B5EF4-FFF2-40B4-BE49-F238E27FC236}">
                  <a16:creationId xmlns:a16="http://schemas.microsoft.com/office/drawing/2014/main" id="{0A669237-5440-425B-BB22-DB2E2C3A9F44}"/>
                </a:ext>
              </a:extLst>
            </p:cNvPr>
            <p:cNvGrpSpPr/>
            <p:nvPr/>
          </p:nvGrpSpPr>
          <p:grpSpPr>
            <a:xfrm>
              <a:off x="4730870" y="2532601"/>
              <a:ext cx="2035922" cy="2035922"/>
              <a:chOff x="4730870" y="2532601"/>
              <a:chExt cx="2035922" cy="2035922"/>
            </a:xfrm>
          </p:grpSpPr>
          <p:sp>
            <p:nvSpPr>
              <p:cNvPr id="374" name="Oval 373">
                <a:extLst>
                  <a:ext uri="{FF2B5EF4-FFF2-40B4-BE49-F238E27FC236}">
                    <a16:creationId xmlns:a16="http://schemas.microsoft.com/office/drawing/2014/main" id="{7735241E-F4ED-4699-AEC5-275356D21F82}"/>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375" name="Group 374">
                <a:extLst>
                  <a:ext uri="{FF2B5EF4-FFF2-40B4-BE49-F238E27FC236}">
                    <a16:creationId xmlns:a16="http://schemas.microsoft.com/office/drawing/2014/main" id="{17139DED-0D41-4B4E-9130-35367B0BE6C4}"/>
                  </a:ext>
                </a:extLst>
              </p:cNvPr>
              <p:cNvGrpSpPr/>
              <p:nvPr/>
            </p:nvGrpSpPr>
            <p:grpSpPr>
              <a:xfrm>
                <a:off x="5610959" y="2697970"/>
                <a:ext cx="716814" cy="328712"/>
                <a:chOff x="4841248" y="2536588"/>
                <a:chExt cx="1278249" cy="586170"/>
              </a:xfrm>
            </p:grpSpPr>
            <p:sp>
              <p:nvSpPr>
                <p:cNvPr id="383" name="Flowchart: Decision 382">
                  <a:extLst>
                    <a:ext uri="{FF2B5EF4-FFF2-40B4-BE49-F238E27FC236}">
                      <a16:creationId xmlns:a16="http://schemas.microsoft.com/office/drawing/2014/main" id="{0D6351C2-2014-4E87-A356-B98F69608391}"/>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4" name="Straight Arrow Connector 383">
                  <a:extLst>
                    <a:ext uri="{FF2B5EF4-FFF2-40B4-BE49-F238E27FC236}">
                      <a16:creationId xmlns:a16="http://schemas.microsoft.com/office/drawing/2014/main" id="{21DAC95C-F230-4603-BF8A-13CC75E20C57}"/>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385" name="Rectangle 384">
                  <a:extLst>
                    <a:ext uri="{FF2B5EF4-FFF2-40B4-BE49-F238E27FC236}">
                      <a16:creationId xmlns:a16="http://schemas.microsoft.com/office/drawing/2014/main" id="{20E78ABE-A867-45AC-9172-F2211A81E807}"/>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6" name="Group 385">
                  <a:extLst>
                    <a:ext uri="{FF2B5EF4-FFF2-40B4-BE49-F238E27FC236}">
                      <a16:creationId xmlns:a16="http://schemas.microsoft.com/office/drawing/2014/main" id="{4AA2879B-AB10-46E4-947A-EEB78F527DF9}"/>
                    </a:ext>
                  </a:extLst>
                </p:cNvPr>
                <p:cNvGrpSpPr/>
                <p:nvPr/>
              </p:nvGrpSpPr>
              <p:grpSpPr>
                <a:xfrm>
                  <a:off x="5184128" y="2729796"/>
                  <a:ext cx="246315" cy="202204"/>
                  <a:chOff x="5226988" y="2702783"/>
                  <a:chExt cx="318420" cy="202204"/>
                </a:xfrm>
              </p:grpSpPr>
              <p:sp>
                <p:nvSpPr>
                  <p:cNvPr id="390" name="Rectangle 389">
                    <a:extLst>
                      <a:ext uri="{FF2B5EF4-FFF2-40B4-BE49-F238E27FC236}">
                        <a16:creationId xmlns:a16="http://schemas.microsoft.com/office/drawing/2014/main" id="{7A93C198-F42A-4B37-860F-73FB0A5C53E4}"/>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Rectangle 390">
                    <a:extLst>
                      <a:ext uri="{FF2B5EF4-FFF2-40B4-BE49-F238E27FC236}">
                        <a16:creationId xmlns:a16="http://schemas.microsoft.com/office/drawing/2014/main" id="{D446DEF8-1CA6-41A1-A068-C4213514B010}"/>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7" name="Oval 386">
                  <a:extLst>
                    <a:ext uri="{FF2B5EF4-FFF2-40B4-BE49-F238E27FC236}">
                      <a16:creationId xmlns:a16="http://schemas.microsoft.com/office/drawing/2014/main" id="{440641AB-4DAC-4B56-BA30-447827F0ED80}"/>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Oval 387">
                  <a:extLst>
                    <a:ext uri="{FF2B5EF4-FFF2-40B4-BE49-F238E27FC236}">
                      <a16:creationId xmlns:a16="http://schemas.microsoft.com/office/drawing/2014/main" id="{18DA72ED-D85D-4AE5-991B-24388F418F86}"/>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9" name="Oval 388">
                  <a:extLst>
                    <a:ext uri="{FF2B5EF4-FFF2-40B4-BE49-F238E27FC236}">
                      <a16:creationId xmlns:a16="http://schemas.microsoft.com/office/drawing/2014/main" id="{EDD4ED5D-6B1E-4FD7-8F62-1AE9BEA83AFB}"/>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6" name="Freeform: Shape 375">
                <a:hlinkClick r:id="rId71"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7749CEC2-5E2C-42D4-8E8F-92476D857F00}"/>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377" name="Freeform: Shape 376">
                <a:hlinkClick r:id="rId2"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E0565873-1642-4871-A7F6-C487A45B33C5}"/>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378" name="Group 377">
                <a:extLst>
                  <a:ext uri="{FF2B5EF4-FFF2-40B4-BE49-F238E27FC236}">
                    <a16:creationId xmlns:a16="http://schemas.microsoft.com/office/drawing/2014/main" id="{4D94DCE9-0B39-494B-B444-6C6275AF7501}"/>
                  </a:ext>
                </a:extLst>
              </p:cNvPr>
              <p:cNvGrpSpPr/>
              <p:nvPr/>
            </p:nvGrpSpPr>
            <p:grpSpPr>
              <a:xfrm>
                <a:off x="5183887" y="2697096"/>
                <a:ext cx="346347" cy="346347"/>
                <a:chOff x="6364588" y="5695686"/>
                <a:chExt cx="516315" cy="516315"/>
              </a:xfrm>
            </p:grpSpPr>
            <p:sp>
              <p:nvSpPr>
                <p:cNvPr id="379" name="Oval 378">
                  <a:extLst>
                    <a:ext uri="{FF2B5EF4-FFF2-40B4-BE49-F238E27FC236}">
                      <a16:creationId xmlns:a16="http://schemas.microsoft.com/office/drawing/2014/main" id="{63BF776C-112E-4126-ABF3-8C73916A6769}"/>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0" name="Group 379">
                  <a:extLst>
                    <a:ext uri="{FF2B5EF4-FFF2-40B4-BE49-F238E27FC236}">
                      <a16:creationId xmlns:a16="http://schemas.microsoft.com/office/drawing/2014/main" id="{7E43E6F0-84E0-408A-ADF0-621A69025444}"/>
                    </a:ext>
                  </a:extLst>
                </p:cNvPr>
                <p:cNvGrpSpPr/>
                <p:nvPr/>
              </p:nvGrpSpPr>
              <p:grpSpPr>
                <a:xfrm>
                  <a:off x="6497358" y="5795347"/>
                  <a:ext cx="250774" cy="280274"/>
                  <a:chOff x="5593458" y="2766299"/>
                  <a:chExt cx="268374" cy="299948"/>
                </a:xfrm>
                <a:solidFill>
                  <a:schemeClr val="bg1"/>
                </a:solidFill>
              </p:grpSpPr>
              <p:sp>
                <p:nvSpPr>
                  <p:cNvPr id="381" name="Freeform 1059">
                    <a:extLst>
                      <a:ext uri="{FF2B5EF4-FFF2-40B4-BE49-F238E27FC236}">
                        <a16:creationId xmlns:a16="http://schemas.microsoft.com/office/drawing/2014/main" id="{BEA33337-0F9C-4C26-B709-B0605EA42FFA}"/>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382" name="Oval 1060">
                    <a:extLst>
                      <a:ext uri="{FF2B5EF4-FFF2-40B4-BE49-F238E27FC236}">
                        <a16:creationId xmlns:a16="http://schemas.microsoft.com/office/drawing/2014/main" id="{DE19F0C1-13F4-45F9-991F-1912C55E3453}"/>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pic>
          <p:nvPicPr>
            <p:cNvPr id="372" name="Graphic 371">
              <a:extLst>
                <a:ext uri="{FF2B5EF4-FFF2-40B4-BE49-F238E27FC236}">
                  <a16:creationId xmlns:a16="http://schemas.microsoft.com/office/drawing/2014/main" id="{04D07A20-91DD-4864-934B-24ABC8D49A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2737" y="3712276"/>
              <a:ext cx="183196" cy="183196"/>
            </a:xfrm>
            <a:prstGeom prst="rect">
              <a:avLst/>
            </a:prstGeom>
          </p:spPr>
        </p:pic>
        <p:pic>
          <p:nvPicPr>
            <p:cNvPr id="373" name="Graphic 372">
              <a:extLst>
                <a:ext uri="{FF2B5EF4-FFF2-40B4-BE49-F238E27FC236}">
                  <a16:creationId xmlns:a16="http://schemas.microsoft.com/office/drawing/2014/main" id="{5E14FD32-8CD4-4912-A52B-FC01D2EE12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0841" y="4073888"/>
              <a:ext cx="183196" cy="183196"/>
            </a:xfrm>
            <a:prstGeom prst="rect">
              <a:avLst/>
            </a:prstGeom>
          </p:spPr>
        </p:pic>
      </p:grpSp>
      <p:sp>
        <p:nvSpPr>
          <p:cNvPr id="392" name="TextBox 391">
            <a:extLst>
              <a:ext uri="{FF2B5EF4-FFF2-40B4-BE49-F238E27FC236}">
                <a16:creationId xmlns:a16="http://schemas.microsoft.com/office/drawing/2014/main" id="{5DACAF3F-215F-47D6-B1BD-30FBAB43B1FB}"/>
              </a:ext>
            </a:extLst>
          </p:cNvPr>
          <p:cNvSpPr txBox="1"/>
          <p:nvPr/>
        </p:nvSpPr>
        <p:spPr>
          <a:xfrm>
            <a:off x="10252512" y="982604"/>
            <a:ext cx="1820293" cy="189283"/>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October 2020 – </a:t>
            </a: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72" tooltip="The latest published version of this document can be found at https://aka.ms/MCRA"/>
              </a:rPr>
              <a:t>https://aka.ms/MCRA</a:t>
            </a:r>
            <a:endParaRPr kumimoji="0" lang="en-US" sz="7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393" name="Left Bracket 392">
            <a:extLst>
              <a:ext uri="{FF2B5EF4-FFF2-40B4-BE49-F238E27FC236}">
                <a16:creationId xmlns:a16="http://schemas.microsoft.com/office/drawing/2014/main" id="{CFC5D313-A51A-4118-B436-630C9455B94C}"/>
              </a:ext>
            </a:extLst>
          </p:cNvPr>
          <p:cNvSpPr/>
          <p:nvPr/>
        </p:nvSpPr>
        <p:spPr>
          <a:xfrm rot="5400000">
            <a:off x="10752220" y="3526013"/>
            <a:ext cx="550638" cy="1985527"/>
          </a:xfrm>
          <a:prstGeom prst="leftBracket">
            <a:avLst>
              <a:gd name="adj" fmla="val 0"/>
            </a:avLst>
          </a:prstGeom>
          <a:gradFill>
            <a:gsLst>
              <a:gs pos="0">
                <a:schemeClr val="accent1">
                  <a:lumMod val="5000"/>
                  <a:lumOff val="95000"/>
                  <a:alpha val="50000"/>
                </a:schemeClr>
              </a:gs>
              <a:gs pos="78000">
                <a:srgbClr val="5C2D91">
                  <a:alpha val="20000"/>
                </a:srgbClr>
              </a:gs>
            </a:gsLst>
            <a:lin ang="10800000" scaled="1"/>
          </a:gradFill>
          <a:ln w="19050">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4" name="Group 393">
            <a:extLst>
              <a:ext uri="{FF2B5EF4-FFF2-40B4-BE49-F238E27FC236}">
                <a16:creationId xmlns:a16="http://schemas.microsoft.com/office/drawing/2014/main" id="{3E74DF6D-CDE4-49C8-AF25-C0BC98180F33}"/>
              </a:ext>
            </a:extLst>
          </p:cNvPr>
          <p:cNvGrpSpPr/>
          <p:nvPr/>
        </p:nvGrpSpPr>
        <p:grpSpPr>
          <a:xfrm>
            <a:off x="6936165" y="4190527"/>
            <a:ext cx="771811" cy="961778"/>
            <a:chOff x="6936165" y="4190527"/>
            <a:chExt cx="771811" cy="961778"/>
          </a:xfrm>
        </p:grpSpPr>
        <p:sp>
          <p:nvSpPr>
            <p:cNvPr id="395" name="Flowchart: Alternate Process 394">
              <a:hlinkClick r:id="rId31"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2728665F-052A-4CF1-A883-4215B42822E9}"/>
                </a:ext>
              </a:extLst>
            </p:cNvPr>
            <p:cNvSpPr/>
            <p:nvPr/>
          </p:nvSpPr>
          <p:spPr bwMode="auto">
            <a:xfrm>
              <a:off x="6936165" y="4190527"/>
              <a:ext cx="771811" cy="961778"/>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45720" numCol="1" spcCol="0" rtlCol="0" fromWordArt="0" anchor="b"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VPN and Network Devices</a:t>
              </a:r>
            </a:p>
          </p:txBody>
        </p:sp>
        <p:pic>
          <p:nvPicPr>
            <p:cNvPr id="396" name="Graphic 395" descr="Network diagram">
              <a:extLst>
                <a:ext uri="{FF2B5EF4-FFF2-40B4-BE49-F238E27FC236}">
                  <a16:creationId xmlns:a16="http://schemas.microsoft.com/office/drawing/2014/main" id="{0F687306-7EC7-408B-8DAF-F860CA6914F5}"/>
                </a:ext>
              </a:extLst>
            </p:cNvPr>
            <p:cNvPicPr>
              <a:picLocks noChangeAspect="1"/>
            </p:cNvPicPr>
            <p:nvPr/>
          </p:nvPicPr>
          <p:blipFill>
            <a:blip r:embed="rId73" cstate="print">
              <a:extLst>
                <a:ext uri="{28A0092B-C50C-407E-A947-70E740481C1C}">
                  <a14:useLocalDpi xmlns:a14="http://schemas.microsoft.com/office/drawing/2010/main"/>
                </a:ext>
                <a:ext uri="{96DAC541-7B7A-43D3-8B79-37D633B846F1}">
                  <asvg:svgBlip xmlns:asvg="http://schemas.microsoft.com/office/drawing/2016/SVG/main" r:embed="rId74"/>
                </a:ext>
              </a:extLst>
            </a:blip>
            <a:stretch>
              <a:fillRect/>
            </a:stretch>
          </p:blipFill>
          <p:spPr>
            <a:xfrm rot="10800000">
              <a:off x="7092236" y="4302261"/>
              <a:ext cx="348420" cy="348420"/>
            </a:xfrm>
            <a:prstGeom prst="rect">
              <a:avLst/>
            </a:prstGeom>
          </p:spPr>
        </p:pic>
      </p:grpSp>
      <p:sp>
        <p:nvSpPr>
          <p:cNvPr id="398" name="arrow_15_bidi" title="Icon of a arrow in a circle pointed left">
            <a:hlinkClick r:id="rId75" action="ppaction://hlinksldjump"/>
            <a:extLst>
              <a:ext uri="{FF2B5EF4-FFF2-40B4-BE49-F238E27FC236}">
                <a16:creationId xmlns:a16="http://schemas.microsoft.com/office/drawing/2014/main" id="{2E574EA9-8BEF-4B8D-A63E-40E01EE5211C}"/>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72803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37"/>
                                        </p:tgtEl>
                                        <p:attrNameLst>
                                          <p:attrName>style.visibility</p:attrName>
                                        </p:attrNameLst>
                                      </p:cBhvr>
                                      <p:to>
                                        <p:strVal val="visible"/>
                                      </p:to>
                                    </p:set>
                                    <p:animEffect transition="in" filter="wipe(left)">
                                      <p:cBhvr>
                                        <p:cTn id="15" dur="500"/>
                                        <p:tgtEl>
                                          <p:spTgt spid="33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14"/>
                                        </p:tgtEl>
                                        <p:attrNameLst>
                                          <p:attrName>style.visibility</p:attrName>
                                        </p:attrNameLst>
                                      </p:cBhvr>
                                      <p:to>
                                        <p:strVal val="visible"/>
                                      </p:to>
                                    </p:set>
                                    <p:animEffect transition="in" filter="wipe(left)">
                                      <p:cBhvr>
                                        <p:cTn id="20" dur="500"/>
                                        <p:tgtEl>
                                          <p:spTgt spid="2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childTnLst>
                          </p:cTn>
                        </p:par>
                        <p:par>
                          <p:cTn id="26" fill="hold">
                            <p:stCondLst>
                              <p:cond delay="500"/>
                            </p:stCondLst>
                            <p:childTnLst>
                              <p:par>
                                <p:cTn id="27" presetID="26" presetClass="emph" presetSubtype="0" fill="hold" nodeType="afterEffect">
                                  <p:stCondLst>
                                    <p:cond delay="0"/>
                                  </p:stCondLst>
                                  <p:childTnLst>
                                    <p:animEffect transition="out" filter="fade">
                                      <p:cBhvr>
                                        <p:cTn id="28" dur="500" tmFilter="0, 0; .2, .5; .8, .5; 1, 0"/>
                                        <p:tgtEl>
                                          <p:spTgt spid="370"/>
                                        </p:tgtEl>
                                      </p:cBhvr>
                                    </p:animEffect>
                                    <p:animScale>
                                      <p:cBhvr>
                                        <p:cTn id="29" dur="250" autoRev="1" fill="hold"/>
                                        <p:tgtEl>
                                          <p:spTgt spid="370"/>
                                        </p:tgtEl>
                                      </p:cBhvr>
                                      <p:by x="105000" y="105000"/>
                                    </p:animScale>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200"/>
                                        </p:tgtEl>
                                        <p:attrNameLst>
                                          <p:attrName>style.visibility</p:attrName>
                                        </p:attrNameLst>
                                      </p:cBhvr>
                                      <p:to>
                                        <p:strVal val="visible"/>
                                      </p:to>
                                    </p:set>
                                    <p:animEffect transition="in" filter="wipe(right)">
                                      <p:cBhvr>
                                        <p:cTn id="33" dur="500"/>
                                        <p:tgtEl>
                                          <p:spTgt spid="200"/>
                                        </p:tgtEl>
                                      </p:cBhvr>
                                    </p:animEffect>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nodeType="clickEffect">
                                  <p:stCondLst>
                                    <p:cond delay="0"/>
                                  </p:stCondLst>
                                  <p:childTnLst>
                                    <p:animEffect transition="out" filter="fade">
                                      <p:cBhvr>
                                        <p:cTn id="37" dur="500" tmFilter="0, 0; .2, .5; .8, .5; 1, 0"/>
                                        <p:tgtEl>
                                          <p:spTgt spid="370"/>
                                        </p:tgtEl>
                                      </p:cBhvr>
                                    </p:animEffect>
                                    <p:animScale>
                                      <p:cBhvr>
                                        <p:cTn id="38" dur="250" autoRev="1" fill="hold"/>
                                        <p:tgtEl>
                                          <p:spTgt spid="370"/>
                                        </p:tgtEl>
                                      </p:cBhvr>
                                      <p:by x="105000" y="105000"/>
                                    </p:animScale>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up)">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nodeType="clickEffect">
                                  <p:stCondLst>
                                    <p:cond delay="0"/>
                                  </p:stCondLst>
                                  <p:childTnLst>
                                    <p:animEffect transition="out" filter="fade">
                                      <p:cBhvr>
                                        <p:cTn id="46" dur="500" tmFilter="0, 0; .2, .5; .8, .5; 1, 0"/>
                                        <p:tgtEl>
                                          <p:spTgt spid="370"/>
                                        </p:tgtEl>
                                      </p:cBhvr>
                                    </p:animEffect>
                                    <p:animScale>
                                      <p:cBhvr>
                                        <p:cTn id="47" dur="250" autoRev="1" fill="hold"/>
                                        <p:tgtEl>
                                          <p:spTgt spid="370"/>
                                        </p:tgtEl>
                                      </p:cBhvr>
                                      <p:by x="105000" y="105000"/>
                                    </p:animScale>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500"/>
                                        <p:tgtEl>
                                          <p:spTgt spid="11"/>
                                        </p:tgtEl>
                                      </p:cBhvr>
                                    </p:animEffect>
                                  </p:child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393"/>
                                        </p:tgtEl>
                                        <p:attrNameLst>
                                          <p:attrName>style.visibility</p:attrName>
                                        </p:attrNameLst>
                                      </p:cBhvr>
                                      <p:to>
                                        <p:strVal val="visible"/>
                                      </p:to>
                                    </p:set>
                                    <p:animEffect transition="in" filter="wipe(up)">
                                      <p:cBhvr>
                                        <p:cTn id="55" dur="500"/>
                                        <p:tgtEl>
                                          <p:spTgt spid="393"/>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nodeType="clickEffect">
                                  <p:stCondLst>
                                    <p:cond delay="0"/>
                                  </p:stCondLst>
                                  <p:childTnLst>
                                    <p:animEffect transition="out" filter="fade">
                                      <p:cBhvr>
                                        <p:cTn id="59" dur="500" tmFilter="0, 0; .2, .5; .8, .5; 1, 0"/>
                                        <p:tgtEl>
                                          <p:spTgt spid="370"/>
                                        </p:tgtEl>
                                      </p:cBhvr>
                                    </p:animEffect>
                                    <p:animScale>
                                      <p:cBhvr>
                                        <p:cTn id="60" dur="250" autoRev="1" fill="hold"/>
                                        <p:tgtEl>
                                          <p:spTgt spid="370"/>
                                        </p:tgtEl>
                                      </p:cBhvr>
                                      <p:by x="105000" y="105000"/>
                                    </p:animScale>
                                  </p:childTnLst>
                                </p:cTn>
                              </p:par>
                            </p:childTnLst>
                          </p:cTn>
                        </p:par>
                        <p:par>
                          <p:cTn id="61" fill="hold">
                            <p:stCondLst>
                              <p:cond delay="500"/>
                            </p:stCondLst>
                            <p:childTnLst>
                              <p:par>
                                <p:cTn id="62" presetID="22" presetClass="entr" presetSubtype="8" fill="hold"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left)">
                                      <p:cBhvr>
                                        <p:cTn id="64" dur="500"/>
                                        <p:tgtEl>
                                          <p:spTgt spid="3"/>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394"/>
                                        </p:tgtEl>
                                        <p:attrNameLst>
                                          <p:attrName>style.visibility</p:attrName>
                                        </p:attrNameLst>
                                      </p:cBhvr>
                                      <p:to>
                                        <p:strVal val="visible"/>
                                      </p:to>
                                    </p:set>
                                    <p:animEffect transition="in" filter="fade">
                                      <p:cBhvr>
                                        <p:cTn id="68" dur="5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5" grpId="0"/>
      <p:bldP spid="39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0FB-1D67-437F-BD2C-9D3574F95841}"/>
              </a:ext>
            </a:extLst>
          </p:cNvPr>
          <p:cNvSpPr>
            <a:spLocks noGrp="1"/>
          </p:cNvSpPr>
          <p:nvPr>
            <p:ph type="title"/>
          </p:nvPr>
        </p:nvSpPr>
        <p:spPr/>
        <p:txBody>
          <a:bodyPr/>
          <a:lstStyle/>
          <a:p>
            <a:r>
              <a:rPr lang="en-US"/>
              <a:t>Security Operations</a:t>
            </a:r>
            <a:endParaRPr lang="gsw-CH"/>
          </a:p>
        </p:txBody>
      </p:sp>
      <p:sp>
        <p:nvSpPr>
          <p:cNvPr id="3" name="Rectangle 2">
            <a:extLst>
              <a:ext uri="{FF2B5EF4-FFF2-40B4-BE49-F238E27FC236}">
                <a16:creationId xmlns:a16="http://schemas.microsoft.com/office/drawing/2014/main" id="{83EEE6E6-72DE-4645-9A0E-6186CA37D979}"/>
              </a:ext>
            </a:extLst>
          </p:cNvPr>
          <p:cNvSpPr/>
          <p:nvPr/>
        </p:nvSpPr>
        <p:spPr bwMode="auto">
          <a:xfrm>
            <a:off x="1" y="4138677"/>
            <a:ext cx="12191999" cy="12480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 name="Rectangle 3">
            <a:extLst>
              <a:ext uri="{FF2B5EF4-FFF2-40B4-BE49-F238E27FC236}">
                <a16:creationId xmlns:a16="http://schemas.microsoft.com/office/drawing/2014/main" id="{C973DA62-D1AE-4324-B5B8-28D44D4AC1CC}"/>
              </a:ext>
            </a:extLst>
          </p:cNvPr>
          <p:cNvSpPr/>
          <p:nvPr/>
        </p:nvSpPr>
        <p:spPr bwMode="auto">
          <a:xfrm rot="5400000">
            <a:off x="6432583" y="2221230"/>
            <a:ext cx="264042" cy="1400600"/>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5" name="Straight Arrow Connector 4">
            <a:extLst>
              <a:ext uri="{FF2B5EF4-FFF2-40B4-BE49-F238E27FC236}">
                <a16:creationId xmlns:a16="http://schemas.microsoft.com/office/drawing/2014/main" id="{05866585-8EC1-4BEF-9E88-86423D653CCC}"/>
              </a:ext>
            </a:extLst>
          </p:cNvPr>
          <p:cNvCxnSpPr>
            <a:cxnSpLocks/>
          </p:cNvCxnSpPr>
          <p:nvPr/>
        </p:nvCxnSpPr>
        <p:spPr>
          <a:xfrm flipH="1" flipV="1">
            <a:off x="5929486" y="2909453"/>
            <a:ext cx="135139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502C59C-4877-496B-A492-BC866F5E597D}"/>
              </a:ext>
            </a:extLst>
          </p:cNvPr>
          <p:cNvCxnSpPr>
            <a:cxnSpLocks/>
          </p:cNvCxnSpPr>
          <p:nvPr/>
        </p:nvCxnSpPr>
        <p:spPr>
          <a:xfrm flipH="1">
            <a:off x="2792963" y="3349232"/>
            <a:ext cx="455236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7" name="Arrow: Bent 611">
            <a:extLst>
              <a:ext uri="{FF2B5EF4-FFF2-40B4-BE49-F238E27FC236}">
                <a16:creationId xmlns:a16="http://schemas.microsoft.com/office/drawing/2014/main" id="{1E4AEB14-D78C-40E5-8F2A-C39EA4C8B013}"/>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346FC35-A1E5-4AA8-B6E9-285FCB0B822B}"/>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Broad Enterprise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9" name="Group 8">
            <a:extLst>
              <a:ext uri="{FF2B5EF4-FFF2-40B4-BE49-F238E27FC236}">
                <a16:creationId xmlns:a16="http://schemas.microsoft.com/office/drawing/2014/main" id="{809BD65D-1748-477B-8436-F854ABAF7E28}"/>
              </a:ext>
            </a:extLst>
          </p:cNvPr>
          <p:cNvGrpSpPr/>
          <p:nvPr/>
        </p:nvGrpSpPr>
        <p:grpSpPr>
          <a:xfrm>
            <a:off x="527233" y="1827983"/>
            <a:ext cx="419516" cy="419516"/>
            <a:chOff x="8564293" y="6421758"/>
            <a:chExt cx="812414" cy="812410"/>
          </a:xfrm>
        </p:grpSpPr>
        <p:sp>
          <p:nvSpPr>
            <p:cNvPr id="10" name="Oval 9">
              <a:extLst>
                <a:ext uri="{FF2B5EF4-FFF2-40B4-BE49-F238E27FC236}">
                  <a16:creationId xmlns:a16="http://schemas.microsoft.com/office/drawing/2014/main" id="{7453E97F-1B15-4D87-96FF-5D5B850C1471}"/>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sp>
          <p:nvSpPr>
            <p:cNvPr id="11" name="Freeform 13">
              <a:extLst>
                <a:ext uri="{FF2B5EF4-FFF2-40B4-BE49-F238E27FC236}">
                  <a16:creationId xmlns:a16="http://schemas.microsoft.com/office/drawing/2014/main" id="{E5A1FC85-C765-4F9B-95ED-6C4B46583946}"/>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 name="TextBox 11">
            <a:extLst>
              <a:ext uri="{FF2B5EF4-FFF2-40B4-BE49-F238E27FC236}">
                <a16:creationId xmlns:a16="http://schemas.microsoft.com/office/drawing/2014/main" id="{E2C90070-0454-4178-9E23-3CBAB2AAFA69}"/>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B050"/>
                    </a:gs>
                    <a:gs pos="30000">
                      <a:srgbClr val="00B050"/>
                    </a:gs>
                  </a:gsLst>
                  <a:lin ang="5400000" scaled="0"/>
                </a:gradFill>
                <a:effectLst/>
                <a:uLnTx/>
                <a:uFillTx/>
                <a:latin typeface="Segoe UI" panose="020B0502040204020203" pitchFamily="34" charset="0"/>
                <a:ea typeface="+mn-ea"/>
                <a:cs typeface="Segoe UI" panose="020B0502040204020203" pitchFamily="34" charset="0"/>
              </a:rPr>
              <a:t>Expert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sp>
        <p:nvSpPr>
          <p:cNvPr id="13" name="TextBox 12">
            <a:extLst>
              <a:ext uri="{FF2B5EF4-FFF2-40B4-BE49-F238E27FC236}">
                <a16:creationId xmlns:a16="http://schemas.microsoft.com/office/drawing/2014/main" id="{84B29C01-AC16-4680-9EC4-BC33F7CB0939}"/>
              </a:ext>
            </a:extLst>
          </p:cNvPr>
          <p:cNvSpPr txBox="1"/>
          <p:nvPr/>
        </p:nvSpPr>
        <p:spPr>
          <a:xfrm>
            <a:off x="872186" y="4409171"/>
            <a:ext cx="1457247" cy="738664"/>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derived from deep knowledge of assets, and ML/UEBA</a:t>
            </a:r>
            <a:endPar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4" name="TextBox 13">
            <a:extLst>
              <a:ext uri="{FF2B5EF4-FFF2-40B4-BE49-F238E27FC236}">
                <a16:creationId xmlns:a16="http://schemas.microsoft.com/office/drawing/2014/main" id="{76C55CB0-A783-4715-A1CB-A5126D43FB78}"/>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Logs</a:t>
            </a:r>
            <a:br>
              <a:rPr kumimoji="0" lang="en-US" sz="1400" b="0" i="0" u="none" strike="noStrike" kern="1200" cap="none" spc="0" normalizeH="0" baseline="0" noProof="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5" name="Group 14">
            <a:extLst>
              <a:ext uri="{FF2B5EF4-FFF2-40B4-BE49-F238E27FC236}">
                <a16:creationId xmlns:a16="http://schemas.microsoft.com/office/drawing/2014/main" id="{C6DD967E-AD3A-49DC-A5AA-815E42F92F13}"/>
              </a:ext>
            </a:extLst>
          </p:cNvPr>
          <p:cNvGrpSpPr/>
          <p:nvPr/>
        </p:nvGrpSpPr>
        <p:grpSpPr>
          <a:xfrm>
            <a:off x="527233" y="5780445"/>
            <a:ext cx="419516" cy="419517"/>
            <a:chOff x="292136" y="5723519"/>
            <a:chExt cx="419516" cy="419517"/>
          </a:xfrm>
        </p:grpSpPr>
        <p:sp>
          <p:nvSpPr>
            <p:cNvPr id="16" name="Oval 15">
              <a:extLst>
                <a:ext uri="{FF2B5EF4-FFF2-40B4-BE49-F238E27FC236}">
                  <a16:creationId xmlns:a16="http://schemas.microsoft.com/office/drawing/2014/main" id="{8CDF45E2-CC2B-4A65-B97B-34B874B589FA}"/>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E807F46D-10C2-4A04-809F-0B4E17989400}"/>
                </a:ext>
              </a:extLst>
            </p:cNvPr>
            <p:cNvGrpSpPr/>
            <p:nvPr/>
          </p:nvGrpSpPr>
          <p:grpSpPr>
            <a:xfrm>
              <a:off x="366501" y="5820858"/>
              <a:ext cx="270785" cy="190718"/>
              <a:chOff x="1569824" y="2493431"/>
              <a:chExt cx="1534468" cy="1080738"/>
            </a:xfrm>
            <a:solidFill>
              <a:schemeClr val="bg1"/>
            </a:solidFill>
          </p:grpSpPr>
          <p:sp>
            <p:nvSpPr>
              <p:cNvPr id="18" name="Freeform: Shape 17">
                <a:extLst>
                  <a:ext uri="{FF2B5EF4-FFF2-40B4-BE49-F238E27FC236}">
                    <a16:creationId xmlns:a16="http://schemas.microsoft.com/office/drawing/2014/main" id="{020C4C4B-BD28-472A-B2F9-23B562471A2E}"/>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32B172B5-DA38-45E4-AEA1-4D1C8C6CD44C}"/>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05D4D76-A1FE-4A97-A108-05F2564AB06C}"/>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1" name="Rectangle 20">
            <a:hlinkClick r:id="rId2"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86D12B1C-7332-4143-9576-DE32266EA71F}"/>
              </a:ext>
            </a:extLst>
          </p:cNvPr>
          <p:cNvSpPr/>
          <p:nvPr/>
        </p:nvSpPr>
        <p:spPr bwMode="auto">
          <a:xfrm>
            <a:off x="6163731" y="1506967"/>
            <a:ext cx="3400626" cy="66757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gradFill>
                  <a:gsLst>
                    <a:gs pos="0">
                      <a:prstClr val="black"/>
                    </a:gs>
                    <a:gs pos="100000">
                      <a:prstClr val="black"/>
                    </a:gs>
                  </a:gsLst>
                  <a:lin ang="5400000" scaled="1"/>
                </a:gradFill>
                <a:effectLst/>
                <a:uLnTx/>
                <a:uFillTx/>
                <a:latin typeface="Segoe UI"/>
                <a:ea typeface="Segoe UI" pitchFamily="34" charset="0"/>
                <a:cs typeface="Segoe UI" pitchFamily="34" charset="0"/>
              </a:rPr>
              <a:t>Improve &amp; Learn by Measuring:</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00" b="0" i="0" u="none" strike="noStrike" kern="1200" cap="none" spc="0" normalizeH="0" baseline="0" noProof="0">
                <a:ln>
                  <a:noFill/>
                </a:ln>
                <a:gradFill>
                  <a:gsLst>
                    <a:gs pos="0">
                      <a:prstClr val="black"/>
                    </a:gs>
                    <a:gs pos="100000">
                      <a:prstClr val="black"/>
                    </a:gs>
                  </a:gsLst>
                  <a:lin ang="5400000" scaled="1"/>
                </a:gradFill>
                <a:effectLst/>
                <a:uLnTx/>
                <a:uFillTx/>
                <a:latin typeface="Segoe UI Semibold"/>
                <a:ea typeface="Segoe UI" pitchFamily="34" charset="0"/>
                <a:cs typeface="Segoe UI" pitchFamily="34" charset="0"/>
              </a:rPr>
              <a:t>Mean time to Acknowledge (MTTA)</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Effectiveness- </a:t>
            </a:r>
            <a:r>
              <a:rPr kumimoji="0" lang="en-US" sz="900" b="0" i="0" u="none" strike="noStrike" kern="1200" cap="none" spc="0" normalizeH="0" baseline="0" noProof="0">
                <a:ln>
                  <a:noFill/>
                </a:ln>
                <a:gradFill>
                  <a:gsLst>
                    <a:gs pos="0">
                      <a:prstClr val="black"/>
                    </a:gs>
                    <a:gs pos="100000">
                      <a:prstClr val="black"/>
                    </a:gs>
                  </a:gsLst>
                  <a:lin ang="5400000" scaled="1"/>
                </a:gradFill>
                <a:effectLst/>
                <a:uLnTx/>
                <a:uFillTx/>
                <a:latin typeface="Segoe UI Semibold"/>
                <a:ea typeface="Segoe UI" pitchFamily="34" charset="0"/>
                <a:cs typeface="Segoe UI" pitchFamily="34" charset="0"/>
              </a:rPr>
              <a:t>Mean Time to Remediate (MTTR)</a:t>
            </a:r>
          </a:p>
        </p:txBody>
      </p:sp>
      <p:grpSp>
        <p:nvGrpSpPr>
          <p:cNvPr id="22" name="Group 21">
            <a:extLst>
              <a:ext uri="{FF2B5EF4-FFF2-40B4-BE49-F238E27FC236}">
                <a16:creationId xmlns:a16="http://schemas.microsoft.com/office/drawing/2014/main" id="{CA2475AD-A620-48DA-8AC3-17E0E9EB4575}"/>
              </a:ext>
            </a:extLst>
          </p:cNvPr>
          <p:cNvGrpSpPr/>
          <p:nvPr/>
        </p:nvGrpSpPr>
        <p:grpSpPr>
          <a:xfrm>
            <a:off x="1068554" y="3126700"/>
            <a:ext cx="1658996" cy="533407"/>
            <a:chOff x="1068554" y="3698600"/>
            <a:chExt cx="1658996" cy="533407"/>
          </a:xfrm>
        </p:grpSpPr>
        <p:sp>
          <p:nvSpPr>
            <p:cNvPr id="23" name="Rectangle 22">
              <a:extLst>
                <a:ext uri="{FF2B5EF4-FFF2-40B4-BE49-F238E27FC236}">
                  <a16:creationId xmlns:a16="http://schemas.microsoft.com/office/drawing/2014/main" id="{9D17786E-726C-46A5-A9B8-AEEB45AAB6AA}"/>
                </a:ext>
              </a:extLst>
            </p:cNvPr>
            <p:cNvSpPr/>
            <p:nvPr/>
          </p:nvSpPr>
          <p:spPr>
            <a:xfrm>
              <a:off x="1068554" y="3698600"/>
              <a:ext cx="1658996" cy="533407"/>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91440"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Classic SIEM</a:t>
              </a:r>
            </a:p>
          </p:txBody>
        </p:sp>
        <p:grpSp>
          <p:nvGrpSpPr>
            <p:cNvPr id="24" name="Group 23">
              <a:extLst>
                <a:ext uri="{FF2B5EF4-FFF2-40B4-BE49-F238E27FC236}">
                  <a16:creationId xmlns:a16="http://schemas.microsoft.com/office/drawing/2014/main" id="{F8D8DC2D-F5BB-4DCE-B859-256A70BFC951}"/>
                </a:ext>
              </a:extLst>
            </p:cNvPr>
            <p:cNvGrpSpPr/>
            <p:nvPr/>
          </p:nvGrpSpPr>
          <p:grpSpPr>
            <a:xfrm>
              <a:off x="1175899" y="3800677"/>
              <a:ext cx="178885" cy="141617"/>
              <a:chOff x="6923299" y="4036815"/>
              <a:chExt cx="389108" cy="308044"/>
            </a:xfrm>
          </p:grpSpPr>
          <p:sp>
            <p:nvSpPr>
              <p:cNvPr id="32" name="Freeform: Shape 31">
                <a:extLst>
                  <a:ext uri="{FF2B5EF4-FFF2-40B4-BE49-F238E27FC236}">
                    <a16:creationId xmlns:a16="http://schemas.microsoft.com/office/drawing/2014/main" id="{6191FE0C-5DCF-4A50-8DB3-D95ABA15C2BE}"/>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C5ACE5B-D9EB-4C78-A985-05F909684826}"/>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BD8DBDC0-6A75-42A9-865A-A4939AA1F509}"/>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70984C74-27F6-4E60-B15D-B03463CEDBF1}"/>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02F4DBE0-F405-4326-BDA3-AFFF37860C3C}"/>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8822DB92-037A-43B8-BE86-985C3E763475}"/>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5" name="Picture 24" descr="A picture containing clipart&#10;&#10;Description automatically generated">
              <a:extLst>
                <a:ext uri="{FF2B5EF4-FFF2-40B4-BE49-F238E27FC236}">
                  <a16:creationId xmlns:a16="http://schemas.microsoft.com/office/drawing/2014/main" id="{3C42D169-0797-405B-B2D2-0F2F2D2C48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3012" y="4047449"/>
              <a:ext cx="312035" cy="93413"/>
            </a:xfrm>
            <a:prstGeom prst="rect">
              <a:avLst/>
            </a:prstGeom>
          </p:spPr>
        </p:pic>
        <p:pic>
          <p:nvPicPr>
            <p:cNvPr id="26" name="Picture 25">
              <a:extLst>
                <a:ext uri="{FF2B5EF4-FFF2-40B4-BE49-F238E27FC236}">
                  <a16:creationId xmlns:a16="http://schemas.microsoft.com/office/drawing/2014/main" id="{55C9A0C4-247B-4031-9FB9-751E2F44E67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551932" y="3972478"/>
              <a:ext cx="373259" cy="214001"/>
            </a:xfrm>
            <a:prstGeom prst="rect">
              <a:avLst/>
            </a:prstGeom>
          </p:spPr>
        </p:pic>
        <p:pic>
          <p:nvPicPr>
            <p:cNvPr id="27" name="Picture 26" descr="A close up of a logo&#10;&#10;Description automatically generated">
              <a:extLst>
                <a:ext uri="{FF2B5EF4-FFF2-40B4-BE49-F238E27FC236}">
                  <a16:creationId xmlns:a16="http://schemas.microsoft.com/office/drawing/2014/main" id="{84A9DAAC-7311-4531-A252-30B8D3F7B5C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57012" y="4024586"/>
              <a:ext cx="348395" cy="115370"/>
            </a:xfrm>
            <a:prstGeom prst="rect">
              <a:avLst/>
            </a:prstGeom>
          </p:spPr>
        </p:pic>
        <p:grpSp>
          <p:nvGrpSpPr>
            <p:cNvPr id="28" name="Group 27">
              <a:extLst>
                <a:ext uri="{FF2B5EF4-FFF2-40B4-BE49-F238E27FC236}">
                  <a16:creationId xmlns:a16="http://schemas.microsoft.com/office/drawing/2014/main" id="{7AC8DDFE-84B3-4009-BCC7-EDA6B6B60E3E}"/>
                </a:ext>
              </a:extLst>
            </p:cNvPr>
            <p:cNvGrpSpPr/>
            <p:nvPr/>
          </p:nvGrpSpPr>
          <p:grpSpPr>
            <a:xfrm>
              <a:off x="2434116" y="4066241"/>
              <a:ext cx="160817" cy="36587"/>
              <a:chOff x="3979178" y="6518937"/>
              <a:chExt cx="160817" cy="36587"/>
            </a:xfrm>
          </p:grpSpPr>
          <p:sp>
            <p:nvSpPr>
              <p:cNvPr id="29" name="Oval 28">
                <a:extLst>
                  <a:ext uri="{FF2B5EF4-FFF2-40B4-BE49-F238E27FC236}">
                    <a16:creationId xmlns:a16="http://schemas.microsoft.com/office/drawing/2014/main" id="{E3F082CF-E573-44A8-9482-91DDB30AE802}"/>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0" name="Oval 29">
                <a:extLst>
                  <a:ext uri="{FF2B5EF4-FFF2-40B4-BE49-F238E27FC236}">
                    <a16:creationId xmlns:a16="http://schemas.microsoft.com/office/drawing/2014/main" id="{E887A839-07F5-48D8-A13E-5886F9FF0B76}"/>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 name="Oval 30">
                <a:extLst>
                  <a:ext uri="{FF2B5EF4-FFF2-40B4-BE49-F238E27FC236}">
                    <a16:creationId xmlns:a16="http://schemas.microsoft.com/office/drawing/2014/main" id="{C995E16A-11A8-40FF-BE1C-08AB9E6D129B}"/>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8" name="Group 37">
            <a:extLst>
              <a:ext uri="{FF2B5EF4-FFF2-40B4-BE49-F238E27FC236}">
                <a16:creationId xmlns:a16="http://schemas.microsoft.com/office/drawing/2014/main" id="{E44BBFE3-6A0A-4DDD-A6EB-8AF85D62E1B3}"/>
              </a:ext>
            </a:extLst>
          </p:cNvPr>
          <p:cNvGrpSpPr/>
          <p:nvPr/>
        </p:nvGrpSpPr>
        <p:grpSpPr>
          <a:xfrm>
            <a:off x="1068553" y="2396934"/>
            <a:ext cx="1657645" cy="319616"/>
            <a:chOff x="868163" y="3648976"/>
            <a:chExt cx="1657645" cy="319616"/>
          </a:xfrm>
        </p:grpSpPr>
        <p:sp>
          <p:nvSpPr>
            <p:cNvPr id="39" name="Rectangle 38">
              <a:hlinkClick r:id="rId6"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426844A2-60E7-4EE3-9DC7-B4B84068FD3F}"/>
                </a:ext>
              </a:extLst>
            </p:cNvPr>
            <p:cNvSpPr/>
            <p:nvPr/>
          </p:nvSpPr>
          <p:spPr>
            <a:xfrm>
              <a:off x="868163" y="3648976"/>
              <a:ext cx="1657645" cy="319616"/>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73152"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Case Management</a:t>
              </a:r>
            </a:p>
          </p:txBody>
        </p:sp>
        <p:sp>
          <p:nvSpPr>
            <p:cNvPr id="40" name="Commitments_EC4D">
              <a:extLst>
                <a:ext uri="{FF2B5EF4-FFF2-40B4-BE49-F238E27FC236}">
                  <a16:creationId xmlns:a16="http://schemas.microsoft.com/office/drawing/2014/main" id="{5DF0D1A4-8B93-4792-8769-A884DD347F0A}"/>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C8B5D24-1DEB-4A32-BD06-352341A59D70}"/>
              </a:ext>
            </a:extLst>
          </p:cNvPr>
          <p:cNvSpPr/>
          <p:nvPr/>
        </p:nvSpPr>
        <p:spPr>
          <a:xfrm>
            <a:off x="4431349" y="3521280"/>
            <a:ext cx="1723987" cy="430887"/>
          </a:xfrm>
          <a:prstGeom prst="rect">
            <a:avLst/>
          </a:prstGeom>
        </p:spPr>
        <p:txBody>
          <a:bodyPr wrap="square">
            <a:spAutoFit/>
          </a:bodyPr>
          <a:lstStyle/>
          <a:p>
            <a:pPr lvl="0" defTabSz="914367">
              <a:defRPr/>
            </a:pPr>
            <a:r>
              <a:rPr lang="en-US" sz="800" b="1" kern="0" noProof="0">
                <a:gradFill>
                  <a:gsLst>
                    <a:gs pos="0">
                      <a:prstClr val="black"/>
                    </a:gs>
                    <a:gs pos="100000">
                      <a:prstClr val="black"/>
                    </a:gs>
                  </a:gsLst>
                  <a:lin ang="5400000" scaled="1"/>
                </a:gradFill>
                <a:latin typeface="Segoe UI" panose="020B0502040204020203" pitchFamily="34" charset="0"/>
                <a:cs typeface="Segoe UI" panose="020B0502040204020203" pitchFamily="34" charset="0"/>
              </a:rPr>
              <a:t>Microsoft Threat </a:t>
            </a: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Intelligence</a:t>
            </a:r>
            <a: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 </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lang="en-US" sz="700">
                <a:gradFill>
                  <a:gsLst>
                    <a:gs pos="0">
                      <a:prstClr val="black"/>
                    </a:gs>
                    <a:gs pos="100000">
                      <a:prstClr val="black"/>
                    </a:gs>
                  </a:gsLst>
                  <a:lin ang="5400000" scaled="1"/>
                </a:gradFill>
                <a:latin typeface="Segoe UI" panose="020B0502040204020203" pitchFamily="34" charset="0"/>
                <a:cs typeface="Segoe UI" panose="020B0502040204020203" pitchFamily="34" charset="0"/>
              </a:rPr>
              <a:t>8+ Trillion signals per day of security context </a:t>
            </a: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2" name="Group 4">
            <a:extLst>
              <a:ext uri="{FF2B5EF4-FFF2-40B4-BE49-F238E27FC236}">
                <a16:creationId xmlns:a16="http://schemas.microsoft.com/office/drawing/2014/main" id="{6F325EBC-ADC6-4B35-AC0F-BD2947302536}"/>
              </a:ext>
            </a:extLst>
          </p:cNvPr>
          <p:cNvGrpSpPr>
            <a:grpSpLocks noChangeAspect="1"/>
          </p:cNvGrpSpPr>
          <p:nvPr/>
        </p:nvGrpSpPr>
        <p:grpSpPr bwMode="auto">
          <a:xfrm>
            <a:off x="4169763" y="3594482"/>
            <a:ext cx="281366" cy="281366"/>
            <a:chOff x="380" y="3325"/>
            <a:chExt cx="286" cy="286"/>
          </a:xfrm>
          <a:solidFill>
            <a:srgbClr val="243A5E"/>
          </a:solidFill>
        </p:grpSpPr>
        <p:sp>
          <p:nvSpPr>
            <p:cNvPr id="43" name="Freeform 5">
              <a:extLst>
                <a:ext uri="{FF2B5EF4-FFF2-40B4-BE49-F238E27FC236}">
                  <a16:creationId xmlns:a16="http://schemas.microsoft.com/office/drawing/2014/main" id="{07639CAB-1E94-47DD-85FD-C82F37504849}"/>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4" name="Oval 6">
              <a:extLst>
                <a:ext uri="{FF2B5EF4-FFF2-40B4-BE49-F238E27FC236}">
                  <a16:creationId xmlns:a16="http://schemas.microsoft.com/office/drawing/2014/main" id="{A8BB3087-5762-4AED-80F4-07134EBCE5D7}"/>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5" name="Oval 7">
              <a:extLst>
                <a:ext uri="{FF2B5EF4-FFF2-40B4-BE49-F238E27FC236}">
                  <a16:creationId xmlns:a16="http://schemas.microsoft.com/office/drawing/2014/main" id="{F92D59D2-2C3D-450D-86A3-25D17F51A412}"/>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6" name="Oval 8">
              <a:extLst>
                <a:ext uri="{FF2B5EF4-FFF2-40B4-BE49-F238E27FC236}">
                  <a16:creationId xmlns:a16="http://schemas.microsoft.com/office/drawing/2014/main" id="{1913B9A7-9875-42E7-B30C-607618F4001D}"/>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 name="Oval 9">
              <a:extLst>
                <a:ext uri="{FF2B5EF4-FFF2-40B4-BE49-F238E27FC236}">
                  <a16:creationId xmlns:a16="http://schemas.microsoft.com/office/drawing/2014/main" id="{E3F6FC14-C473-4909-B37A-685045D6C0E9}"/>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 name="Oval 10">
              <a:extLst>
                <a:ext uri="{FF2B5EF4-FFF2-40B4-BE49-F238E27FC236}">
                  <a16:creationId xmlns:a16="http://schemas.microsoft.com/office/drawing/2014/main" id="{7F39E70B-2375-42F0-AC12-8507B3D698B5}"/>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9" name="Oval 11">
              <a:extLst>
                <a:ext uri="{FF2B5EF4-FFF2-40B4-BE49-F238E27FC236}">
                  <a16:creationId xmlns:a16="http://schemas.microsoft.com/office/drawing/2014/main" id="{9CD001B2-35E8-4C1E-8698-829DD7C6A797}"/>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0" name="Oval 12">
              <a:extLst>
                <a:ext uri="{FF2B5EF4-FFF2-40B4-BE49-F238E27FC236}">
                  <a16:creationId xmlns:a16="http://schemas.microsoft.com/office/drawing/2014/main" id="{CC9BF5D4-8BFD-48EC-BB71-2BE7DE0BF0D2}"/>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51" name="Straight Arrow Connector 50">
            <a:extLst>
              <a:ext uri="{FF2B5EF4-FFF2-40B4-BE49-F238E27FC236}">
                <a16:creationId xmlns:a16="http://schemas.microsoft.com/office/drawing/2014/main" id="{B1AAF82F-3773-4A04-8804-E5C896718F68}"/>
              </a:ext>
            </a:extLst>
          </p:cNvPr>
          <p:cNvCxnSpPr>
            <a:cxnSpLocks/>
          </p:cNvCxnSpPr>
          <p:nvPr/>
        </p:nvCxnSpPr>
        <p:spPr>
          <a:xfrm flipV="1">
            <a:off x="5082672" y="3126700"/>
            <a:ext cx="0" cy="375375"/>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52" name="Group 51">
            <a:extLst>
              <a:ext uri="{FF2B5EF4-FFF2-40B4-BE49-F238E27FC236}">
                <a16:creationId xmlns:a16="http://schemas.microsoft.com/office/drawing/2014/main" id="{671B1187-A5D6-4B34-9323-11B6A1A16EB3}"/>
              </a:ext>
            </a:extLst>
          </p:cNvPr>
          <p:cNvGrpSpPr/>
          <p:nvPr/>
        </p:nvGrpSpPr>
        <p:grpSpPr>
          <a:xfrm>
            <a:off x="1064480" y="3656358"/>
            <a:ext cx="3805367" cy="2080280"/>
            <a:chOff x="1064480" y="3656358"/>
            <a:chExt cx="3805367" cy="2080280"/>
          </a:xfrm>
        </p:grpSpPr>
        <p:sp>
          <p:nvSpPr>
            <p:cNvPr id="53" name="Arrow: Bent 52">
              <a:extLst>
                <a:ext uri="{FF2B5EF4-FFF2-40B4-BE49-F238E27FC236}">
                  <a16:creationId xmlns:a16="http://schemas.microsoft.com/office/drawing/2014/main" id="{E919B066-E17B-46BF-9DA9-A64ECBB437F2}"/>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B786D742-399C-4AF3-A3E3-8360CD8C8C86}"/>
                </a:ext>
              </a:extLst>
            </p:cNvPr>
            <p:cNvSpPr/>
            <p:nvPr/>
          </p:nvSpPr>
          <p:spPr>
            <a:xfrm>
              <a:off x="1064480" y="3656358"/>
              <a:ext cx="2091114" cy="175433"/>
            </a:xfrm>
            <a:prstGeom prst="rect">
              <a:avLst/>
            </a:prstGeom>
            <a:solidFill>
              <a:schemeClr val="tx1">
                <a:lumMod val="50000"/>
              </a:schemeClr>
            </a:solidFill>
            <a:ln w="38100">
              <a:noFill/>
            </a:ln>
          </p:spPr>
          <p:txBody>
            <a:bodyPr wrap="square" lIns="0" tIns="18288" rIns="0" bIns="18288" anchor="ctr" anchorCtr="0">
              <a:spAutoFit/>
            </a:bodyPr>
            <a:lstStyle/>
            <a:p>
              <a:pPr marL="112713" marR="0" lvl="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rPr>
                <a:t>API integration</a:t>
              </a:r>
              <a:endParaRPr kumimoji="0" lang="en-US" sz="9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pic>
          <p:nvPicPr>
            <p:cNvPr id="55" name="Graphic 54">
              <a:extLst>
                <a:ext uri="{FF2B5EF4-FFF2-40B4-BE49-F238E27FC236}">
                  <a16:creationId xmlns:a16="http://schemas.microsoft.com/office/drawing/2014/main" id="{CCE3A1EA-31CC-463F-863D-EB39C59493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2668" y="4004776"/>
              <a:ext cx="1677179" cy="548291"/>
            </a:xfrm>
            <a:prstGeom prst="rect">
              <a:avLst/>
            </a:prstGeom>
          </p:spPr>
        </p:pic>
      </p:grpSp>
      <p:grpSp>
        <p:nvGrpSpPr>
          <p:cNvPr id="56" name="Group 55">
            <a:extLst>
              <a:ext uri="{FF2B5EF4-FFF2-40B4-BE49-F238E27FC236}">
                <a16:creationId xmlns:a16="http://schemas.microsoft.com/office/drawing/2014/main" id="{6D032B62-9C72-4A6B-B74B-E25354852BCE}"/>
              </a:ext>
            </a:extLst>
          </p:cNvPr>
          <p:cNvGrpSpPr/>
          <p:nvPr/>
        </p:nvGrpSpPr>
        <p:grpSpPr>
          <a:xfrm>
            <a:off x="7322232" y="422237"/>
            <a:ext cx="4328914" cy="826457"/>
            <a:chOff x="7322232" y="422237"/>
            <a:chExt cx="4328914" cy="826457"/>
          </a:xfrm>
        </p:grpSpPr>
        <p:sp>
          <p:nvSpPr>
            <p:cNvPr id="57" name="Rectangle 56">
              <a:extLst>
                <a:ext uri="{FF2B5EF4-FFF2-40B4-BE49-F238E27FC236}">
                  <a16:creationId xmlns:a16="http://schemas.microsoft.com/office/drawing/2014/main" id="{6C2A4E36-D846-48F1-AEF9-7C22506AD532}"/>
                </a:ext>
              </a:extLst>
            </p:cNvPr>
            <p:cNvSpPr/>
            <p:nvPr/>
          </p:nvSpPr>
          <p:spPr bwMode="auto">
            <a:xfrm>
              <a:off x="7322232" y="422237"/>
              <a:ext cx="4328914" cy="826457"/>
            </a:xfrm>
            <a:prstGeom prst="rect">
              <a:avLst/>
            </a:prstGeom>
            <a:solidFill>
              <a:schemeClr val="bg1"/>
            </a:solidFill>
            <a:ln w="0">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grpSp>
          <p:nvGrpSpPr>
            <p:cNvPr id="58" name="Group 57">
              <a:extLst>
                <a:ext uri="{FF2B5EF4-FFF2-40B4-BE49-F238E27FC236}">
                  <a16:creationId xmlns:a16="http://schemas.microsoft.com/office/drawing/2014/main" id="{27371B6A-E655-4E3E-A60E-537BBFDA20A6}"/>
                </a:ext>
              </a:extLst>
            </p:cNvPr>
            <p:cNvGrpSpPr/>
            <p:nvPr/>
          </p:nvGrpSpPr>
          <p:grpSpPr>
            <a:xfrm>
              <a:off x="9724028" y="746227"/>
              <a:ext cx="1646309" cy="244554"/>
              <a:chOff x="9828657" y="764191"/>
              <a:chExt cx="1646309" cy="244554"/>
            </a:xfrm>
          </p:grpSpPr>
          <p:sp>
            <p:nvSpPr>
              <p:cNvPr id="71" name="Arrow: Right 70">
                <a:extLst>
                  <a:ext uri="{FF2B5EF4-FFF2-40B4-BE49-F238E27FC236}">
                    <a16:creationId xmlns:a16="http://schemas.microsoft.com/office/drawing/2014/main" id="{71EF43B3-D9B9-4CA7-8D4B-6A7B5DC286B2}"/>
                  </a:ext>
                </a:extLst>
              </p:cNvPr>
              <p:cNvSpPr/>
              <p:nvPr/>
            </p:nvSpPr>
            <p:spPr>
              <a:xfrm>
                <a:off x="9828657" y="851065"/>
                <a:ext cx="315746" cy="80173"/>
              </a:xfrm>
              <a:prstGeom prst="rightArrow">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Arrow: Right 71">
                <a:extLst>
                  <a:ext uri="{FF2B5EF4-FFF2-40B4-BE49-F238E27FC236}">
                    <a16:creationId xmlns:a16="http://schemas.microsoft.com/office/drawing/2014/main" id="{F006D5C7-3668-460A-8CF3-354526506A0B}"/>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Consulting and Escalation</a:t>
                </a:r>
              </a:p>
            </p:txBody>
          </p:sp>
        </p:grpSp>
        <p:grpSp>
          <p:nvGrpSpPr>
            <p:cNvPr id="59" name="Group 58">
              <a:extLst>
                <a:ext uri="{FF2B5EF4-FFF2-40B4-BE49-F238E27FC236}">
                  <a16:creationId xmlns:a16="http://schemas.microsoft.com/office/drawing/2014/main" id="{30F7E8DC-18A6-482E-B28C-58500DA19396}"/>
                </a:ext>
              </a:extLst>
            </p:cNvPr>
            <p:cNvGrpSpPr/>
            <p:nvPr/>
          </p:nvGrpSpPr>
          <p:grpSpPr>
            <a:xfrm>
              <a:off x="9724028" y="564591"/>
              <a:ext cx="1025888" cy="244554"/>
              <a:chOff x="9828657" y="939673"/>
              <a:chExt cx="1025888" cy="244554"/>
            </a:xfrm>
          </p:grpSpPr>
          <p:sp>
            <p:nvSpPr>
              <p:cNvPr id="69" name="Arrow: Right 68">
                <a:extLst>
                  <a:ext uri="{FF2B5EF4-FFF2-40B4-BE49-F238E27FC236}">
                    <a16:creationId xmlns:a16="http://schemas.microsoft.com/office/drawing/2014/main" id="{718CB3DD-AF04-46D1-97AF-4C9BDC370560}"/>
                  </a:ext>
                </a:extLst>
              </p:cNvPr>
              <p:cNvSpPr/>
              <p:nvPr/>
            </p:nvSpPr>
            <p:spPr>
              <a:xfrm>
                <a:off x="9828657" y="1015224"/>
                <a:ext cx="315746" cy="101800"/>
              </a:xfrm>
              <a:prstGeom prst="rightArrow">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0" name="Arrow: Right 69">
                <a:extLst>
                  <a:ext uri="{FF2B5EF4-FFF2-40B4-BE49-F238E27FC236}">
                    <a16:creationId xmlns:a16="http://schemas.microsoft.com/office/drawing/2014/main" id="{C8A467A5-4CEE-4CAB-95F2-62FEF14053D1}"/>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Outsourcing</a:t>
                </a:r>
              </a:p>
            </p:txBody>
          </p:sp>
        </p:grpSp>
        <p:grpSp>
          <p:nvGrpSpPr>
            <p:cNvPr id="60" name="Group 59">
              <a:extLst>
                <a:ext uri="{FF2B5EF4-FFF2-40B4-BE49-F238E27FC236}">
                  <a16:creationId xmlns:a16="http://schemas.microsoft.com/office/drawing/2014/main" id="{612164B6-DCCC-491A-8379-134F1D304DAB}"/>
                </a:ext>
              </a:extLst>
            </p:cNvPr>
            <p:cNvGrpSpPr/>
            <p:nvPr/>
          </p:nvGrpSpPr>
          <p:grpSpPr>
            <a:xfrm>
              <a:off x="9724028" y="913277"/>
              <a:ext cx="1788057" cy="244554"/>
              <a:chOff x="7541203" y="939673"/>
              <a:chExt cx="1788057" cy="244554"/>
            </a:xfrm>
          </p:grpSpPr>
          <p:sp>
            <p:nvSpPr>
              <p:cNvPr id="67" name="Arrow: Right 66">
                <a:extLst>
                  <a:ext uri="{FF2B5EF4-FFF2-40B4-BE49-F238E27FC236}">
                    <a16:creationId xmlns:a16="http://schemas.microsoft.com/office/drawing/2014/main" id="{9501CF22-C4B3-4A72-A141-358AC4D41158}"/>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Native Resource Monitoring </a:t>
                </a:r>
              </a:p>
            </p:txBody>
          </p:sp>
          <p:cxnSp>
            <p:nvCxnSpPr>
              <p:cNvPr id="68" name="Connector: Elbow 279">
                <a:extLst>
                  <a:ext uri="{FF2B5EF4-FFF2-40B4-BE49-F238E27FC236}">
                    <a16:creationId xmlns:a16="http://schemas.microsoft.com/office/drawing/2014/main" id="{5FBADBA2-B701-40DD-ABEF-384CED3BCA23}"/>
                  </a:ext>
                </a:extLst>
              </p:cNvPr>
              <p:cNvCxnSpPr>
                <a:cxnSpLocks/>
              </p:cNvCxnSpPr>
              <p:nvPr/>
            </p:nvCxnSpPr>
            <p:spPr>
              <a:xfrm flipH="1">
                <a:off x="7541203" y="1063167"/>
                <a:ext cx="299602" cy="0"/>
              </a:xfrm>
              <a:prstGeom prst="straightConnector1">
                <a:avLst/>
              </a:prstGeom>
              <a:noFill/>
              <a:ln w="57150">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61" name="Group 60">
              <a:extLst>
                <a:ext uri="{FF2B5EF4-FFF2-40B4-BE49-F238E27FC236}">
                  <a16:creationId xmlns:a16="http://schemas.microsoft.com/office/drawing/2014/main" id="{5B04A6E5-5D1F-4FC9-83C3-771A395ED5C8}"/>
                </a:ext>
              </a:extLst>
            </p:cNvPr>
            <p:cNvGrpSpPr/>
            <p:nvPr/>
          </p:nvGrpSpPr>
          <p:grpSpPr>
            <a:xfrm>
              <a:off x="7538429" y="746227"/>
              <a:ext cx="1732247" cy="244554"/>
              <a:chOff x="9857680" y="591021"/>
              <a:chExt cx="1732247" cy="244554"/>
            </a:xfrm>
          </p:grpSpPr>
          <p:sp>
            <p:nvSpPr>
              <p:cNvPr id="65" name="Arrow: Right 64">
                <a:extLst>
                  <a:ext uri="{FF2B5EF4-FFF2-40B4-BE49-F238E27FC236}">
                    <a16:creationId xmlns:a16="http://schemas.microsoft.com/office/drawing/2014/main" id="{AAC5E779-DA87-4D61-8653-593EC430B410}"/>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Event Log Based Monitoring</a:t>
                </a:r>
              </a:p>
            </p:txBody>
          </p:sp>
          <p:cxnSp>
            <p:nvCxnSpPr>
              <p:cNvPr id="66" name="Connector: Elbow 279">
                <a:extLst>
                  <a:ext uri="{FF2B5EF4-FFF2-40B4-BE49-F238E27FC236}">
                    <a16:creationId xmlns:a16="http://schemas.microsoft.com/office/drawing/2014/main" id="{5DD90909-963E-43DB-A9FA-256C0F1FCD62}"/>
                  </a:ext>
                </a:extLst>
              </p:cNvPr>
              <p:cNvCxnSpPr>
                <a:cxnSpLocks/>
              </p:cNvCxnSpPr>
              <p:nvPr/>
            </p:nvCxnSpPr>
            <p:spPr>
              <a:xfrm flipH="1">
                <a:off x="9857680" y="727468"/>
                <a:ext cx="295182" cy="0"/>
              </a:xfrm>
              <a:prstGeom prst="straightConnector1">
                <a:avLst/>
              </a:prstGeom>
              <a:ln w="28575">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7E30E71D-F51C-49F9-91F6-8412506BEFD0}"/>
                </a:ext>
              </a:extLst>
            </p:cNvPr>
            <p:cNvGrpSpPr/>
            <p:nvPr/>
          </p:nvGrpSpPr>
          <p:grpSpPr>
            <a:xfrm>
              <a:off x="7538429" y="913277"/>
              <a:ext cx="1986362" cy="244554"/>
              <a:chOff x="7538429" y="750123"/>
              <a:chExt cx="1986362" cy="244554"/>
            </a:xfrm>
          </p:grpSpPr>
          <p:sp>
            <p:nvSpPr>
              <p:cNvPr id="63" name="Arrow: Right 62">
                <a:extLst>
                  <a:ext uri="{FF2B5EF4-FFF2-40B4-BE49-F238E27FC236}">
                    <a16:creationId xmlns:a16="http://schemas.microsoft.com/office/drawing/2014/main" id="{8929BF14-9575-492C-B569-68C0DCB4A636}"/>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Investigation &amp; Proactive Hunting</a:t>
                </a:r>
              </a:p>
            </p:txBody>
          </p:sp>
          <p:cxnSp>
            <p:nvCxnSpPr>
              <p:cNvPr id="64" name="Straight Arrow Connector 63">
                <a:extLst>
                  <a:ext uri="{FF2B5EF4-FFF2-40B4-BE49-F238E27FC236}">
                    <a16:creationId xmlns:a16="http://schemas.microsoft.com/office/drawing/2014/main" id="{2D7BB8EC-4FD9-41C9-86B6-46FF33B74A9A}"/>
                  </a:ext>
                </a:extLst>
              </p:cNvPr>
              <p:cNvCxnSpPr>
                <a:cxnSpLocks/>
              </p:cNvCxnSpPr>
              <p:nvPr/>
            </p:nvCxnSpPr>
            <p:spPr>
              <a:xfrm flipH="1">
                <a:off x="7538429" y="878645"/>
                <a:ext cx="283712" cy="0"/>
              </a:xfrm>
              <a:prstGeom prst="straightConnector1">
                <a:avLst/>
              </a:prstGeom>
              <a:ln w="317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3" name="Arrow: Bent 72">
            <a:extLst>
              <a:ext uri="{FF2B5EF4-FFF2-40B4-BE49-F238E27FC236}">
                <a16:creationId xmlns:a16="http://schemas.microsoft.com/office/drawing/2014/main" id="{5790E1F8-556E-485B-82B0-02892DC5876D}"/>
              </a:ext>
            </a:extLst>
          </p:cNvPr>
          <p:cNvSpPr/>
          <p:nvPr/>
        </p:nvSpPr>
        <p:spPr>
          <a:xfrm rot="10800000" flipH="1" flipV="1">
            <a:off x="8451291" y="2321808"/>
            <a:ext cx="1323435"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Arrow: Bent 73">
            <a:extLst>
              <a:ext uri="{FF2B5EF4-FFF2-40B4-BE49-F238E27FC236}">
                <a16:creationId xmlns:a16="http://schemas.microsoft.com/office/drawing/2014/main" id="{B3947DE7-3CFD-4257-A123-65648ADA9FE4}"/>
              </a:ext>
            </a:extLst>
          </p:cNvPr>
          <p:cNvSpPr/>
          <p:nvPr/>
        </p:nvSpPr>
        <p:spPr>
          <a:xfrm rot="10800000" flipH="1">
            <a:off x="8037309" y="3017736"/>
            <a:ext cx="1452259" cy="459138"/>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AD1FA8FD-1E1A-43B2-9BC5-85D34B99DAEF}"/>
              </a:ext>
            </a:extLst>
          </p:cNvPr>
          <p:cNvSpPr/>
          <p:nvPr/>
        </p:nvSpPr>
        <p:spPr bwMode="auto">
          <a:xfrm>
            <a:off x="7794608" y="3750511"/>
            <a:ext cx="264042" cy="668255"/>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76" name="Straight Arrow Connector 75">
            <a:extLst>
              <a:ext uri="{FF2B5EF4-FFF2-40B4-BE49-F238E27FC236}">
                <a16:creationId xmlns:a16="http://schemas.microsoft.com/office/drawing/2014/main" id="{F8825CED-48A8-4D8B-A898-48E6CCDC8FFC}"/>
              </a:ext>
            </a:extLst>
          </p:cNvPr>
          <p:cNvCxnSpPr>
            <a:cxnSpLocks/>
            <a:endCxn id="358" idx="0"/>
          </p:cNvCxnSpPr>
          <p:nvPr/>
        </p:nvCxnSpPr>
        <p:spPr>
          <a:xfrm>
            <a:off x="7926761" y="3340775"/>
            <a:ext cx="173" cy="1076626"/>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B157F274-7897-4B96-8C7F-38C2E007E94A}"/>
              </a:ext>
            </a:extLst>
          </p:cNvPr>
          <p:cNvGrpSpPr/>
          <p:nvPr/>
        </p:nvGrpSpPr>
        <p:grpSpPr>
          <a:xfrm>
            <a:off x="7192553" y="2262151"/>
            <a:ext cx="1475012" cy="1499879"/>
            <a:chOff x="7192553" y="2262151"/>
            <a:chExt cx="1475012" cy="1499879"/>
          </a:xfrm>
        </p:grpSpPr>
        <p:sp>
          <p:nvSpPr>
            <p:cNvPr id="78" name="Oval 77">
              <a:extLst>
                <a:ext uri="{FF2B5EF4-FFF2-40B4-BE49-F238E27FC236}">
                  <a16:creationId xmlns:a16="http://schemas.microsoft.com/office/drawing/2014/main" id="{5763F4C2-391C-46C2-A8CD-B0A5EF14A3BF}"/>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6BA02C51-FCFE-46B3-B584-DD48D90953F5}"/>
                </a:ext>
              </a:extLst>
            </p:cNvPr>
            <p:cNvSpPr/>
            <p:nvPr/>
          </p:nvSpPr>
          <p:spPr>
            <a:xfrm>
              <a:off x="7331555" y="2336395"/>
              <a:ext cx="1200812" cy="420756"/>
            </a:xfrm>
            <a:prstGeom prst="rect">
              <a:avLst/>
            </a:prstGeom>
          </p:spPr>
          <p:txBody>
            <a:bodyPr wrap="square">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lang="en-US" sz="1100" b="1" i="1" kern="0">
                  <a:gradFill>
                    <a:gsLst>
                      <a:gs pos="0">
                        <a:prstClr val="black"/>
                      </a:gs>
                      <a:gs pos="100000">
                        <a:prstClr val="black"/>
                      </a:gs>
                    </a:gsLst>
                    <a:lin ang="5400000" scaled="0"/>
                  </a:gradFill>
                  <a:latin typeface="Segoe UI" panose="020B0502040204020203" pitchFamily="34" charset="0"/>
                  <a:cs typeface="Segoe UI" panose="020B0502040204020203" pitchFamily="34" charset="0"/>
                </a:rPr>
                <a:t>Analysts</a:t>
              </a:r>
              <a:br>
                <a:rPr lang="en-US" sz="1100" b="1" i="1" kern="0">
                  <a:gradFill>
                    <a:gsLst>
                      <a:gs pos="0">
                        <a:prstClr val="black"/>
                      </a:gs>
                      <a:gs pos="100000">
                        <a:prstClr val="black"/>
                      </a:gs>
                    </a:gsLst>
                    <a:lin ang="5400000" scaled="0"/>
                  </a:gradFill>
                  <a:latin typeface="Segoe UI" panose="020B0502040204020203" pitchFamily="34" charset="0"/>
                  <a:cs typeface="Segoe UI" panose="020B0502040204020203" pitchFamily="34" charset="0"/>
                </a:rPr>
              </a:br>
              <a:r>
                <a:rPr lang="en-US" sz="1100" b="1" i="1" kern="0">
                  <a:gradFill>
                    <a:gsLst>
                      <a:gs pos="0">
                        <a:prstClr val="black"/>
                      </a:gs>
                      <a:gs pos="100000">
                        <a:prstClr val="black"/>
                      </a:gs>
                    </a:gsLst>
                    <a:lin ang="5400000" scaled="0"/>
                  </a:gradFill>
                  <a:latin typeface="Segoe UI" panose="020B0502040204020203" pitchFamily="34" charset="0"/>
                  <a:cs typeface="Segoe UI" panose="020B0502040204020203" pitchFamily="34" charset="0"/>
                </a:rPr>
                <a:t>and Hunters</a:t>
              </a:r>
            </a:p>
          </p:txBody>
        </p:sp>
        <p:grpSp>
          <p:nvGrpSpPr>
            <p:cNvPr id="80" name="Group 79">
              <a:extLst>
                <a:ext uri="{FF2B5EF4-FFF2-40B4-BE49-F238E27FC236}">
                  <a16:creationId xmlns:a16="http://schemas.microsoft.com/office/drawing/2014/main" id="{5BE557D3-27C1-4B23-9120-7847C4C724A7}"/>
                </a:ext>
              </a:extLst>
            </p:cNvPr>
            <p:cNvGrpSpPr/>
            <p:nvPr/>
          </p:nvGrpSpPr>
          <p:grpSpPr>
            <a:xfrm>
              <a:off x="7598077" y="2787666"/>
              <a:ext cx="686640" cy="737232"/>
              <a:chOff x="5387169" y="1276544"/>
              <a:chExt cx="474140" cy="509075"/>
            </a:xfrm>
            <a:solidFill>
              <a:schemeClr val="accent1"/>
            </a:solidFill>
          </p:grpSpPr>
          <p:sp>
            <p:nvSpPr>
              <p:cNvPr id="81" name="Oval 1124">
                <a:extLst>
                  <a:ext uri="{FF2B5EF4-FFF2-40B4-BE49-F238E27FC236}">
                    <a16:creationId xmlns:a16="http://schemas.microsoft.com/office/drawing/2014/main" id="{B6B27364-5424-4E91-8294-FCB1579B6EE0}"/>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2" name="Freeform 1125">
                <a:extLst>
                  <a:ext uri="{FF2B5EF4-FFF2-40B4-BE49-F238E27FC236}">
                    <a16:creationId xmlns:a16="http://schemas.microsoft.com/office/drawing/2014/main" id="{2CE1720D-8191-434B-999D-D92B09B3ABC5}"/>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3" name="Oval 1126">
                <a:extLst>
                  <a:ext uri="{FF2B5EF4-FFF2-40B4-BE49-F238E27FC236}">
                    <a16:creationId xmlns:a16="http://schemas.microsoft.com/office/drawing/2014/main" id="{A5D45C67-63DD-4767-BEBD-3534B3C3AC40}"/>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4" name="Oval 1127">
                <a:extLst>
                  <a:ext uri="{FF2B5EF4-FFF2-40B4-BE49-F238E27FC236}">
                    <a16:creationId xmlns:a16="http://schemas.microsoft.com/office/drawing/2014/main" id="{2C176F3C-F179-4BDF-9895-9E81521F081F}"/>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5" name="Oval 1128">
                <a:extLst>
                  <a:ext uri="{FF2B5EF4-FFF2-40B4-BE49-F238E27FC236}">
                    <a16:creationId xmlns:a16="http://schemas.microsoft.com/office/drawing/2014/main" id="{A5C3A96F-4647-4CD1-A032-55A76DF4BF9C}"/>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6" name="Oval 1129">
                <a:extLst>
                  <a:ext uri="{FF2B5EF4-FFF2-40B4-BE49-F238E27FC236}">
                    <a16:creationId xmlns:a16="http://schemas.microsoft.com/office/drawing/2014/main" id="{875922BE-6E54-42CD-8C38-2EBF2687B7C0}"/>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7" name="Oval 1130">
                <a:extLst>
                  <a:ext uri="{FF2B5EF4-FFF2-40B4-BE49-F238E27FC236}">
                    <a16:creationId xmlns:a16="http://schemas.microsoft.com/office/drawing/2014/main" id="{0A2A3FC3-6C21-4405-BEDD-139CE149F460}"/>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8" name="Oval 1131">
                <a:extLst>
                  <a:ext uri="{FF2B5EF4-FFF2-40B4-BE49-F238E27FC236}">
                    <a16:creationId xmlns:a16="http://schemas.microsoft.com/office/drawing/2014/main" id="{65547209-3888-4BEF-BD07-17EBBE977601}"/>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9" name="Oval 1132">
                <a:extLst>
                  <a:ext uri="{FF2B5EF4-FFF2-40B4-BE49-F238E27FC236}">
                    <a16:creationId xmlns:a16="http://schemas.microsoft.com/office/drawing/2014/main" id="{62F7435A-7FC2-406E-9AD6-7BA8022BBA24}"/>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90" name="Isosceles Triangle 89">
            <a:extLst>
              <a:ext uri="{FF2B5EF4-FFF2-40B4-BE49-F238E27FC236}">
                <a16:creationId xmlns:a16="http://schemas.microsoft.com/office/drawing/2014/main" id="{05A2911B-E64A-46FA-AEB8-8A94B322BDD4}"/>
              </a:ext>
            </a:extLst>
          </p:cNvPr>
          <p:cNvSpPr/>
          <p:nvPr/>
        </p:nvSpPr>
        <p:spPr bwMode="auto">
          <a:xfrm>
            <a:off x="6596737" y="3068792"/>
            <a:ext cx="177004" cy="958285"/>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1" name="Speech Bubble: Rectangle 90">
            <a:extLst>
              <a:ext uri="{FF2B5EF4-FFF2-40B4-BE49-F238E27FC236}">
                <a16:creationId xmlns:a16="http://schemas.microsoft.com/office/drawing/2014/main" id="{7325D716-FDA2-4294-8465-C6280411071F}"/>
              </a:ext>
            </a:extLst>
          </p:cNvPr>
          <p:cNvSpPr/>
          <p:nvPr/>
        </p:nvSpPr>
        <p:spPr bwMode="auto">
          <a:xfrm>
            <a:off x="5883924" y="3854447"/>
            <a:ext cx="1754706" cy="461665"/>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92" name="Connector: Elbow 91">
            <a:extLst>
              <a:ext uri="{FF2B5EF4-FFF2-40B4-BE49-F238E27FC236}">
                <a16:creationId xmlns:a16="http://schemas.microsoft.com/office/drawing/2014/main" id="{89D6676B-AEE4-4D0F-8BAE-16A34443AD60}"/>
              </a:ext>
            </a:extLst>
          </p:cNvPr>
          <p:cNvCxnSpPr>
            <a:cxnSpLocks/>
          </p:cNvCxnSpPr>
          <p:nvPr/>
        </p:nvCxnSpPr>
        <p:spPr>
          <a:xfrm rot="16200000" flipV="1">
            <a:off x="3406063" y="2985460"/>
            <a:ext cx="1737360" cy="1371600"/>
          </a:xfrm>
          <a:prstGeom prst="bentConnector3">
            <a:avLst>
              <a:gd name="adj1" fmla="val 2316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Connector 92">
            <a:extLst>
              <a:ext uri="{FF2B5EF4-FFF2-40B4-BE49-F238E27FC236}">
                <a16:creationId xmlns:a16="http://schemas.microsoft.com/office/drawing/2014/main" id="{542981DB-BA74-4A38-9116-C2B1E9A071B5}"/>
              </a:ext>
            </a:extLst>
          </p:cNvPr>
          <p:cNvCxnSpPr/>
          <p:nvPr/>
        </p:nvCxnSpPr>
        <p:spPr>
          <a:xfrm>
            <a:off x="3588943" y="2809113"/>
            <a:ext cx="0" cy="1732490"/>
          </a:xfrm>
          <a:prstGeom prst="line">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94" name="Group 93">
            <a:extLst>
              <a:ext uri="{FF2B5EF4-FFF2-40B4-BE49-F238E27FC236}">
                <a16:creationId xmlns:a16="http://schemas.microsoft.com/office/drawing/2014/main" id="{F05A45EB-F17E-4CF8-8793-669299E3FC48}"/>
              </a:ext>
            </a:extLst>
          </p:cNvPr>
          <p:cNvGrpSpPr/>
          <p:nvPr/>
        </p:nvGrpSpPr>
        <p:grpSpPr>
          <a:xfrm>
            <a:off x="2311575" y="4460834"/>
            <a:ext cx="1368178" cy="1923001"/>
            <a:chOff x="2578872" y="4553129"/>
            <a:chExt cx="1368178" cy="1923001"/>
          </a:xfrm>
        </p:grpSpPr>
        <p:sp>
          <p:nvSpPr>
            <p:cNvPr id="95" name="Rectangle 94">
              <a:extLst>
                <a:ext uri="{FF2B5EF4-FFF2-40B4-BE49-F238E27FC236}">
                  <a16:creationId xmlns:a16="http://schemas.microsoft.com/office/drawing/2014/main" id="{7223A137-2EAD-4B01-860A-E00307D8A843}"/>
                </a:ext>
              </a:extLst>
            </p:cNvPr>
            <p:cNvSpPr/>
            <p:nvPr/>
          </p:nvSpPr>
          <p:spPr>
            <a:xfrm>
              <a:off x="2580819" y="4697166"/>
              <a:ext cx="1364286" cy="177896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6" name="Rectangle 95">
              <a:extLst>
                <a:ext uri="{FF2B5EF4-FFF2-40B4-BE49-F238E27FC236}">
                  <a16:creationId xmlns:a16="http://schemas.microsoft.com/office/drawing/2014/main" id="{99D51A3A-63A1-47E6-BEC5-F8C02BB74623}"/>
                </a:ext>
              </a:extLst>
            </p:cNvPr>
            <p:cNvSpPr/>
            <p:nvPr/>
          </p:nvSpPr>
          <p:spPr>
            <a:xfrm>
              <a:off x="2578873" y="4553129"/>
              <a:ext cx="1368176"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Security &amp; Network</a:t>
              </a:r>
            </a:p>
          </p:txBody>
        </p:sp>
        <p:sp>
          <p:nvSpPr>
            <p:cNvPr id="97" name="Rectangle 96">
              <a:extLst>
                <a:ext uri="{FF2B5EF4-FFF2-40B4-BE49-F238E27FC236}">
                  <a16:creationId xmlns:a16="http://schemas.microsoft.com/office/drawing/2014/main" id="{02361251-00F7-48C1-AD36-8C3003D8B1F1}"/>
                </a:ext>
              </a:extLst>
            </p:cNvPr>
            <p:cNvSpPr/>
            <p:nvPr/>
          </p:nvSpPr>
          <p:spPr>
            <a:xfrm>
              <a:off x="2578872" y="4783407"/>
              <a:ext cx="1368178" cy="343009"/>
            </a:xfrm>
            <a:prstGeom prst="rect">
              <a:avLst/>
            </a:prstGeom>
            <a:solidFill>
              <a:srgbClr val="C9E7FF"/>
            </a:solidFill>
            <a:ln>
              <a:noFill/>
            </a:ln>
          </p:spPr>
          <p:style>
            <a:lnRef idx="2">
              <a:schemeClr val="dk1"/>
            </a:lnRef>
            <a:fillRef idx="1">
              <a:schemeClr val="lt1"/>
            </a:fillRef>
            <a:effectRef idx="0">
              <a:schemeClr val="dk1"/>
            </a:effectRef>
            <a:fontRef idx="minor">
              <a:schemeClr val="dk1"/>
            </a:fontRef>
          </p:style>
          <p:txBody>
            <a:bodyPr lIns="73152"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Provide actionable security</a:t>
              </a:r>
              <a:b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alerts, raw logs, or both</a:t>
              </a:r>
            </a:p>
          </p:txBody>
        </p:sp>
        <p:pic>
          <p:nvPicPr>
            <p:cNvPr id="98" name="Picture 97" descr="A close up of a logo&#10;&#10;Description automatically generated">
              <a:extLst>
                <a:ext uri="{FF2B5EF4-FFF2-40B4-BE49-F238E27FC236}">
                  <a16:creationId xmlns:a16="http://schemas.microsoft.com/office/drawing/2014/main" id="{630AF66B-4E7C-4B71-8537-FDC851029CB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896183" y="6194208"/>
              <a:ext cx="259411" cy="173805"/>
            </a:xfrm>
            <a:prstGeom prst="rect">
              <a:avLst/>
            </a:prstGeom>
          </p:spPr>
        </p:pic>
        <p:pic>
          <p:nvPicPr>
            <p:cNvPr id="99" name="Picture 98" descr="A close up of a logo&#10;&#10;Description generated with high confidence">
              <a:extLst>
                <a:ext uri="{FF2B5EF4-FFF2-40B4-BE49-F238E27FC236}">
                  <a16:creationId xmlns:a16="http://schemas.microsoft.com/office/drawing/2014/main" id="{0DE7A689-41D4-442A-B2CB-4E3FDBF4D7E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81352" y="5855548"/>
              <a:ext cx="468737" cy="298287"/>
            </a:xfrm>
            <a:prstGeom prst="rect">
              <a:avLst/>
            </a:prstGeom>
            <a:effectLst>
              <a:outerShdw blurRad="50800" dist="38100" dir="2700000" algn="tl" rotWithShape="0">
                <a:schemeClr val="tx2">
                  <a:lumMod val="75000"/>
                  <a:alpha val="40000"/>
                </a:schemeClr>
              </a:outerShdw>
            </a:effectLst>
          </p:spPr>
        </p:pic>
        <p:pic>
          <p:nvPicPr>
            <p:cNvPr id="100" name="Picture 99">
              <a:extLst>
                <a:ext uri="{FF2B5EF4-FFF2-40B4-BE49-F238E27FC236}">
                  <a16:creationId xmlns:a16="http://schemas.microsoft.com/office/drawing/2014/main" id="{206CB62E-3A38-44BC-BD25-9E9D7A9D228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640406" y="6193445"/>
              <a:ext cx="229854" cy="168560"/>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454439D7-4744-48E3-99DF-51B629723421}"/>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3378702" y="5713017"/>
              <a:ext cx="412029" cy="164476"/>
            </a:xfrm>
            <a:prstGeom prst="rect">
              <a:avLst/>
            </a:prstGeom>
          </p:spPr>
        </p:pic>
        <p:pic>
          <p:nvPicPr>
            <p:cNvPr id="102" name="Picture 101">
              <a:extLst>
                <a:ext uri="{FF2B5EF4-FFF2-40B4-BE49-F238E27FC236}">
                  <a16:creationId xmlns:a16="http://schemas.microsoft.com/office/drawing/2014/main" id="{1F352ED3-5B71-4447-B917-811E56A625E1}"/>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594857" y="5353844"/>
              <a:ext cx="671189" cy="153797"/>
            </a:xfrm>
            <a:prstGeom prst="rect">
              <a:avLst/>
            </a:prstGeom>
            <a:effectLst>
              <a:outerShdw blurRad="50800" dist="38100" dir="2700000" algn="tl" rotWithShape="0">
                <a:schemeClr val="tx2">
                  <a:lumMod val="75000"/>
                  <a:alpha val="40000"/>
                </a:schemeClr>
              </a:outerShdw>
            </a:effectLst>
          </p:spPr>
        </p:pic>
        <p:pic>
          <p:nvPicPr>
            <p:cNvPr id="103" name="Picture 102">
              <a:extLst>
                <a:ext uri="{FF2B5EF4-FFF2-40B4-BE49-F238E27FC236}">
                  <a16:creationId xmlns:a16="http://schemas.microsoft.com/office/drawing/2014/main" id="{7DDED9B3-3AA7-45C4-81FE-C3C9AC9A9072}"/>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683790" y="5975439"/>
              <a:ext cx="249270" cy="80597"/>
            </a:xfrm>
            <a:prstGeom prst="rect">
              <a:avLst/>
            </a:prstGeom>
          </p:spPr>
        </p:pic>
        <p:pic>
          <p:nvPicPr>
            <p:cNvPr id="104" name="Picture 2" descr="Image result for sophos png">
              <a:extLst>
                <a:ext uri="{FF2B5EF4-FFF2-40B4-BE49-F238E27FC236}">
                  <a16:creationId xmlns:a16="http://schemas.microsoft.com/office/drawing/2014/main" id="{D319B04E-CA26-43A3-85AA-C7952D5EA613}"/>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A picture containing object&#10;&#10;Description automatically generated">
              <a:extLst>
                <a:ext uri="{FF2B5EF4-FFF2-40B4-BE49-F238E27FC236}">
                  <a16:creationId xmlns:a16="http://schemas.microsoft.com/office/drawing/2014/main" id="{B276B5D3-A280-4765-9D9B-5EA2E918CC2F}"/>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3360779" y="5534111"/>
              <a:ext cx="430409" cy="150010"/>
            </a:xfrm>
            <a:prstGeom prst="rect">
              <a:avLst/>
            </a:prstGeom>
          </p:spPr>
        </p:pic>
        <p:pic>
          <p:nvPicPr>
            <p:cNvPr id="106" name="Picture 105" descr="A close up of a logo&#10;&#10;Description automatically generated">
              <a:extLst>
                <a:ext uri="{FF2B5EF4-FFF2-40B4-BE49-F238E27FC236}">
                  <a16:creationId xmlns:a16="http://schemas.microsoft.com/office/drawing/2014/main" id="{1FF8D7F0-53C9-4F6C-BB8D-C7127C9B2B78}"/>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672991" y="5213382"/>
              <a:ext cx="552806" cy="62069"/>
            </a:xfrm>
            <a:prstGeom prst="rect">
              <a:avLst/>
            </a:prstGeom>
          </p:spPr>
        </p:pic>
        <p:pic>
          <p:nvPicPr>
            <p:cNvPr id="107" name="Picture 106">
              <a:extLst>
                <a:ext uri="{FF2B5EF4-FFF2-40B4-BE49-F238E27FC236}">
                  <a16:creationId xmlns:a16="http://schemas.microsoft.com/office/drawing/2014/main" id="{3370CE6A-F3A8-4C27-8B38-887E884CDDAA}"/>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633877" y="5519105"/>
              <a:ext cx="559377" cy="195782"/>
            </a:xfrm>
            <a:prstGeom prst="rect">
              <a:avLst/>
            </a:prstGeom>
          </p:spPr>
        </p:pic>
        <p:pic>
          <p:nvPicPr>
            <p:cNvPr id="108" name="Picture 2">
              <a:extLst>
                <a:ext uri="{FF2B5EF4-FFF2-40B4-BE49-F238E27FC236}">
                  <a16:creationId xmlns:a16="http://schemas.microsoft.com/office/drawing/2014/main" id="{FFF82C98-0E4A-4177-A20C-DF4CE0CA3949}"/>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Image result for symantec png logo">
              <a:extLst>
                <a:ext uri="{FF2B5EF4-FFF2-40B4-BE49-F238E27FC236}">
                  <a16:creationId xmlns:a16="http://schemas.microsoft.com/office/drawing/2014/main" id="{F5386C76-993D-41C5-800B-543B46314917}"/>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descr="A close up of a logo&#10;&#10;Description generated with very high confidence">
              <a:extLst>
                <a:ext uri="{FF2B5EF4-FFF2-40B4-BE49-F238E27FC236}">
                  <a16:creationId xmlns:a16="http://schemas.microsoft.com/office/drawing/2014/main" id="{1C37833B-2BC7-42EB-A03E-5348135BA9E8}"/>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3158223" y="6171365"/>
              <a:ext cx="320307" cy="234892"/>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52D6215C-2B79-4241-909B-0FB04C174440}"/>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59973" y="5883883"/>
              <a:ext cx="349153" cy="235678"/>
            </a:xfrm>
            <a:prstGeom prst="rect">
              <a:avLst/>
            </a:prstGeom>
          </p:spPr>
        </p:pic>
        <p:grpSp>
          <p:nvGrpSpPr>
            <p:cNvPr id="112" name="Group 111">
              <a:extLst>
                <a:ext uri="{FF2B5EF4-FFF2-40B4-BE49-F238E27FC236}">
                  <a16:creationId xmlns:a16="http://schemas.microsoft.com/office/drawing/2014/main" id="{1AE2C8B7-1F45-4118-B8D6-9A7BDB7D44B7}"/>
                </a:ext>
              </a:extLst>
            </p:cNvPr>
            <p:cNvGrpSpPr/>
            <p:nvPr/>
          </p:nvGrpSpPr>
          <p:grpSpPr>
            <a:xfrm>
              <a:off x="3593291" y="6268395"/>
              <a:ext cx="160817" cy="36587"/>
              <a:chOff x="4050545" y="6518937"/>
              <a:chExt cx="160817" cy="36587"/>
            </a:xfrm>
          </p:grpSpPr>
          <p:sp>
            <p:nvSpPr>
              <p:cNvPr id="113" name="Oval 112">
                <a:extLst>
                  <a:ext uri="{FF2B5EF4-FFF2-40B4-BE49-F238E27FC236}">
                    <a16:creationId xmlns:a16="http://schemas.microsoft.com/office/drawing/2014/main" id="{5E563CB2-6B24-4CE0-B13C-B219080BCC89}"/>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4" name="Oval 113">
                <a:extLst>
                  <a:ext uri="{FF2B5EF4-FFF2-40B4-BE49-F238E27FC236}">
                    <a16:creationId xmlns:a16="http://schemas.microsoft.com/office/drawing/2014/main" id="{A71544E6-ADF7-4587-AA4A-9300C1721FF7}"/>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5" name="Oval 114">
                <a:extLst>
                  <a:ext uri="{FF2B5EF4-FFF2-40B4-BE49-F238E27FC236}">
                    <a16:creationId xmlns:a16="http://schemas.microsoft.com/office/drawing/2014/main" id="{9A01D113-7F1C-44CE-B034-A81D328EE796}"/>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16" name="Group 115">
            <a:extLst>
              <a:ext uri="{FF2B5EF4-FFF2-40B4-BE49-F238E27FC236}">
                <a16:creationId xmlns:a16="http://schemas.microsoft.com/office/drawing/2014/main" id="{F8775B58-9CEF-4229-A2CC-225EDBEFA9C7}"/>
              </a:ext>
            </a:extLst>
          </p:cNvPr>
          <p:cNvGrpSpPr/>
          <p:nvPr/>
        </p:nvGrpSpPr>
        <p:grpSpPr>
          <a:xfrm>
            <a:off x="2888692" y="1792475"/>
            <a:ext cx="3025251" cy="1307827"/>
            <a:chOff x="2767495" y="1710614"/>
            <a:chExt cx="3025251" cy="1307827"/>
          </a:xfrm>
        </p:grpSpPr>
        <p:sp>
          <p:nvSpPr>
            <p:cNvPr id="117" name="Rectangle 116">
              <a:hlinkClick r:id="rId6"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7191AF69-A2DF-4647-8240-B4BEFA82C8F3}"/>
                </a:ext>
              </a:extLst>
            </p:cNvPr>
            <p:cNvSpPr/>
            <p:nvPr/>
          </p:nvSpPr>
          <p:spPr>
            <a:xfrm>
              <a:off x="2767495" y="1710614"/>
              <a:ext cx="3025251" cy="1307827"/>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8" name="Group 117">
              <a:extLst>
                <a:ext uri="{FF2B5EF4-FFF2-40B4-BE49-F238E27FC236}">
                  <a16:creationId xmlns:a16="http://schemas.microsoft.com/office/drawing/2014/main" id="{EA60464B-CDA3-4ED3-85A6-DEB863828E46}"/>
                </a:ext>
              </a:extLst>
            </p:cNvPr>
            <p:cNvGrpSpPr/>
            <p:nvPr/>
          </p:nvGrpSpPr>
          <p:grpSpPr>
            <a:xfrm>
              <a:off x="4105674" y="1803358"/>
              <a:ext cx="1595893" cy="246888"/>
              <a:chOff x="2006475" y="5626256"/>
              <a:chExt cx="1595893" cy="246888"/>
            </a:xfrm>
          </p:grpSpPr>
          <p:sp>
            <p:nvSpPr>
              <p:cNvPr id="144" name="Rectangle 143">
                <a:extLst>
                  <a:ext uri="{FF2B5EF4-FFF2-40B4-BE49-F238E27FC236}">
                    <a16:creationId xmlns:a16="http://schemas.microsoft.com/office/drawing/2014/main" id="{FAFF4DA0-55BB-4B4F-8BAA-5ABAAD49265D}"/>
                  </a:ext>
                </a:extLst>
              </p:cNvPr>
              <p:cNvSpPr/>
              <p:nvPr/>
            </p:nvSpPr>
            <p:spPr>
              <a:xfrm>
                <a:off x="2006475" y="562625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Machine Learning (ML) &amp; AI</a:t>
                </a:r>
              </a:p>
            </p:txBody>
          </p:sp>
          <p:grpSp>
            <p:nvGrpSpPr>
              <p:cNvPr id="145" name="Group 144">
                <a:extLst>
                  <a:ext uri="{FF2B5EF4-FFF2-40B4-BE49-F238E27FC236}">
                    <a16:creationId xmlns:a16="http://schemas.microsoft.com/office/drawing/2014/main" id="{4DE8DF1B-FEE9-4D8F-A9DD-F0AF078690C1}"/>
                  </a:ext>
                </a:extLst>
              </p:cNvPr>
              <p:cNvGrpSpPr/>
              <p:nvPr/>
            </p:nvGrpSpPr>
            <p:grpSpPr>
              <a:xfrm>
                <a:off x="2058282" y="5662385"/>
                <a:ext cx="179375" cy="179374"/>
                <a:chOff x="7772012" y="5728917"/>
                <a:chExt cx="536745" cy="536745"/>
              </a:xfrm>
            </p:grpSpPr>
            <p:sp>
              <p:nvSpPr>
                <p:cNvPr id="146" name="Freeform 974">
                  <a:extLst>
                    <a:ext uri="{FF2B5EF4-FFF2-40B4-BE49-F238E27FC236}">
                      <a16:creationId xmlns:a16="http://schemas.microsoft.com/office/drawing/2014/main" id="{2D7388D8-07C0-44B4-9F53-FF28CA037474}"/>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47" name="Oval 986">
                  <a:extLst>
                    <a:ext uri="{FF2B5EF4-FFF2-40B4-BE49-F238E27FC236}">
                      <a16:creationId xmlns:a16="http://schemas.microsoft.com/office/drawing/2014/main" id="{16FFCD60-3DB5-475A-A839-05F23766C9D8}"/>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48" name="Oval 987">
                  <a:extLst>
                    <a:ext uri="{FF2B5EF4-FFF2-40B4-BE49-F238E27FC236}">
                      <a16:creationId xmlns:a16="http://schemas.microsoft.com/office/drawing/2014/main" id="{831B8353-CEFC-4E24-8F4D-C369C814332D}"/>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49" name="Oval 988">
                  <a:extLst>
                    <a:ext uri="{FF2B5EF4-FFF2-40B4-BE49-F238E27FC236}">
                      <a16:creationId xmlns:a16="http://schemas.microsoft.com/office/drawing/2014/main" id="{81132C91-F67F-4E32-8F24-827053DB4521}"/>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0" name="Oval 989">
                  <a:extLst>
                    <a:ext uri="{FF2B5EF4-FFF2-40B4-BE49-F238E27FC236}">
                      <a16:creationId xmlns:a16="http://schemas.microsoft.com/office/drawing/2014/main" id="{28D6E703-C7FE-4110-B6D2-72D96E8AAD59}"/>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1" name="Oval 990">
                  <a:extLst>
                    <a:ext uri="{FF2B5EF4-FFF2-40B4-BE49-F238E27FC236}">
                      <a16:creationId xmlns:a16="http://schemas.microsoft.com/office/drawing/2014/main" id="{193259ED-1873-4C59-8023-71AF42960E34}"/>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2" name="Oval 991">
                  <a:extLst>
                    <a:ext uri="{FF2B5EF4-FFF2-40B4-BE49-F238E27FC236}">
                      <a16:creationId xmlns:a16="http://schemas.microsoft.com/office/drawing/2014/main" id="{1083C5CD-7410-4FAC-A7F7-795BDFE94BFB}"/>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69EAD362-3C2F-4898-8682-9FBE66F7A1B3}"/>
                </a:ext>
              </a:extLst>
            </p:cNvPr>
            <p:cNvGrpSpPr/>
            <p:nvPr/>
          </p:nvGrpSpPr>
          <p:grpSpPr>
            <a:xfrm>
              <a:off x="4105674" y="2050318"/>
              <a:ext cx="1595893" cy="246888"/>
              <a:chOff x="2006475" y="5924916"/>
              <a:chExt cx="1595893" cy="246888"/>
            </a:xfrm>
          </p:grpSpPr>
          <p:sp>
            <p:nvSpPr>
              <p:cNvPr id="139" name="Rectangle 138">
                <a:extLst>
                  <a:ext uri="{FF2B5EF4-FFF2-40B4-BE49-F238E27FC236}">
                    <a16:creationId xmlns:a16="http://schemas.microsoft.com/office/drawing/2014/main" id="{A3F0A6FA-63E2-442D-B9D5-C0D495CF3198}"/>
                  </a:ext>
                </a:extLst>
              </p:cNvPr>
              <p:cNvSpPr/>
              <p:nvPr/>
            </p:nvSpPr>
            <p:spPr>
              <a:xfrm>
                <a:off x="2006475" y="592491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 (UEBA)</a:t>
                </a:r>
              </a:p>
            </p:txBody>
          </p:sp>
          <p:grpSp>
            <p:nvGrpSpPr>
              <p:cNvPr id="140" name="Group 139">
                <a:extLst>
                  <a:ext uri="{FF2B5EF4-FFF2-40B4-BE49-F238E27FC236}">
                    <a16:creationId xmlns:a16="http://schemas.microsoft.com/office/drawing/2014/main" id="{3E1A6F47-9611-4684-8D72-2DF5CAB04FE2}"/>
                  </a:ext>
                </a:extLst>
              </p:cNvPr>
              <p:cNvGrpSpPr/>
              <p:nvPr/>
            </p:nvGrpSpPr>
            <p:grpSpPr>
              <a:xfrm>
                <a:off x="2061122" y="5970184"/>
                <a:ext cx="164670" cy="142677"/>
                <a:chOff x="1098273" y="1545305"/>
                <a:chExt cx="392506" cy="340084"/>
              </a:xfrm>
            </p:grpSpPr>
            <p:sp>
              <p:nvSpPr>
                <p:cNvPr id="141" name="Rectangle 5">
                  <a:extLst>
                    <a:ext uri="{FF2B5EF4-FFF2-40B4-BE49-F238E27FC236}">
                      <a16:creationId xmlns:a16="http://schemas.microsoft.com/office/drawing/2014/main" id="{BD84ECFB-384F-4AFD-B77A-54DA27E04B1F}"/>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142" name="Freeform 6">
                  <a:extLst>
                    <a:ext uri="{FF2B5EF4-FFF2-40B4-BE49-F238E27FC236}">
                      <a16:creationId xmlns:a16="http://schemas.microsoft.com/office/drawing/2014/main" id="{0ECFA73B-7228-4183-8415-B51446F6280B}"/>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143" name="Freeform 7">
                  <a:extLst>
                    <a:ext uri="{FF2B5EF4-FFF2-40B4-BE49-F238E27FC236}">
                      <a16:creationId xmlns:a16="http://schemas.microsoft.com/office/drawing/2014/main" id="{6D42FB03-0818-4B4C-A67E-ADB1A59FD287}"/>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grpSp>
        </p:grpSp>
        <p:pic>
          <p:nvPicPr>
            <p:cNvPr id="120" name="Picture 119">
              <a:extLst>
                <a:ext uri="{FF2B5EF4-FFF2-40B4-BE49-F238E27FC236}">
                  <a16:creationId xmlns:a16="http://schemas.microsoft.com/office/drawing/2014/main" id="{7231A7C6-BD71-43C3-B283-DF410624CBB8}"/>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2942113" y="1884849"/>
              <a:ext cx="231592" cy="276999"/>
            </a:xfrm>
            <a:prstGeom prst="rect">
              <a:avLst/>
            </a:prstGeom>
          </p:spPr>
        </p:pic>
        <p:sp>
          <p:nvSpPr>
            <p:cNvPr id="121" name="TextBox 120">
              <a:extLst>
                <a:ext uri="{FF2B5EF4-FFF2-40B4-BE49-F238E27FC236}">
                  <a16:creationId xmlns:a16="http://schemas.microsoft.com/office/drawing/2014/main" id="{86CDC785-D8BC-404C-ADFA-F7C752541126}"/>
                </a:ext>
              </a:extLst>
            </p:cNvPr>
            <p:cNvSpPr txBox="1"/>
            <p:nvPr/>
          </p:nvSpPr>
          <p:spPr>
            <a:xfrm>
              <a:off x="3249946" y="1743815"/>
              <a:ext cx="978438" cy="5416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a:defRPr sz="8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Azure </a:t>
              </a:r>
              <a:b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Sentinel</a:t>
              </a:r>
            </a:p>
          </p:txBody>
        </p:sp>
        <p:grpSp>
          <p:nvGrpSpPr>
            <p:cNvPr id="122" name="Group 121">
              <a:extLst>
                <a:ext uri="{FF2B5EF4-FFF2-40B4-BE49-F238E27FC236}">
                  <a16:creationId xmlns:a16="http://schemas.microsoft.com/office/drawing/2014/main" id="{5F128FB4-0B78-476C-8DDC-0BA3AFB104FF}"/>
                </a:ext>
              </a:extLst>
            </p:cNvPr>
            <p:cNvGrpSpPr/>
            <p:nvPr/>
          </p:nvGrpSpPr>
          <p:grpSpPr>
            <a:xfrm>
              <a:off x="2909512" y="2630745"/>
              <a:ext cx="1166217" cy="296735"/>
              <a:chOff x="416720" y="6213215"/>
              <a:chExt cx="1166217" cy="296735"/>
            </a:xfrm>
          </p:grpSpPr>
          <p:sp>
            <p:nvSpPr>
              <p:cNvPr id="135" name="Rectangle 134">
                <a:extLst>
                  <a:ext uri="{FF2B5EF4-FFF2-40B4-BE49-F238E27FC236}">
                    <a16:creationId xmlns:a16="http://schemas.microsoft.com/office/drawing/2014/main" id="{41B53B58-AB9C-48DD-8285-660A10475EBB}"/>
                  </a:ext>
                </a:extLst>
              </p:cNvPr>
              <p:cNvSpPr/>
              <p:nvPr/>
            </p:nvSpPr>
            <p:spPr>
              <a:xfrm>
                <a:off x="416720" y="6213215"/>
                <a:ext cx="1166217" cy="2967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Data Lake</a:t>
                </a:r>
              </a:p>
            </p:txBody>
          </p:sp>
          <p:grpSp>
            <p:nvGrpSpPr>
              <p:cNvPr id="136" name="Graphic 34">
                <a:extLst>
                  <a:ext uri="{FF2B5EF4-FFF2-40B4-BE49-F238E27FC236}">
                    <a16:creationId xmlns:a16="http://schemas.microsoft.com/office/drawing/2014/main" id="{E6F2F7FB-C0CF-4D44-BE9F-ADB9F947151B}"/>
                  </a:ext>
                </a:extLst>
              </p:cNvPr>
              <p:cNvGrpSpPr/>
              <p:nvPr/>
            </p:nvGrpSpPr>
            <p:grpSpPr>
              <a:xfrm>
                <a:off x="485860" y="6287506"/>
                <a:ext cx="141248" cy="149704"/>
                <a:chOff x="1365692" y="5732234"/>
                <a:chExt cx="542925" cy="575429"/>
              </a:xfrm>
            </p:grpSpPr>
            <p:sp>
              <p:nvSpPr>
                <p:cNvPr id="137" name="Freeform: Shape 136">
                  <a:extLst>
                    <a:ext uri="{FF2B5EF4-FFF2-40B4-BE49-F238E27FC236}">
                      <a16:creationId xmlns:a16="http://schemas.microsoft.com/office/drawing/2014/main" id="{DC1FB13C-0D4B-417A-843C-1367EDA056F7}"/>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Shape 137">
                  <a:extLst>
                    <a:ext uri="{FF2B5EF4-FFF2-40B4-BE49-F238E27FC236}">
                      <a16:creationId xmlns:a16="http://schemas.microsoft.com/office/drawing/2014/main" id="{E07B0CFE-1E94-453D-9320-D9A45F373463}"/>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3" name="Group 122">
              <a:extLst>
                <a:ext uri="{FF2B5EF4-FFF2-40B4-BE49-F238E27FC236}">
                  <a16:creationId xmlns:a16="http://schemas.microsoft.com/office/drawing/2014/main" id="{4D6802FF-1B68-4944-905C-E68D24555749}"/>
                </a:ext>
              </a:extLst>
            </p:cNvPr>
            <p:cNvGrpSpPr/>
            <p:nvPr/>
          </p:nvGrpSpPr>
          <p:grpSpPr>
            <a:xfrm>
              <a:off x="4078060" y="2629193"/>
              <a:ext cx="1622679" cy="298287"/>
              <a:chOff x="1588089" y="6213215"/>
              <a:chExt cx="1622679" cy="298287"/>
            </a:xfrm>
          </p:grpSpPr>
          <p:sp>
            <p:nvSpPr>
              <p:cNvPr id="127" name="Rectangle 126">
                <a:extLst>
                  <a:ext uri="{FF2B5EF4-FFF2-40B4-BE49-F238E27FC236}">
                    <a16:creationId xmlns:a16="http://schemas.microsoft.com/office/drawing/2014/main" id="{F4446F27-CB23-4083-B87A-EB97ABE5DFFA}"/>
                  </a:ext>
                </a:extLst>
              </p:cNvPr>
              <p:cNvSpPr/>
              <p:nvPr/>
            </p:nvSpPr>
            <p:spPr>
              <a:xfrm>
                <a:off x="1588089" y="6213215"/>
                <a:ext cx="1622679" cy="29828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Incident &amp; Event Management (SIEM)</a:t>
                </a:r>
              </a:p>
            </p:txBody>
          </p:sp>
          <p:grpSp>
            <p:nvGrpSpPr>
              <p:cNvPr id="128" name="Group 127">
                <a:extLst>
                  <a:ext uri="{FF2B5EF4-FFF2-40B4-BE49-F238E27FC236}">
                    <a16:creationId xmlns:a16="http://schemas.microsoft.com/office/drawing/2014/main" id="{3BC2301B-AAA4-4B22-B4C5-C5C60873E5B0}"/>
                  </a:ext>
                </a:extLst>
              </p:cNvPr>
              <p:cNvGrpSpPr/>
              <p:nvPr/>
            </p:nvGrpSpPr>
            <p:grpSpPr>
              <a:xfrm>
                <a:off x="1695435" y="6291550"/>
                <a:ext cx="178885" cy="141617"/>
                <a:chOff x="6923299" y="4036815"/>
                <a:chExt cx="389108" cy="308044"/>
              </a:xfrm>
            </p:grpSpPr>
            <p:sp>
              <p:nvSpPr>
                <p:cNvPr id="129" name="Freeform: Shape 128">
                  <a:extLst>
                    <a:ext uri="{FF2B5EF4-FFF2-40B4-BE49-F238E27FC236}">
                      <a16:creationId xmlns:a16="http://schemas.microsoft.com/office/drawing/2014/main" id="{3C5CDD5B-6437-4840-8E4E-FBD359671BE2}"/>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Shape 129">
                  <a:extLst>
                    <a:ext uri="{FF2B5EF4-FFF2-40B4-BE49-F238E27FC236}">
                      <a16:creationId xmlns:a16="http://schemas.microsoft.com/office/drawing/2014/main" id="{20C6C7D9-8D37-4456-9423-FD9205206CE0}"/>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Shape 130">
                  <a:extLst>
                    <a:ext uri="{FF2B5EF4-FFF2-40B4-BE49-F238E27FC236}">
                      <a16:creationId xmlns:a16="http://schemas.microsoft.com/office/drawing/2014/main" id="{392F474D-A596-495D-BBBD-B493A8C2EF6D}"/>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1D0C3196-8BF6-4B2B-A5DD-37D5CC37858E}"/>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Shape 132">
                  <a:extLst>
                    <a:ext uri="{FF2B5EF4-FFF2-40B4-BE49-F238E27FC236}">
                      <a16:creationId xmlns:a16="http://schemas.microsoft.com/office/drawing/2014/main" id="{F03B21DD-CD9E-4C21-BDC3-090D4361CEFA}"/>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EE6D7067-6EBB-4A39-9637-143EC2D292D1}"/>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4" name="Group 123">
              <a:extLst>
                <a:ext uri="{FF2B5EF4-FFF2-40B4-BE49-F238E27FC236}">
                  <a16:creationId xmlns:a16="http://schemas.microsoft.com/office/drawing/2014/main" id="{704FAB12-06C0-4522-A938-21DD19759D21}"/>
                </a:ext>
              </a:extLst>
            </p:cNvPr>
            <p:cNvGrpSpPr/>
            <p:nvPr/>
          </p:nvGrpSpPr>
          <p:grpSpPr>
            <a:xfrm>
              <a:off x="2908277" y="2297646"/>
              <a:ext cx="2792462" cy="338554"/>
              <a:chOff x="-913264" y="5878807"/>
              <a:chExt cx="2792462" cy="338554"/>
            </a:xfrm>
          </p:grpSpPr>
          <p:sp>
            <p:nvSpPr>
              <p:cNvPr id="125" name="Rectangle 124">
                <a:extLst>
                  <a:ext uri="{FF2B5EF4-FFF2-40B4-BE49-F238E27FC236}">
                    <a16:creationId xmlns:a16="http://schemas.microsoft.com/office/drawing/2014/main" id="{B227F474-7FD1-40CD-9966-6D81B367F810}"/>
                  </a:ext>
                </a:extLst>
              </p:cNvPr>
              <p:cNvSpPr/>
              <p:nvPr/>
            </p:nvSpPr>
            <p:spPr>
              <a:xfrm>
                <a:off x="-913264" y="5878807"/>
                <a:ext cx="2792462" cy="338554"/>
              </a:xfrm>
              <a:prstGeom prst="rect">
                <a:avLst/>
              </a:prstGeom>
              <a:solidFill>
                <a:srgbClr val="002050"/>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126" name="Freeform 1054">
                <a:extLst>
                  <a:ext uri="{FF2B5EF4-FFF2-40B4-BE49-F238E27FC236}">
                    <a16:creationId xmlns:a16="http://schemas.microsoft.com/office/drawing/2014/main" id="{935C2213-2FE8-470C-B264-B762187DEDC0}"/>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53" name="Arrow: Up-Down 152">
            <a:extLst>
              <a:ext uri="{FF2B5EF4-FFF2-40B4-BE49-F238E27FC236}">
                <a16:creationId xmlns:a16="http://schemas.microsoft.com/office/drawing/2014/main" id="{116DF260-6C1B-44A9-B0CC-49E55F33949B}"/>
              </a:ext>
            </a:extLst>
          </p:cNvPr>
          <p:cNvSpPr/>
          <p:nvPr/>
        </p:nvSpPr>
        <p:spPr>
          <a:xfrm rot="5400000">
            <a:off x="2707435" y="2325567"/>
            <a:ext cx="189227" cy="454850"/>
          </a:xfrm>
          <a:prstGeom prst="upDownArrow">
            <a:avLst>
              <a:gd name="adj1" fmla="val 40718"/>
              <a:gd name="adj2" fmla="val 56784"/>
            </a:avLst>
          </a:prstGeom>
          <a:solidFill>
            <a:schemeClr val="tx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4" name="Group 153">
            <a:extLst>
              <a:ext uri="{FF2B5EF4-FFF2-40B4-BE49-F238E27FC236}">
                <a16:creationId xmlns:a16="http://schemas.microsoft.com/office/drawing/2014/main" id="{07EB9D55-322F-4C48-BF0E-ECB22EE8131D}"/>
              </a:ext>
            </a:extLst>
          </p:cNvPr>
          <p:cNvGrpSpPr/>
          <p:nvPr/>
        </p:nvGrpSpPr>
        <p:grpSpPr>
          <a:xfrm>
            <a:off x="9799751" y="2197096"/>
            <a:ext cx="1851395" cy="517065"/>
            <a:chOff x="9799751" y="2197096"/>
            <a:chExt cx="1851395" cy="517065"/>
          </a:xfrm>
        </p:grpSpPr>
        <p:sp>
          <p:nvSpPr>
            <p:cNvPr id="155" name="Rectangle 154">
              <a:hlinkClick r:id="rId24"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71BC8552-74E6-4A00-896C-9556665B61D1}"/>
                </a:ext>
              </a:extLst>
            </p:cNvPr>
            <p:cNvSpPr/>
            <p:nvPr/>
          </p:nvSpPr>
          <p:spPr>
            <a:xfrm>
              <a:off x="9799751" y="2197096"/>
              <a:ext cx="1851395" cy="517065"/>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65760" tIns="73152" rIns="45720" bIns="73152"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 and  Incident Response/Recovery Assistance</a:t>
              </a:r>
            </a:p>
          </p:txBody>
        </p:sp>
        <p:pic>
          <p:nvPicPr>
            <p:cNvPr id="156" name="Graphic 155">
              <a:extLst>
                <a:ext uri="{FF2B5EF4-FFF2-40B4-BE49-F238E27FC236}">
                  <a16:creationId xmlns:a16="http://schemas.microsoft.com/office/drawing/2014/main" id="{CC82EA07-F1D6-4512-BFF9-508FE8C2EACD}"/>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9908411" y="2285008"/>
              <a:ext cx="177663" cy="191330"/>
            </a:xfrm>
            <a:prstGeom prst="rect">
              <a:avLst/>
            </a:prstGeom>
          </p:spPr>
        </p:pic>
      </p:grpSp>
      <p:grpSp>
        <p:nvGrpSpPr>
          <p:cNvPr id="157" name="Group 156">
            <a:extLst>
              <a:ext uri="{FF2B5EF4-FFF2-40B4-BE49-F238E27FC236}">
                <a16:creationId xmlns:a16="http://schemas.microsoft.com/office/drawing/2014/main" id="{3EC3EDED-C856-4C17-9BA9-3A323A7236CC}"/>
              </a:ext>
            </a:extLst>
          </p:cNvPr>
          <p:cNvGrpSpPr/>
          <p:nvPr/>
        </p:nvGrpSpPr>
        <p:grpSpPr>
          <a:xfrm>
            <a:off x="3766817" y="5560875"/>
            <a:ext cx="1494714" cy="822960"/>
            <a:chOff x="3720591" y="5659520"/>
            <a:chExt cx="1494714" cy="822960"/>
          </a:xfrm>
        </p:grpSpPr>
        <p:sp>
          <p:nvSpPr>
            <p:cNvPr id="158" name="Rectangle 157">
              <a:extLst>
                <a:ext uri="{FF2B5EF4-FFF2-40B4-BE49-F238E27FC236}">
                  <a16:creationId xmlns:a16="http://schemas.microsoft.com/office/drawing/2014/main" id="{665913F3-7D80-4CC7-9B55-246EE4DF73A4}"/>
                </a:ext>
              </a:extLst>
            </p:cNvPr>
            <p:cNvSpPr/>
            <p:nvPr/>
          </p:nvSpPr>
          <p:spPr>
            <a:xfrm>
              <a:off x="3720592" y="5659520"/>
              <a:ext cx="1493642"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9" name="Picture 158">
              <a:extLst>
                <a:ext uri="{FF2B5EF4-FFF2-40B4-BE49-F238E27FC236}">
                  <a16:creationId xmlns:a16="http://schemas.microsoft.com/office/drawing/2014/main" id="{60A70F08-E26B-46C9-BD53-18124C36B924}"/>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3793627" y="5974111"/>
              <a:ext cx="108954" cy="199713"/>
            </a:xfrm>
            <a:prstGeom prst="rect">
              <a:avLst/>
            </a:prstGeom>
          </p:spPr>
        </p:pic>
        <p:pic>
          <p:nvPicPr>
            <p:cNvPr id="160" name="Picture 159">
              <a:extLst>
                <a:ext uri="{FF2B5EF4-FFF2-40B4-BE49-F238E27FC236}">
                  <a16:creationId xmlns:a16="http://schemas.microsoft.com/office/drawing/2014/main" id="{94E2C21B-C7D9-4A7E-8DE8-E9A9323E364A}"/>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704443" y="6023531"/>
              <a:ext cx="210027" cy="112988"/>
            </a:xfrm>
            <a:prstGeom prst="rect">
              <a:avLst/>
            </a:prstGeom>
          </p:spPr>
        </p:pic>
        <p:pic>
          <p:nvPicPr>
            <p:cNvPr id="161" name="Picture 160">
              <a:extLst>
                <a:ext uri="{FF2B5EF4-FFF2-40B4-BE49-F238E27FC236}">
                  <a16:creationId xmlns:a16="http://schemas.microsoft.com/office/drawing/2014/main" id="{EAB6BDDF-CEBE-4C8E-B47E-C47FAA4405BD}"/>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4261786" y="5999088"/>
              <a:ext cx="161874" cy="161874"/>
            </a:xfrm>
            <a:prstGeom prst="rect">
              <a:avLst/>
            </a:prstGeom>
          </p:spPr>
        </p:pic>
        <p:pic>
          <p:nvPicPr>
            <p:cNvPr id="162" name="Picture 161">
              <a:extLst>
                <a:ext uri="{FF2B5EF4-FFF2-40B4-BE49-F238E27FC236}">
                  <a16:creationId xmlns:a16="http://schemas.microsoft.com/office/drawing/2014/main" id="{9B14B52A-7321-46B6-8760-40239642C65E}"/>
                </a:ext>
              </a:extLst>
            </p:cNvPr>
            <p:cNvPicPr>
              <a:picLocks noChangeAspect="1"/>
            </p:cNvPicPr>
            <p:nvPr/>
          </p:nvPicPr>
          <p:blipFill rotWithShape="1">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951758" y="5980169"/>
              <a:ext cx="195569" cy="199713"/>
            </a:xfrm>
            <a:prstGeom prst="rect">
              <a:avLst/>
            </a:prstGeom>
          </p:spPr>
        </p:pic>
        <p:pic>
          <p:nvPicPr>
            <p:cNvPr id="163" name="Picture 162">
              <a:extLst>
                <a:ext uri="{FF2B5EF4-FFF2-40B4-BE49-F238E27FC236}">
                  <a16:creationId xmlns:a16="http://schemas.microsoft.com/office/drawing/2014/main" id="{3E2A2739-F025-4A81-82F4-9A818CB9CEA8}"/>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4460946" y="6015585"/>
              <a:ext cx="206211" cy="128881"/>
            </a:xfrm>
            <a:prstGeom prst="rect">
              <a:avLst/>
            </a:prstGeom>
          </p:spPr>
        </p:pic>
        <p:pic>
          <p:nvPicPr>
            <p:cNvPr id="164" name="Picture 163">
              <a:extLst>
                <a:ext uri="{FF2B5EF4-FFF2-40B4-BE49-F238E27FC236}">
                  <a16:creationId xmlns:a16="http://schemas.microsoft.com/office/drawing/2014/main" id="{EC79E46F-26AD-4587-BDFD-59733F2D082E}"/>
                </a:ext>
              </a:extLst>
            </p:cNvPr>
            <p:cNvPicPr>
              <a:picLocks noChangeAspect="1"/>
            </p:cNvPicPr>
            <p:nvPr/>
          </p:nvPicPr>
          <p:blipFill rotWithShape="1">
            <a:blip r:embed="rId32" cstate="print">
              <a:extLst>
                <a:ext uri="{28A0092B-C50C-407E-A947-70E740481C1C}">
                  <a14:useLocalDpi xmlns:a14="http://schemas.microsoft.com/office/drawing/2010/main"/>
                </a:ext>
              </a:extLst>
            </a:blip>
            <a:srcRect l="13212" t="27676" r="12301" b="27919"/>
            <a:stretch/>
          </p:blipFill>
          <p:spPr>
            <a:xfrm>
              <a:off x="3939867" y="5989126"/>
              <a:ext cx="284633" cy="169682"/>
            </a:xfrm>
            <a:prstGeom prst="rect">
              <a:avLst/>
            </a:prstGeom>
          </p:spPr>
        </p:pic>
        <p:sp>
          <p:nvSpPr>
            <p:cNvPr id="165" name="Rectangle 164">
              <a:extLst>
                <a:ext uri="{FF2B5EF4-FFF2-40B4-BE49-F238E27FC236}">
                  <a16:creationId xmlns:a16="http://schemas.microsoft.com/office/drawing/2014/main" id="{E46E89E5-8DDA-42C6-A5D1-883663AED862}"/>
                </a:ext>
              </a:extLst>
            </p:cNvPr>
            <p:cNvSpPr/>
            <p:nvPr/>
          </p:nvSpPr>
          <p:spPr>
            <a:xfrm>
              <a:off x="3720591" y="5659520"/>
              <a:ext cx="14947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Infrastructure &amp; Apps</a:t>
              </a:r>
            </a:p>
          </p:txBody>
        </p:sp>
        <p:sp>
          <p:nvSpPr>
            <p:cNvPr id="166" name="Freeform 6">
              <a:extLst>
                <a:ext uri="{FF2B5EF4-FFF2-40B4-BE49-F238E27FC236}">
                  <a16:creationId xmlns:a16="http://schemas.microsoft.com/office/drawing/2014/main" id="{ADA1A50B-ECA1-4259-98DE-C970D8E539DD}"/>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67" name="Picture 166">
              <a:extLst>
                <a:ext uri="{FF2B5EF4-FFF2-40B4-BE49-F238E27FC236}">
                  <a16:creationId xmlns:a16="http://schemas.microsoft.com/office/drawing/2014/main" id="{9708135D-2F49-4745-9D0D-C8BCAF04E69B}"/>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314275" y="6277523"/>
              <a:ext cx="146302" cy="87466"/>
            </a:xfrm>
            <a:prstGeom prst="rect">
              <a:avLst/>
            </a:prstGeom>
          </p:spPr>
        </p:pic>
        <p:pic>
          <p:nvPicPr>
            <p:cNvPr id="168" name="Picture 167" descr="A picture containing building&#10;&#10;Description automatically generated">
              <a:extLst>
                <a:ext uri="{FF2B5EF4-FFF2-40B4-BE49-F238E27FC236}">
                  <a16:creationId xmlns:a16="http://schemas.microsoft.com/office/drawing/2014/main" id="{9B604FAA-0B97-4716-A018-1C65154CD157}"/>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4530387" y="6250782"/>
              <a:ext cx="123432" cy="123432"/>
            </a:xfrm>
            <a:prstGeom prst="rect">
              <a:avLst/>
            </a:prstGeom>
          </p:spPr>
        </p:pic>
        <p:pic>
          <p:nvPicPr>
            <p:cNvPr id="169" name="Picture 168">
              <a:extLst>
                <a:ext uri="{FF2B5EF4-FFF2-40B4-BE49-F238E27FC236}">
                  <a16:creationId xmlns:a16="http://schemas.microsoft.com/office/drawing/2014/main" id="{57AC7E31-36E7-4549-B2E5-AD811593EECB}"/>
                </a:ext>
              </a:extLst>
            </p:cNvPr>
            <p:cNvPicPr>
              <a:picLocks noChangeAspect="1"/>
            </p:cNvPicPr>
            <p:nvPr/>
          </p:nvPicPr>
          <p:blipFill>
            <a:blip r:embed="rId3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17757" y="6254352"/>
              <a:ext cx="381951" cy="133808"/>
            </a:xfrm>
            <a:prstGeom prst="rect">
              <a:avLst/>
            </a:prstGeom>
          </p:spPr>
        </p:pic>
        <p:pic>
          <p:nvPicPr>
            <p:cNvPr id="170" name="Picture 169">
              <a:extLst>
                <a:ext uri="{FF2B5EF4-FFF2-40B4-BE49-F238E27FC236}">
                  <a16:creationId xmlns:a16="http://schemas.microsoft.com/office/drawing/2014/main" id="{192EBA46-37C2-4390-8125-81DBE295AECD}"/>
                </a:ext>
              </a:extLst>
            </p:cNvPr>
            <p:cNvPicPr>
              <a:picLocks noChangeAspect="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24387" y="6241451"/>
              <a:ext cx="189200" cy="141080"/>
            </a:xfrm>
            <a:prstGeom prst="rect">
              <a:avLst/>
            </a:prstGeom>
          </p:spPr>
        </p:pic>
        <p:grpSp>
          <p:nvGrpSpPr>
            <p:cNvPr id="171" name="Group 170">
              <a:extLst>
                <a:ext uri="{FF2B5EF4-FFF2-40B4-BE49-F238E27FC236}">
                  <a16:creationId xmlns:a16="http://schemas.microsoft.com/office/drawing/2014/main" id="{E891D989-5F7F-43E2-BFE6-6A5D2AC86732}"/>
                </a:ext>
              </a:extLst>
            </p:cNvPr>
            <p:cNvGrpSpPr/>
            <p:nvPr/>
          </p:nvGrpSpPr>
          <p:grpSpPr>
            <a:xfrm>
              <a:off x="4980407" y="6306630"/>
              <a:ext cx="160816" cy="36598"/>
              <a:chOff x="6297813" y="3181591"/>
              <a:chExt cx="160855" cy="36607"/>
            </a:xfrm>
          </p:grpSpPr>
          <p:sp>
            <p:nvSpPr>
              <p:cNvPr id="172" name="Oval 171">
                <a:extLst>
                  <a:ext uri="{FF2B5EF4-FFF2-40B4-BE49-F238E27FC236}">
                    <a16:creationId xmlns:a16="http://schemas.microsoft.com/office/drawing/2014/main" id="{4FD4DB21-6DD7-4600-B4FA-3D37440FAC90}"/>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Oval 172">
                <a:extLst>
                  <a:ext uri="{FF2B5EF4-FFF2-40B4-BE49-F238E27FC236}">
                    <a16:creationId xmlns:a16="http://schemas.microsoft.com/office/drawing/2014/main" id="{289F763E-222B-4B25-990C-0A2CCF4A4399}"/>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4" name="Oval 173">
                <a:extLst>
                  <a:ext uri="{FF2B5EF4-FFF2-40B4-BE49-F238E27FC236}">
                    <a16:creationId xmlns:a16="http://schemas.microsoft.com/office/drawing/2014/main" id="{9A304DF5-0010-464A-B7A6-83F14D4F4096}"/>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75" name="Group 174">
            <a:extLst>
              <a:ext uri="{FF2B5EF4-FFF2-40B4-BE49-F238E27FC236}">
                <a16:creationId xmlns:a16="http://schemas.microsoft.com/office/drawing/2014/main" id="{83E38293-B436-45DB-846F-C56A46AE8A30}"/>
              </a:ext>
            </a:extLst>
          </p:cNvPr>
          <p:cNvGrpSpPr/>
          <p:nvPr/>
        </p:nvGrpSpPr>
        <p:grpSpPr>
          <a:xfrm>
            <a:off x="5298736" y="5560875"/>
            <a:ext cx="751424" cy="822960"/>
            <a:chOff x="5298736" y="5560875"/>
            <a:chExt cx="751424" cy="822960"/>
          </a:xfrm>
        </p:grpSpPr>
        <p:grpSp>
          <p:nvGrpSpPr>
            <p:cNvPr id="176" name="Group 175">
              <a:extLst>
                <a:ext uri="{FF2B5EF4-FFF2-40B4-BE49-F238E27FC236}">
                  <a16:creationId xmlns:a16="http://schemas.microsoft.com/office/drawing/2014/main" id="{2D44EDAF-2A29-40D1-8C5E-74B4A0D139AC}"/>
                </a:ext>
              </a:extLst>
            </p:cNvPr>
            <p:cNvGrpSpPr/>
            <p:nvPr/>
          </p:nvGrpSpPr>
          <p:grpSpPr>
            <a:xfrm>
              <a:off x="5298736" y="5560875"/>
              <a:ext cx="751424" cy="822960"/>
              <a:chOff x="4463880" y="5659520"/>
              <a:chExt cx="751424" cy="822960"/>
            </a:xfrm>
          </p:grpSpPr>
          <p:sp>
            <p:nvSpPr>
              <p:cNvPr id="201" name="Rectangle 200">
                <a:extLst>
                  <a:ext uri="{FF2B5EF4-FFF2-40B4-BE49-F238E27FC236}">
                    <a16:creationId xmlns:a16="http://schemas.microsoft.com/office/drawing/2014/main" id="{918A7355-F825-4571-A5D3-A6B2F3B4DA47}"/>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Rectangle 201">
                <a:extLst>
                  <a:ext uri="{FF2B5EF4-FFF2-40B4-BE49-F238E27FC236}">
                    <a16:creationId xmlns:a16="http://schemas.microsoft.com/office/drawing/2014/main" id="{530F202E-114B-4EE6-B08E-34C29024746A}"/>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PaaS</a:t>
                </a:r>
              </a:p>
            </p:txBody>
          </p:sp>
          <p:grpSp>
            <p:nvGrpSpPr>
              <p:cNvPr id="203" name="Group 202">
                <a:extLst>
                  <a:ext uri="{FF2B5EF4-FFF2-40B4-BE49-F238E27FC236}">
                    <a16:creationId xmlns:a16="http://schemas.microsoft.com/office/drawing/2014/main" id="{7DE145B6-A410-436B-98D2-3F77E15D371A}"/>
                  </a:ext>
                </a:extLst>
              </p:cNvPr>
              <p:cNvGrpSpPr/>
              <p:nvPr/>
            </p:nvGrpSpPr>
            <p:grpSpPr>
              <a:xfrm>
                <a:off x="4980407" y="6306630"/>
                <a:ext cx="160816" cy="36598"/>
                <a:chOff x="6297813" y="3181591"/>
                <a:chExt cx="160855" cy="36607"/>
              </a:xfrm>
            </p:grpSpPr>
            <p:sp>
              <p:nvSpPr>
                <p:cNvPr id="204" name="Oval 203">
                  <a:extLst>
                    <a:ext uri="{FF2B5EF4-FFF2-40B4-BE49-F238E27FC236}">
                      <a16:creationId xmlns:a16="http://schemas.microsoft.com/office/drawing/2014/main" id="{99FC0BC8-FED4-4BB7-900F-F12348783EEC}"/>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5" name="Oval 204">
                  <a:extLst>
                    <a:ext uri="{FF2B5EF4-FFF2-40B4-BE49-F238E27FC236}">
                      <a16:creationId xmlns:a16="http://schemas.microsoft.com/office/drawing/2014/main" id="{3CB2EA2D-32B1-4DC1-99D4-B39C585F1CB0}"/>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6" name="Oval 205">
                  <a:extLst>
                    <a:ext uri="{FF2B5EF4-FFF2-40B4-BE49-F238E27FC236}">
                      <a16:creationId xmlns:a16="http://schemas.microsoft.com/office/drawing/2014/main" id="{C030D1EB-E7E8-448F-AB9B-AAC4222EAB4A}"/>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77" name="Group 176">
              <a:extLst>
                <a:ext uri="{FF2B5EF4-FFF2-40B4-BE49-F238E27FC236}">
                  <a16:creationId xmlns:a16="http://schemas.microsoft.com/office/drawing/2014/main" id="{13C937DE-2550-4738-A143-E6422A61F6CB}"/>
                </a:ext>
              </a:extLst>
            </p:cNvPr>
            <p:cNvGrpSpPr/>
            <p:nvPr/>
          </p:nvGrpSpPr>
          <p:grpSpPr>
            <a:xfrm>
              <a:off x="5811037" y="5886932"/>
              <a:ext cx="117648" cy="116092"/>
              <a:chOff x="8051303" y="5878037"/>
              <a:chExt cx="596865" cy="523037"/>
            </a:xfrm>
          </p:grpSpPr>
          <p:sp>
            <p:nvSpPr>
              <p:cNvPr id="199" name="Freeform: Shape 198">
                <a:extLst>
                  <a:ext uri="{FF2B5EF4-FFF2-40B4-BE49-F238E27FC236}">
                    <a16:creationId xmlns:a16="http://schemas.microsoft.com/office/drawing/2014/main" id="{E6824BBC-C49F-41E4-889B-5F017F7D6788}"/>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D417425B-FBFF-4A0C-9672-182A8862216A}"/>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78" name="Graphic 33">
              <a:extLst>
                <a:ext uri="{FF2B5EF4-FFF2-40B4-BE49-F238E27FC236}">
                  <a16:creationId xmlns:a16="http://schemas.microsoft.com/office/drawing/2014/main" id="{8D7D77B9-60AD-43B7-892B-CD256F058524}"/>
                </a:ext>
              </a:extLst>
            </p:cNvPr>
            <p:cNvGrpSpPr/>
            <p:nvPr/>
          </p:nvGrpSpPr>
          <p:grpSpPr>
            <a:xfrm>
              <a:off x="5572445" y="5900354"/>
              <a:ext cx="121402" cy="93478"/>
              <a:chOff x="9214624" y="5352522"/>
              <a:chExt cx="755282" cy="599017"/>
            </a:xfrm>
          </p:grpSpPr>
          <p:sp>
            <p:nvSpPr>
              <p:cNvPr id="194" name="Freeform: Shape 193">
                <a:extLst>
                  <a:ext uri="{FF2B5EF4-FFF2-40B4-BE49-F238E27FC236}">
                    <a16:creationId xmlns:a16="http://schemas.microsoft.com/office/drawing/2014/main" id="{47B938E4-9977-4AD1-801F-60C582F568C6}"/>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1"/>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95" name="Graphic 33">
                <a:extLst>
                  <a:ext uri="{FF2B5EF4-FFF2-40B4-BE49-F238E27FC236}">
                    <a16:creationId xmlns:a16="http://schemas.microsoft.com/office/drawing/2014/main" id="{6E400A9C-8591-40A1-98AD-DF447CEC595C}"/>
                  </a:ext>
                </a:extLst>
              </p:cNvPr>
              <p:cNvGrpSpPr/>
              <p:nvPr/>
            </p:nvGrpSpPr>
            <p:grpSpPr>
              <a:xfrm>
                <a:off x="9469857" y="5451490"/>
                <a:ext cx="244816" cy="270860"/>
                <a:chOff x="9469857" y="5451490"/>
                <a:chExt cx="244816" cy="270860"/>
              </a:xfrm>
              <a:solidFill>
                <a:srgbClr val="FFFFFF"/>
              </a:solidFill>
            </p:grpSpPr>
            <p:sp>
              <p:nvSpPr>
                <p:cNvPr id="196" name="Freeform: Shape 195">
                  <a:extLst>
                    <a:ext uri="{FF2B5EF4-FFF2-40B4-BE49-F238E27FC236}">
                      <a16:creationId xmlns:a16="http://schemas.microsoft.com/office/drawing/2014/main" id="{794E1ADC-98EF-4709-A144-414DAFBE1024}"/>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ECA69930-DF3A-4346-B24C-8ED04896928D}"/>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9E6D2DD8-AE9B-4B76-8BD8-25C1C63F3179}"/>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179" name="Picture 178">
              <a:extLst>
                <a:ext uri="{FF2B5EF4-FFF2-40B4-BE49-F238E27FC236}">
                  <a16:creationId xmlns:a16="http://schemas.microsoft.com/office/drawing/2014/main" id="{1F6BC112-3712-422C-B6C0-7DC4236E9330}"/>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363354" y="5894373"/>
              <a:ext cx="99552" cy="96652"/>
            </a:xfrm>
            <a:prstGeom prst="rect">
              <a:avLst/>
            </a:prstGeom>
          </p:spPr>
        </p:pic>
        <p:grpSp>
          <p:nvGrpSpPr>
            <p:cNvPr id="180" name="Group 179">
              <a:extLst>
                <a:ext uri="{FF2B5EF4-FFF2-40B4-BE49-F238E27FC236}">
                  <a16:creationId xmlns:a16="http://schemas.microsoft.com/office/drawing/2014/main" id="{B716DCB9-3F22-49F8-8A46-43B02ED38987}"/>
                </a:ext>
              </a:extLst>
            </p:cNvPr>
            <p:cNvGrpSpPr/>
            <p:nvPr/>
          </p:nvGrpSpPr>
          <p:grpSpPr>
            <a:xfrm>
              <a:off x="5349903" y="6155109"/>
              <a:ext cx="121788" cy="119264"/>
              <a:chOff x="10854228" y="3989686"/>
              <a:chExt cx="379602" cy="382863"/>
            </a:xfrm>
          </p:grpSpPr>
          <p:sp>
            <p:nvSpPr>
              <p:cNvPr id="182" name="Rectangle 181">
                <a:extLst>
                  <a:ext uri="{FF2B5EF4-FFF2-40B4-BE49-F238E27FC236}">
                    <a16:creationId xmlns:a16="http://schemas.microsoft.com/office/drawing/2014/main" id="{83D3970C-733A-4F1A-AD58-DB34202B770D}"/>
                  </a:ext>
                </a:extLst>
              </p:cNvPr>
              <p:cNvSpPr/>
              <p:nvPr/>
            </p:nvSpPr>
            <p:spPr bwMode="auto">
              <a:xfrm rot="19125560" flipH="1">
                <a:off x="10978090"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C1458949-D755-4E30-A0AF-2C544B5AAC2B}"/>
                  </a:ext>
                </a:extLst>
              </p:cNvPr>
              <p:cNvSpPr/>
              <p:nvPr/>
            </p:nvSpPr>
            <p:spPr bwMode="auto">
              <a:xfrm rot="2161206" flipH="1">
                <a:off x="11091916"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EC88C7B3-2E8A-4E42-8AA8-792689DE2B5B}"/>
                  </a:ext>
                </a:extLst>
              </p:cNvPr>
              <p:cNvSpPr/>
              <p:nvPr/>
            </p:nvSpPr>
            <p:spPr bwMode="auto">
              <a:xfrm rot="3931757" flipH="1">
                <a:off x="10953277" y="4159000"/>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ED635337-061A-4887-BEED-B8ACBDE3D826}"/>
                  </a:ext>
                </a:extLst>
              </p:cNvPr>
              <p:cNvSpPr/>
              <p:nvPr/>
            </p:nvSpPr>
            <p:spPr bwMode="auto">
              <a:xfrm rot="16538738" flipH="1">
                <a:off x="11108130" y="4124703"/>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7C326816-B3C6-45E6-ACC8-086C1B6F468B}"/>
                  </a:ext>
                </a:extLst>
              </p:cNvPr>
              <p:cNvSpPr/>
              <p:nvPr/>
            </p:nvSpPr>
            <p:spPr bwMode="auto">
              <a:xfrm rot="20658908" flipH="1">
                <a:off x="11059269"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87" name="Group 186">
                <a:extLst>
                  <a:ext uri="{FF2B5EF4-FFF2-40B4-BE49-F238E27FC236}">
                    <a16:creationId xmlns:a16="http://schemas.microsoft.com/office/drawing/2014/main" id="{0E4D71FE-37AF-4B48-9F40-6AAC2EA33155}"/>
                  </a:ext>
                </a:extLst>
              </p:cNvPr>
              <p:cNvGrpSpPr/>
              <p:nvPr/>
            </p:nvGrpSpPr>
            <p:grpSpPr>
              <a:xfrm>
                <a:off x="10854228" y="3989686"/>
                <a:ext cx="379602" cy="382863"/>
                <a:chOff x="10854228" y="3989686"/>
                <a:chExt cx="379602" cy="382863"/>
              </a:xfrm>
            </p:grpSpPr>
            <p:sp>
              <p:nvSpPr>
                <p:cNvPr id="188" name="Oval 187">
                  <a:extLst>
                    <a:ext uri="{FF2B5EF4-FFF2-40B4-BE49-F238E27FC236}">
                      <a16:creationId xmlns:a16="http://schemas.microsoft.com/office/drawing/2014/main" id="{42288AA2-28FA-410F-8DD0-4AF7B646C3DD}"/>
                    </a:ext>
                  </a:extLst>
                </p:cNvPr>
                <p:cNvSpPr/>
                <p:nvPr/>
              </p:nvSpPr>
              <p:spPr bwMode="auto">
                <a:xfrm>
                  <a:off x="10974270" y="4114134"/>
                  <a:ext cx="139622" cy="1396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FE3442A2-7BA1-4349-8809-EF0EE984C032}"/>
                    </a:ext>
                  </a:extLst>
                </p:cNvPr>
                <p:cNvSpPr/>
                <p:nvPr/>
              </p:nvSpPr>
              <p:spPr bwMode="auto">
                <a:xfrm>
                  <a:off x="11101607" y="3989686"/>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190" name="Oval 189">
                  <a:extLst>
                    <a:ext uri="{FF2B5EF4-FFF2-40B4-BE49-F238E27FC236}">
                      <a16:creationId xmlns:a16="http://schemas.microsoft.com/office/drawing/2014/main" id="{2F275501-5117-4E72-BACF-36CAB6A52E37}"/>
                    </a:ext>
                  </a:extLst>
                </p:cNvPr>
                <p:cNvSpPr/>
                <p:nvPr/>
              </p:nvSpPr>
              <p:spPr bwMode="auto">
                <a:xfrm>
                  <a:off x="10902749" y="4016582"/>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9AEAFAE0-EEE2-4CAC-BC29-C8C7F7846F42}"/>
                    </a:ext>
                  </a:extLst>
                </p:cNvPr>
                <p:cNvSpPr/>
                <p:nvPr/>
              </p:nvSpPr>
              <p:spPr bwMode="auto">
                <a:xfrm>
                  <a:off x="10854228" y="421113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192" name="Oval 191">
                  <a:extLst>
                    <a:ext uri="{FF2B5EF4-FFF2-40B4-BE49-F238E27FC236}">
                      <a16:creationId xmlns:a16="http://schemas.microsoft.com/office/drawing/2014/main" id="{668F28C7-8F9A-4D9B-BD56-9F2C82C2FE2D}"/>
                    </a:ext>
                  </a:extLst>
                </p:cNvPr>
                <p:cNvSpPr/>
                <p:nvPr/>
              </p:nvSpPr>
              <p:spPr bwMode="auto">
                <a:xfrm>
                  <a:off x="11148586" y="416116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sp>
              <p:nvSpPr>
                <p:cNvPr id="193" name="Oval 192">
                  <a:extLst>
                    <a:ext uri="{FF2B5EF4-FFF2-40B4-BE49-F238E27FC236}">
                      <a16:creationId xmlns:a16="http://schemas.microsoft.com/office/drawing/2014/main" id="{2B05F1EE-491B-4247-9FDA-7E64EB19398A}"/>
                    </a:ext>
                  </a:extLst>
                </p:cNvPr>
                <p:cNvSpPr/>
                <p:nvPr/>
              </p:nvSpPr>
              <p:spPr bwMode="auto">
                <a:xfrm>
                  <a:off x="11051501" y="4287305"/>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FFFFFF"/>
                    </a:solidFill>
                    <a:effectLst/>
                    <a:uLnTx/>
                    <a:uFillTx/>
                    <a:latin typeface="Segoe UI"/>
                    <a:ea typeface="+mn-ea"/>
                    <a:cs typeface="+mn-cs"/>
                  </a:endParaRPr>
                </a:p>
              </p:txBody>
            </p:sp>
          </p:grpSp>
        </p:grpSp>
        <p:pic>
          <p:nvPicPr>
            <p:cNvPr id="181" name="Graphic 180">
              <a:extLst>
                <a:ext uri="{FF2B5EF4-FFF2-40B4-BE49-F238E27FC236}">
                  <a16:creationId xmlns:a16="http://schemas.microsoft.com/office/drawing/2014/main" id="{F5EEFDD5-8F68-4D92-9A9E-55C67760AAEB}"/>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5556479" y="6138187"/>
              <a:ext cx="150182" cy="150180"/>
            </a:xfrm>
            <a:prstGeom prst="rect">
              <a:avLst/>
            </a:prstGeom>
          </p:spPr>
        </p:pic>
      </p:grpSp>
      <p:cxnSp>
        <p:nvCxnSpPr>
          <p:cNvPr id="207" name="Connector: Elbow 206">
            <a:extLst>
              <a:ext uri="{FF2B5EF4-FFF2-40B4-BE49-F238E27FC236}">
                <a16:creationId xmlns:a16="http://schemas.microsoft.com/office/drawing/2014/main" id="{83BC59F7-8323-4A08-8014-EAAA81BE942D}"/>
              </a:ext>
            </a:extLst>
          </p:cNvPr>
          <p:cNvCxnSpPr>
            <a:cxnSpLocks/>
            <a:stCxn id="290" idx="0"/>
            <a:endCxn id="377" idx="2"/>
          </p:cNvCxnSpPr>
          <p:nvPr/>
        </p:nvCxnSpPr>
        <p:spPr>
          <a:xfrm rot="5400000" flipH="1" flipV="1">
            <a:off x="8824365" y="4926317"/>
            <a:ext cx="404029" cy="86508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208" name="Group 207">
            <a:extLst>
              <a:ext uri="{FF2B5EF4-FFF2-40B4-BE49-F238E27FC236}">
                <a16:creationId xmlns:a16="http://schemas.microsoft.com/office/drawing/2014/main" id="{281E8BB6-90B9-467F-BA84-72F00BAA1AD8}"/>
              </a:ext>
            </a:extLst>
          </p:cNvPr>
          <p:cNvGrpSpPr/>
          <p:nvPr/>
        </p:nvGrpSpPr>
        <p:grpSpPr>
          <a:xfrm>
            <a:off x="7402654" y="5161451"/>
            <a:ext cx="1034375" cy="399425"/>
            <a:chOff x="7402654" y="5161451"/>
            <a:chExt cx="1034375" cy="399425"/>
          </a:xfrm>
        </p:grpSpPr>
        <p:cxnSp>
          <p:nvCxnSpPr>
            <p:cNvPr id="209" name="Connector: Elbow 208">
              <a:extLst>
                <a:ext uri="{FF2B5EF4-FFF2-40B4-BE49-F238E27FC236}">
                  <a16:creationId xmlns:a16="http://schemas.microsoft.com/office/drawing/2014/main" id="{C0AACC19-AD03-4340-B99B-F89FA6300CAA}"/>
                </a:ext>
              </a:extLst>
            </p:cNvPr>
            <p:cNvCxnSpPr>
              <a:cxnSpLocks/>
              <a:stCxn id="274" idx="0"/>
              <a:endCxn id="371" idx="2"/>
            </p:cNvCxnSpPr>
            <p:nvPr/>
          </p:nvCxnSpPr>
          <p:spPr>
            <a:xfrm rot="16200000" flipV="1">
              <a:off x="7275012" y="5289093"/>
              <a:ext cx="399424" cy="144140"/>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0" name="Connector: Elbow 209">
              <a:extLst>
                <a:ext uri="{FF2B5EF4-FFF2-40B4-BE49-F238E27FC236}">
                  <a16:creationId xmlns:a16="http://schemas.microsoft.com/office/drawing/2014/main" id="{A532FADA-7976-43B8-A0D3-EF7B872DB380}"/>
                </a:ext>
              </a:extLst>
            </p:cNvPr>
            <p:cNvCxnSpPr>
              <a:cxnSpLocks/>
              <a:stCxn id="274" idx="0"/>
              <a:endCxn id="369" idx="2"/>
            </p:cNvCxnSpPr>
            <p:nvPr/>
          </p:nvCxnSpPr>
          <p:spPr>
            <a:xfrm rot="5400000" flipH="1" flipV="1">
              <a:off x="7792882" y="4916729"/>
              <a:ext cx="398059" cy="89023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Group 210">
            <a:extLst>
              <a:ext uri="{FF2B5EF4-FFF2-40B4-BE49-F238E27FC236}">
                <a16:creationId xmlns:a16="http://schemas.microsoft.com/office/drawing/2014/main" id="{FCFDB907-84FF-48DA-8B75-4716C66B67E8}"/>
              </a:ext>
            </a:extLst>
          </p:cNvPr>
          <p:cNvGrpSpPr/>
          <p:nvPr/>
        </p:nvGrpSpPr>
        <p:grpSpPr>
          <a:xfrm>
            <a:off x="4514174" y="5230299"/>
            <a:ext cx="1949169" cy="330576"/>
            <a:chOff x="4514174" y="5230299"/>
            <a:chExt cx="1949169" cy="330576"/>
          </a:xfrm>
        </p:grpSpPr>
        <p:cxnSp>
          <p:nvCxnSpPr>
            <p:cNvPr id="212" name="Connector: Elbow 211">
              <a:extLst>
                <a:ext uri="{FF2B5EF4-FFF2-40B4-BE49-F238E27FC236}">
                  <a16:creationId xmlns:a16="http://schemas.microsoft.com/office/drawing/2014/main" id="{8ED66E1F-A7D2-4A35-853B-3CC5B9113EBA}"/>
                </a:ext>
              </a:extLst>
            </p:cNvPr>
            <p:cNvCxnSpPr>
              <a:cxnSpLocks/>
              <a:stCxn id="165" idx="0"/>
              <a:endCxn id="392" idx="2"/>
            </p:cNvCxnSpPr>
            <p:nvPr/>
          </p:nvCxnSpPr>
          <p:spPr>
            <a:xfrm rot="5400000" flipH="1" flipV="1">
              <a:off x="4750639" y="4993834"/>
              <a:ext cx="330576" cy="803506"/>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3" name="Connector: Elbow 212">
              <a:extLst>
                <a:ext uri="{FF2B5EF4-FFF2-40B4-BE49-F238E27FC236}">
                  <a16:creationId xmlns:a16="http://schemas.microsoft.com/office/drawing/2014/main" id="{B365BBEB-6E4D-4796-B223-AEBE3F74B982}"/>
                </a:ext>
              </a:extLst>
            </p:cNvPr>
            <p:cNvCxnSpPr>
              <a:cxnSpLocks/>
              <a:stCxn id="202" idx="0"/>
              <a:endCxn id="392" idx="2"/>
            </p:cNvCxnSpPr>
            <p:nvPr/>
          </p:nvCxnSpPr>
          <p:spPr>
            <a:xfrm rot="16200000" flipV="1">
              <a:off x="5330909" y="5217070"/>
              <a:ext cx="330576" cy="357034"/>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4" name="Connector: Elbow 213">
              <a:extLst>
                <a:ext uri="{FF2B5EF4-FFF2-40B4-BE49-F238E27FC236}">
                  <a16:creationId xmlns:a16="http://schemas.microsoft.com/office/drawing/2014/main" id="{8205E049-BC7A-4E03-8AB0-98DB6C44163F}"/>
                </a:ext>
              </a:extLst>
            </p:cNvPr>
            <p:cNvCxnSpPr>
              <a:cxnSpLocks/>
              <a:stCxn id="267" idx="0"/>
              <a:endCxn id="392" idx="2"/>
            </p:cNvCxnSpPr>
            <p:nvPr/>
          </p:nvCxnSpPr>
          <p:spPr>
            <a:xfrm rot="16200000" flipV="1">
              <a:off x="5725224" y="4822755"/>
              <a:ext cx="330576" cy="1145663"/>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Group 214">
            <a:extLst>
              <a:ext uri="{FF2B5EF4-FFF2-40B4-BE49-F238E27FC236}">
                <a16:creationId xmlns:a16="http://schemas.microsoft.com/office/drawing/2014/main" id="{457E1F10-06C3-4F92-8F0F-2ED5DEB10C69}"/>
              </a:ext>
            </a:extLst>
          </p:cNvPr>
          <p:cNvGrpSpPr/>
          <p:nvPr/>
        </p:nvGrpSpPr>
        <p:grpSpPr>
          <a:xfrm>
            <a:off x="719138" y="6384412"/>
            <a:ext cx="10712023" cy="233362"/>
            <a:chOff x="719138" y="6384412"/>
            <a:chExt cx="10712023" cy="233362"/>
          </a:xfrm>
        </p:grpSpPr>
        <p:cxnSp>
          <p:nvCxnSpPr>
            <p:cNvPr id="216" name="Straight Connector 215">
              <a:extLst>
                <a:ext uri="{FF2B5EF4-FFF2-40B4-BE49-F238E27FC236}">
                  <a16:creationId xmlns:a16="http://schemas.microsoft.com/office/drawing/2014/main" id="{7DBF3753-0B93-43B9-A6D6-343E74F6382B}"/>
                </a:ext>
              </a:extLst>
            </p:cNvPr>
            <p:cNvCxnSpPr>
              <a:cxnSpLocks/>
            </p:cNvCxnSpPr>
            <p:nvPr/>
          </p:nvCxnSpPr>
          <p:spPr>
            <a:xfrm>
              <a:off x="719138" y="6616670"/>
              <a:ext cx="10712023" cy="0"/>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005E6DF-0392-4DFC-987B-802E95C30847}"/>
                </a:ext>
              </a:extLst>
            </p:cNvPr>
            <p:cNvCxnSpPr>
              <a:cxnSpLocks/>
            </p:cNvCxnSpPr>
            <p:nvPr/>
          </p:nvCxnSpPr>
          <p:spPr>
            <a:xfrm flipV="1">
              <a:off x="293626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715BB8D2-A848-4F12-858F-0E64EA595610}"/>
                </a:ext>
              </a:extLst>
            </p:cNvPr>
            <p:cNvCxnSpPr>
              <a:cxnSpLocks/>
            </p:cNvCxnSpPr>
            <p:nvPr/>
          </p:nvCxnSpPr>
          <p:spPr>
            <a:xfrm flipV="1">
              <a:off x="9871557"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3C497EF-1DE5-426B-9A2D-5FC1D02642BC}"/>
                </a:ext>
              </a:extLst>
            </p:cNvPr>
            <p:cNvCxnSpPr>
              <a:cxnSpLocks/>
            </p:cNvCxnSpPr>
            <p:nvPr/>
          </p:nvCxnSpPr>
          <p:spPr>
            <a:xfrm flipV="1">
              <a:off x="863170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1A3574D-58AC-4680-BDA3-B9DC37375CA5}"/>
                </a:ext>
              </a:extLst>
            </p:cNvPr>
            <p:cNvCxnSpPr>
              <a:cxnSpLocks/>
            </p:cNvCxnSpPr>
            <p:nvPr/>
          </p:nvCxnSpPr>
          <p:spPr>
            <a:xfrm flipV="1">
              <a:off x="7546793"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31FEED71-6BAD-446F-A4AF-09D3136F3206}"/>
                </a:ext>
              </a:extLst>
            </p:cNvPr>
            <p:cNvCxnSpPr>
              <a:cxnSpLocks/>
            </p:cNvCxnSpPr>
            <p:nvPr/>
          </p:nvCxnSpPr>
          <p:spPr>
            <a:xfrm flipV="1">
              <a:off x="6462542"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49FB6712-9F63-4286-9FD8-37C15B98D66B}"/>
                </a:ext>
              </a:extLst>
            </p:cNvPr>
            <p:cNvCxnSpPr>
              <a:cxnSpLocks/>
            </p:cNvCxnSpPr>
            <p:nvPr/>
          </p:nvCxnSpPr>
          <p:spPr>
            <a:xfrm flipV="1">
              <a:off x="5655515"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160D44D-C5F7-4D26-8050-AAFC707DFFDF}"/>
                </a:ext>
              </a:extLst>
            </p:cNvPr>
            <p:cNvCxnSpPr>
              <a:cxnSpLocks/>
            </p:cNvCxnSpPr>
            <p:nvPr/>
          </p:nvCxnSpPr>
          <p:spPr>
            <a:xfrm flipV="1">
              <a:off x="448622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ED0554A5-7358-456C-BC9B-2D15C92C87A6}"/>
                </a:ext>
              </a:extLst>
            </p:cNvPr>
            <p:cNvCxnSpPr>
              <a:cxnSpLocks/>
            </p:cNvCxnSpPr>
            <p:nvPr/>
          </p:nvCxnSpPr>
          <p:spPr>
            <a:xfrm flipV="1">
              <a:off x="1143116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3D921361-09CE-45FA-9ABE-8FC8D57C4B19}"/>
              </a:ext>
            </a:extLst>
          </p:cNvPr>
          <p:cNvGrpSpPr/>
          <p:nvPr/>
        </p:nvGrpSpPr>
        <p:grpSpPr>
          <a:xfrm>
            <a:off x="728664" y="3393405"/>
            <a:ext cx="339890" cy="3223265"/>
            <a:chOff x="728664" y="3393405"/>
            <a:chExt cx="339890" cy="3223265"/>
          </a:xfrm>
        </p:grpSpPr>
        <p:cxnSp>
          <p:nvCxnSpPr>
            <p:cNvPr id="226" name="Connector: Elbow 225">
              <a:extLst>
                <a:ext uri="{FF2B5EF4-FFF2-40B4-BE49-F238E27FC236}">
                  <a16:creationId xmlns:a16="http://schemas.microsoft.com/office/drawing/2014/main" id="{3B4F054F-B7F1-46C5-894B-B3612AEB6C9C}"/>
                </a:ext>
              </a:extLst>
            </p:cNvPr>
            <p:cNvCxnSpPr>
              <a:cxnSpLocks/>
              <a:stCxn id="16" idx="0"/>
              <a:endCxn id="23" idx="1"/>
            </p:cNvCxnSpPr>
            <p:nvPr/>
          </p:nvCxnSpPr>
          <p:spPr>
            <a:xfrm rot="5400000" flipH="1" flipV="1">
              <a:off x="-290748" y="4421144"/>
              <a:ext cx="2387041" cy="331563"/>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59C7EEC-ED7A-4553-BC69-77CBAF0AF7BA}"/>
                </a:ext>
              </a:extLst>
            </p:cNvPr>
            <p:cNvCxnSpPr>
              <a:cxnSpLocks/>
            </p:cNvCxnSpPr>
            <p:nvPr/>
          </p:nvCxnSpPr>
          <p:spPr>
            <a:xfrm flipV="1">
              <a:off x="728664" y="6197476"/>
              <a:ext cx="0" cy="419194"/>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5AF791E9-E083-420B-A885-7BDF708DE348}"/>
              </a:ext>
            </a:extLst>
          </p:cNvPr>
          <p:cNvGrpSpPr/>
          <p:nvPr/>
        </p:nvGrpSpPr>
        <p:grpSpPr>
          <a:xfrm>
            <a:off x="9488109" y="2847689"/>
            <a:ext cx="2179242" cy="1182985"/>
            <a:chOff x="9488109" y="2847689"/>
            <a:chExt cx="2179242" cy="1182985"/>
          </a:xfrm>
        </p:grpSpPr>
        <p:grpSp>
          <p:nvGrpSpPr>
            <p:cNvPr id="229" name="Group 228">
              <a:extLst>
                <a:ext uri="{FF2B5EF4-FFF2-40B4-BE49-F238E27FC236}">
                  <a16:creationId xmlns:a16="http://schemas.microsoft.com/office/drawing/2014/main" id="{3D2CE30F-133B-492C-9526-17A2343225BE}"/>
                </a:ext>
              </a:extLst>
            </p:cNvPr>
            <p:cNvGrpSpPr/>
            <p:nvPr/>
          </p:nvGrpSpPr>
          <p:grpSpPr>
            <a:xfrm>
              <a:off x="9488109" y="2847689"/>
              <a:ext cx="2165825" cy="1182985"/>
              <a:chOff x="789128" y="3535899"/>
              <a:chExt cx="2165825" cy="1182985"/>
            </a:xfrm>
          </p:grpSpPr>
          <p:sp>
            <p:nvSpPr>
              <p:cNvPr id="255" name="Rectangle 254">
                <a:hlinkClick r:id="rId24" tooltip="Microsoft's Detection and Response Team (DART) provides onsite and remote assistance with incident response, recovery, and threat hunting. The incident response is effectively &quot;on retainer&quot; for customers with Premier Support."/>
                <a:extLst>
                  <a:ext uri="{FF2B5EF4-FFF2-40B4-BE49-F238E27FC236}">
                    <a16:creationId xmlns:a16="http://schemas.microsoft.com/office/drawing/2014/main" id="{59AE6A5C-2822-4493-8112-11F1A2E5FE23}"/>
                  </a:ext>
                </a:extLst>
              </p:cNvPr>
              <p:cNvSpPr/>
              <p:nvPr/>
            </p:nvSpPr>
            <p:spPr>
              <a:xfrm>
                <a:off x="789128" y="3535899"/>
                <a:ext cx="2165825" cy="1182985"/>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Managed Detection and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Using Microsoft Security</a:t>
                </a:r>
              </a:p>
            </p:txBody>
          </p:sp>
          <p:sp>
            <p:nvSpPr>
              <p:cNvPr id="256" name="Commitments_EC4D">
                <a:extLst>
                  <a:ext uri="{FF2B5EF4-FFF2-40B4-BE49-F238E27FC236}">
                    <a16:creationId xmlns:a16="http://schemas.microsoft.com/office/drawing/2014/main" id="{5F801400-DCCA-4EC2-B8AE-38E7561164AA}"/>
                  </a:ext>
                </a:extLst>
              </p:cNvPr>
              <p:cNvSpPr>
                <a:spLocks noChangeAspect="1" noEditPoints="1"/>
              </p:cNvSpPr>
              <p:nvPr/>
            </p:nvSpPr>
            <p:spPr bwMode="auto">
              <a:xfrm>
                <a:off x="906323" y="3638814"/>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30" name="Picture 229" descr="A close up of a sign&#10;&#10;Description automatically generated">
              <a:extLst>
                <a:ext uri="{FF2B5EF4-FFF2-40B4-BE49-F238E27FC236}">
                  <a16:creationId xmlns:a16="http://schemas.microsoft.com/office/drawing/2014/main" id="{7556FB96-789A-437D-87DF-81967A92267A}"/>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11111999" y="3811467"/>
              <a:ext cx="261640" cy="128643"/>
            </a:xfrm>
            <a:prstGeom prst="rect">
              <a:avLst/>
            </a:prstGeom>
          </p:spPr>
        </p:pic>
        <p:grpSp>
          <p:nvGrpSpPr>
            <p:cNvPr id="231" name="Group 230">
              <a:extLst>
                <a:ext uri="{FF2B5EF4-FFF2-40B4-BE49-F238E27FC236}">
                  <a16:creationId xmlns:a16="http://schemas.microsoft.com/office/drawing/2014/main" id="{B9348DD2-3A46-4266-88CA-4676C979989D}"/>
                </a:ext>
              </a:extLst>
            </p:cNvPr>
            <p:cNvGrpSpPr/>
            <p:nvPr/>
          </p:nvGrpSpPr>
          <p:grpSpPr>
            <a:xfrm>
              <a:off x="11431708" y="3850219"/>
              <a:ext cx="160817" cy="36587"/>
              <a:chOff x="11598706" y="6393125"/>
              <a:chExt cx="160817" cy="36587"/>
            </a:xfrm>
          </p:grpSpPr>
          <p:sp>
            <p:nvSpPr>
              <p:cNvPr id="252" name="Oval 251">
                <a:extLst>
                  <a:ext uri="{FF2B5EF4-FFF2-40B4-BE49-F238E27FC236}">
                    <a16:creationId xmlns:a16="http://schemas.microsoft.com/office/drawing/2014/main" id="{B12B3FD1-4D9B-4716-B31A-F42A81BCF0D2}"/>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3" name="Oval 252">
                <a:extLst>
                  <a:ext uri="{FF2B5EF4-FFF2-40B4-BE49-F238E27FC236}">
                    <a16:creationId xmlns:a16="http://schemas.microsoft.com/office/drawing/2014/main" id="{494F4A16-8EC3-497D-AEFA-31CA28AF839E}"/>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4" name="Oval 253">
                <a:extLst>
                  <a:ext uri="{FF2B5EF4-FFF2-40B4-BE49-F238E27FC236}">
                    <a16:creationId xmlns:a16="http://schemas.microsoft.com/office/drawing/2014/main" id="{719B727B-CB3A-4C82-AF04-5B0026F51010}"/>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32" name="Picture 231">
              <a:extLst>
                <a:ext uri="{FF2B5EF4-FFF2-40B4-BE49-F238E27FC236}">
                  <a16:creationId xmlns:a16="http://schemas.microsoft.com/office/drawing/2014/main" id="{72EFB64F-530B-413B-BA5D-3C517513972D}"/>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9655004" y="3235470"/>
              <a:ext cx="130539" cy="132904"/>
            </a:xfrm>
            <a:prstGeom prst="rect">
              <a:avLst/>
            </a:prstGeom>
          </p:spPr>
        </p:pic>
        <p:pic>
          <p:nvPicPr>
            <p:cNvPr id="233" name="Picture 14">
              <a:extLst>
                <a:ext uri="{FF2B5EF4-FFF2-40B4-BE49-F238E27FC236}">
                  <a16:creationId xmlns:a16="http://schemas.microsoft.com/office/drawing/2014/main" id="{4505F104-73B4-4A9A-8C40-8F0285CC122D}"/>
                </a:ext>
              </a:extLst>
            </p:cNvPr>
            <p:cNvPicPr>
              <a:picLocks noChangeAspect="1" noChangeArrowheads="1"/>
            </p:cNvPicPr>
            <p:nvPr/>
          </p:nvPicPr>
          <p:blipFill>
            <a:blip r:embed="rId42" cstate="print">
              <a:extLst>
                <a:ext uri="{28A0092B-C50C-407E-A947-70E740481C1C}">
                  <a14:useLocalDpi xmlns:a14="http://schemas.microsoft.com/office/drawing/2010/main"/>
                </a:ext>
              </a:extLst>
            </a:blip>
            <a:stretch>
              <a:fillRect/>
            </a:stretch>
          </p:blipFill>
          <p:spPr bwMode="auto">
            <a:xfrm>
              <a:off x="9922524" y="3234192"/>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14">
              <a:extLst>
                <a:ext uri="{FF2B5EF4-FFF2-40B4-BE49-F238E27FC236}">
                  <a16:creationId xmlns:a16="http://schemas.microsoft.com/office/drawing/2014/main" id="{3659AD72-47D7-445D-9359-05D5F8AE8CA6}"/>
                </a:ext>
              </a:extLst>
            </p:cNvPr>
            <p:cNvPicPr>
              <a:picLocks noChangeAspect="1" noChangeArrowheads="1"/>
            </p:cNvPicPr>
            <p:nvPr/>
          </p:nvPicPr>
          <p:blipFill>
            <a:blip r:embed="rId43" cstate="print">
              <a:extLst>
                <a:ext uri="{28A0092B-C50C-407E-A947-70E740481C1C}">
                  <a14:useLocalDpi xmlns:a14="http://schemas.microsoft.com/office/drawing/2010/main"/>
                </a:ext>
              </a:extLst>
            </a:blip>
            <a:stretch>
              <a:fillRect/>
            </a:stretch>
          </p:blipFill>
          <p:spPr bwMode="auto">
            <a:xfrm>
              <a:off x="10218877" y="3239869"/>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14">
              <a:extLst>
                <a:ext uri="{FF2B5EF4-FFF2-40B4-BE49-F238E27FC236}">
                  <a16:creationId xmlns:a16="http://schemas.microsoft.com/office/drawing/2014/main" id="{8A7C004C-369D-42CC-934B-A032507D63E5}"/>
                </a:ext>
              </a:extLst>
            </p:cNvPr>
            <p:cNvPicPr>
              <a:picLocks noChangeAspect="1" noChangeArrowheads="1"/>
            </p:cNvPicPr>
            <p:nvPr/>
          </p:nvPicPr>
          <p:blipFill>
            <a:blip r:embed="rId44" cstate="print">
              <a:extLst>
                <a:ext uri="{28A0092B-C50C-407E-A947-70E740481C1C}">
                  <a14:useLocalDpi xmlns:a14="http://schemas.microsoft.com/office/drawing/2010/main"/>
                </a:ext>
              </a:extLst>
            </a:blip>
            <a:stretch>
              <a:fillRect/>
            </a:stretch>
          </p:blipFill>
          <p:spPr bwMode="auto">
            <a:xfrm>
              <a:off x="10485452" y="3247169"/>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14">
              <a:extLst>
                <a:ext uri="{FF2B5EF4-FFF2-40B4-BE49-F238E27FC236}">
                  <a16:creationId xmlns:a16="http://schemas.microsoft.com/office/drawing/2014/main" id="{94628DC6-1011-4C3B-A2B6-D54C6CA9DEFC}"/>
                </a:ext>
              </a:extLst>
            </p:cNvPr>
            <p:cNvPicPr>
              <a:picLocks noChangeAspect="1" noChangeArrowheads="1"/>
            </p:cNvPicPr>
            <p:nvPr/>
          </p:nvPicPr>
          <p:blipFill>
            <a:blip r:embed="rId45" cstate="print">
              <a:extLst>
                <a:ext uri="{28A0092B-C50C-407E-A947-70E740481C1C}">
                  <a14:useLocalDpi xmlns:a14="http://schemas.microsoft.com/office/drawing/2010/main"/>
                </a:ext>
              </a:extLst>
            </a:blip>
            <a:stretch>
              <a:fillRect/>
            </a:stretch>
          </p:blipFill>
          <p:spPr bwMode="auto">
            <a:xfrm>
              <a:off x="11224796" y="3280293"/>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36">
              <a:extLst>
                <a:ext uri="{FF2B5EF4-FFF2-40B4-BE49-F238E27FC236}">
                  <a16:creationId xmlns:a16="http://schemas.microsoft.com/office/drawing/2014/main" id="{BCD96ED7-CD99-4524-8464-F5F9F6B090C0}"/>
                </a:ext>
              </a:extLst>
            </p:cNvPr>
            <p:cNvPicPr>
              <a:picLocks noChangeAspect="1"/>
            </p:cNvPicPr>
            <p:nvPr/>
          </p:nvPicPr>
          <p:blipFill rotWithShape="1">
            <a:blip r:embed="rId46" cstate="print">
              <a:extLst>
                <a:ext uri="{28A0092B-C50C-407E-A947-70E740481C1C}">
                  <a14:useLocalDpi xmlns:a14="http://schemas.microsoft.com/office/drawing/2010/main"/>
                </a:ext>
              </a:extLst>
            </a:blip>
            <a:srcRect l="11245" t="18177" r="17731" b="21315"/>
            <a:stretch/>
          </p:blipFill>
          <p:spPr>
            <a:xfrm>
              <a:off x="11008472" y="3262277"/>
              <a:ext cx="146407" cy="114190"/>
            </a:xfrm>
            <a:prstGeom prst="rect">
              <a:avLst/>
            </a:prstGeom>
          </p:spPr>
        </p:pic>
        <p:pic>
          <p:nvPicPr>
            <p:cNvPr id="238" name="Picture 237" descr="A close up of a sign&#10;&#10;Description automatically generated">
              <a:extLst>
                <a:ext uri="{FF2B5EF4-FFF2-40B4-BE49-F238E27FC236}">
                  <a16:creationId xmlns:a16="http://schemas.microsoft.com/office/drawing/2014/main" id="{AAD936CA-6285-4368-9EC4-7F808D8F74CB}"/>
                </a:ext>
              </a:extLst>
            </p:cNvPr>
            <p:cNvPicPr>
              <a:picLocks noChangeAspect="1"/>
            </p:cNvPicPr>
            <p:nvPr/>
          </p:nvPicPr>
          <p:blipFill rotWithShape="1">
            <a:blip r:embed="rId47" cstate="print">
              <a:extLst>
                <a:ext uri="{28A0092B-C50C-407E-A947-70E740481C1C}">
                  <a14:useLocalDpi xmlns:a14="http://schemas.microsoft.com/office/drawing/2010/main"/>
                </a:ext>
              </a:extLst>
            </a:blip>
            <a:srcRect/>
            <a:stretch/>
          </p:blipFill>
          <p:spPr>
            <a:xfrm>
              <a:off x="10846074" y="3802006"/>
              <a:ext cx="215013" cy="106775"/>
            </a:xfrm>
            <a:prstGeom prst="rect">
              <a:avLst/>
            </a:prstGeom>
          </p:spPr>
        </p:pic>
        <p:pic>
          <p:nvPicPr>
            <p:cNvPr id="239" name="Picture 238" descr="A close up of a logo&#10;&#10;Description automatically generated">
              <a:extLst>
                <a:ext uri="{FF2B5EF4-FFF2-40B4-BE49-F238E27FC236}">
                  <a16:creationId xmlns:a16="http://schemas.microsoft.com/office/drawing/2014/main" id="{61EE057E-6671-4E30-86DA-FA47F4BD37EA}"/>
                </a:ext>
              </a:extLst>
            </p:cNvPr>
            <p:cNvPicPr>
              <a:picLocks noChangeAspect="1"/>
            </p:cNvPicPr>
            <p:nvPr/>
          </p:nvPicPr>
          <p:blipFill>
            <a:blip r:embed="rId48" cstate="print">
              <a:extLst>
                <a:ext uri="{28A0092B-C50C-407E-A947-70E740481C1C}">
                  <a14:useLocalDpi xmlns:a14="http://schemas.microsoft.com/office/drawing/2010/main"/>
                </a:ext>
              </a:extLst>
            </a:blip>
            <a:stretch>
              <a:fillRect/>
            </a:stretch>
          </p:blipFill>
          <p:spPr>
            <a:xfrm>
              <a:off x="9632169" y="3429186"/>
              <a:ext cx="141047" cy="112678"/>
            </a:xfrm>
            <a:prstGeom prst="rect">
              <a:avLst/>
            </a:prstGeom>
          </p:spPr>
        </p:pic>
        <p:pic>
          <p:nvPicPr>
            <p:cNvPr id="240" name="Picture 239">
              <a:extLst>
                <a:ext uri="{FF2B5EF4-FFF2-40B4-BE49-F238E27FC236}">
                  <a16:creationId xmlns:a16="http://schemas.microsoft.com/office/drawing/2014/main" id="{D91090B8-9241-45D9-92D0-5F2834432C69}"/>
                </a:ext>
              </a:extLst>
            </p:cNvPr>
            <p:cNvPicPr>
              <a:picLocks noChangeAspect="1"/>
            </p:cNvPicPr>
            <p:nvPr/>
          </p:nvPicPr>
          <p:blipFill>
            <a:blip r:embed="rId49" cstate="print">
              <a:extLst>
                <a:ext uri="{28A0092B-C50C-407E-A947-70E740481C1C}">
                  <a14:useLocalDpi xmlns:a14="http://schemas.microsoft.com/office/drawing/2010/main"/>
                </a:ext>
              </a:extLst>
            </a:blip>
            <a:stretch>
              <a:fillRect/>
            </a:stretch>
          </p:blipFill>
          <p:spPr>
            <a:xfrm>
              <a:off x="11317189" y="3456665"/>
              <a:ext cx="213617" cy="82422"/>
            </a:xfrm>
            <a:prstGeom prst="rect">
              <a:avLst/>
            </a:prstGeom>
          </p:spPr>
        </p:pic>
        <p:pic>
          <p:nvPicPr>
            <p:cNvPr id="241" name="Picture 240" descr="A picture containing clipart&#10;&#10;Description automatically generated">
              <a:extLst>
                <a:ext uri="{FF2B5EF4-FFF2-40B4-BE49-F238E27FC236}">
                  <a16:creationId xmlns:a16="http://schemas.microsoft.com/office/drawing/2014/main" id="{8877204E-B909-49E1-AC49-3736179D1670}"/>
                </a:ext>
              </a:extLst>
            </p:cNvPr>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0167983" y="3462163"/>
              <a:ext cx="565447" cy="70681"/>
            </a:xfrm>
            <a:prstGeom prst="rect">
              <a:avLst/>
            </a:prstGeom>
          </p:spPr>
        </p:pic>
        <p:pic>
          <p:nvPicPr>
            <p:cNvPr id="242" name="Picture 241" descr="Text, logo&#10;&#10;Description automatically generated">
              <a:extLst>
                <a:ext uri="{FF2B5EF4-FFF2-40B4-BE49-F238E27FC236}">
                  <a16:creationId xmlns:a16="http://schemas.microsoft.com/office/drawing/2014/main" id="{598F2707-FF46-4955-9F73-00A41614CA15}"/>
                </a:ext>
              </a:extLst>
            </p:cNvPr>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10671162" y="3255906"/>
              <a:ext cx="252187" cy="104447"/>
            </a:xfrm>
            <a:prstGeom prst="rect">
              <a:avLst/>
            </a:prstGeom>
          </p:spPr>
        </p:pic>
        <p:pic>
          <p:nvPicPr>
            <p:cNvPr id="243" name="Picture 242" descr="Logo&#10;&#10;Description automatically generated">
              <a:extLst>
                <a:ext uri="{FF2B5EF4-FFF2-40B4-BE49-F238E27FC236}">
                  <a16:creationId xmlns:a16="http://schemas.microsoft.com/office/drawing/2014/main" id="{99298C49-F1C8-4E3D-8E2B-E5980211B42A}"/>
                </a:ext>
              </a:extLst>
            </p:cNvPr>
            <p:cNvPicPr>
              <a:picLocks noChangeAspect="1"/>
            </p:cNvPicPr>
            <p:nvPr/>
          </p:nvPicPr>
          <p:blipFill>
            <a:blip r:embed="rId52" cstate="print">
              <a:extLst>
                <a:ext uri="{28A0092B-C50C-407E-A947-70E740481C1C}">
                  <a14:useLocalDpi xmlns:a14="http://schemas.microsoft.com/office/drawing/2010/main"/>
                </a:ext>
              </a:extLst>
            </a:blip>
            <a:stretch>
              <a:fillRect/>
            </a:stretch>
          </p:blipFill>
          <p:spPr>
            <a:xfrm>
              <a:off x="9858641" y="3439979"/>
              <a:ext cx="252187" cy="100875"/>
            </a:xfrm>
            <a:prstGeom prst="rect">
              <a:avLst/>
            </a:prstGeom>
          </p:spPr>
        </p:pic>
        <p:pic>
          <p:nvPicPr>
            <p:cNvPr id="244" name="Picture 243" descr="Logo&#10;&#10;Description automatically generated">
              <a:extLst>
                <a:ext uri="{FF2B5EF4-FFF2-40B4-BE49-F238E27FC236}">
                  <a16:creationId xmlns:a16="http://schemas.microsoft.com/office/drawing/2014/main" id="{F8D4942E-69FD-4F26-A1ED-C186E3CEDB00}"/>
                </a:ext>
              </a:extLst>
            </p:cNvPr>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10804389" y="3456619"/>
              <a:ext cx="451724" cy="70017"/>
            </a:xfrm>
            <a:prstGeom prst="rect">
              <a:avLst/>
            </a:prstGeom>
          </p:spPr>
        </p:pic>
        <p:pic>
          <p:nvPicPr>
            <p:cNvPr id="245" name="Picture 244" descr="A picture containing building, sitting, light, sun&#10;&#10;Description automatically generated">
              <a:extLst>
                <a:ext uri="{FF2B5EF4-FFF2-40B4-BE49-F238E27FC236}">
                  <a16:creationId xmlns:a16="http://schemas.microsoft.com/office/drawing/2014/main" id="{686A0EC3-F589-4B2F-86F2-F152CB8DB7CD}"/>
                </a:ext>
              </a:extLst>
            </p:cNvPr>
            <p:cNvPicPr>
              <a:picLocks noChangeAspect="1"/>
            </p:cNvPicPr>
            <p:nvPr/>
          </p:nvPicPr>
          <p:blipFill>
            <a:blip r:embed="rId54" cstate="print">
              <a:extLst>
                <a:ext uri="{28A0092B-C50C-407E-A947-70E740481C1C}">
                  <a14:useLocalDpi xmlns:a14="http://schemas.microsoft.com/office/drawing/2010/main"/>
                </a:ext>
              </a:extLst>
            </a:blip>
            <a:stretch>
              <a:fillRect/>
            </a:stretch>
          </p:blipFill>
          <p:spPr>
            <a:xfrm>
              <a:off x="9623909" y="3611899"/>
              <a:ext cx="252188" cy="100875"/>
            </a:xfrm>
            <a:prstGeom prst="rect">
              <a:avLst/>
            </a:prstGeom>
          </p:spPr>
        </p:pic>
        <p:pic>
          <p:nvPicPr>
            <p:cNvPr id="246" name="Picture 245" descr="A picture containing shape&#10;&#10;Description automatically generated">
              <a:extLst>
                <a:ext uri="{FF2B5EF4-FFF2-40B4-BE49-F238E27FC236}">
                  <a16:creationId xmlns:a16="http://schemas.microsoft.com/office/drawing/2014/main" id="{351E41E1-7CBE-4E21-8AA4-45212B4902CB}"/>
                </a:ext>
              </a:extLst>
            </p:cNvPr>
            <p:cNvPicPr>
              <a:picLocks noChangeAspect="1"/>
            </p:cNvPicPr>
            <p:nvPr/>
          </p:nvPicPr>
          <p:blipFill>
            <a:blip r:embed="rId55" cstate="print">
              <a:extLst>
                <a:ext uri="{28A0092B-C50C-407E-A947-70E740481C1C}">
                  <a14:useLocalDpi xmlns:a14="http://schemas.microsoft.com/office/drawing/2010/main"/>
                </a:ext>
              </a:extLst>
            </a:blip>
            <a:stretch>
              <a:fillRect/>
            </a:stretch>
          </p:blipFill>
          <p:spPr>
            <a:xfrm>
              <a:off x="9950965" y="3626881"/>
              <a:ext cx="540278" cy="77959"/>
            </a:xfrm>
            <a:prstGeom prst="rect">
              <a:avLst/>
            </a:prstGeom>
          </p:spPr>
        </p:pic>
        <p:pic>
          <p:nvPicPr>
            <p:cNvPr id="247" name="Picture 246" descr="A picture containing text, logo&#10;&#10;Description automatically generated">
              <a:extLst>
                <a:ext uri="{FF2B5EF4-FFF2-40B4-BE49-F238E27FC236}">
                  <a16:creationId xmlns:a16="http://schemas.microsoft.com/office/drawing/2014/main" id="{D201287B-78B6-41F5-9279-BF2368AAEE44}"/>
                </a:ext>
              </a:extLst>
            </p:cNvPr>
            <p:cNvPicPr>
              <a:picLocks noChangeAspect="1"/>
            </p:cNvPicPr>
            <p:nvPr/>
          </p:nvPicPr>
          <p:blipFill>
            <a:blip r:embed="rId56" cstate="print">
              <a:extLst>
                <a:ext uri="{28A0092B-C50C-407E-A947-70E740481C1C}">
                  <a14:useLocalDpi xmlns:a14="http://schemas.microsoft.com/office/drawing/2010/main"/>
                </a:ext>
              </a:extLst>
            </a:blip>
            <a:stretch>
              <a:fillRect/>
            </a:stretch>
          </p:blipFill>
          <p:spPr>
            <a:xfrm>
              <a:off x="10597599" y="3598718"/>
              <a:ext cx="323114" cy="145400"/>
            </a:xfrm>
            <a:prstGeom prst="rect">
              <a:avLst/>
            </a:prstGeom>
          </p:spPr>
        </p:pic>
        <p:pic>
          <p:nvPicPr>
            <p:cNvPr id="248" name="Picture 247" descr="A picture containing logo&#10;&#10;Description automatically generated">
              <a:extLst>
                <a:ext uri="{FF2B5EF4-FFF2-40B4-BE49-F238E27FC236}">
                  <a16:creationId xmlns:a16="http://schemas.microsoft.com/office/drawing/2014/main" id="{4BE43874-E69E-413E-A2D4-264F5D345369}"/>
                </a:ext>
              </a:extLst>
            </p:cNvPr>
            <p:cNvPicPr>
              <a:picLocks noChangeAspect="1"/>
            </p:cNvPicPr>
            <p:nvPr/>
          </p:nvPicPr>
          <p:blipFill rotWithShape="1">
            <a:blip r:embed="rId5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903767" y="3575617"/>
              <a:ext cx="763584" cy="181261"/>
            </a:xfrm>
            <a:prstGeom prst="rect">
              <a:avLst/>
            </a:prstGeom>
          </p:spPr>
        </p:pic>
        <p:pic>
          <p:nvPicPr>
            <p:cNvPr id="249" name="Picture 248" descr="A picture containing logo&#10;&#10;Description automatically generated">
              <a:extLst>
                <a:ext uri="{FF2B5EF4-FFF2-40B4-BE49-F238E27FC236}">
                  <a16:creationId xmlns:a16="http://schemas.microsoft.com/office/drawing/2014/main" id="{918796B8-3C0E-40E9-B0C4-5CF273699656}"/>
                </a:ext>
              </a:extLst>
            </p:cNvPr>
            <p:cNvPicPr>
              <a:picLocks noChangeAspect="1"/>
            </p:cNvPicPr>
            <p:nvPr/>
          </p:nvPicPr>
          <p:blipFill>
            <a:blip r:embed="rId5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581301" y="3797800"/>
              <a:ext cx="401392" cy="128446"/>
            </a:xfrm>
            <a:prstGeom prst="rect">
              <a:avLst/>
            </a:prstGeom>
          </p:spPr>
        </p:pic>
        <p:pic>
          <p:nvPicPr>
            <p:cNvPr id="250" name="Picture 249" descr="Logo&#10;&#10;Description automatically generated">
              <a:extLst>
                <a:ext uri="{FF2B5EF4-FFF2-40B4-BE49-F238E27FC236}">
                  <a16:creationId xmlns:a16="http://schemas.microsoft.com/office/drawing/2014/main" id="{13FA9E65-37A4-483F-AD08-75F6D6B85356}"/>
                </a:ext>
              </a:extLst>
            </p:cNvPr>
            <p:cNvPicPr>
              <a:picLocks noChangeAspect="1"/>
            </p:cNvPicPr>
            <p:nvPr/>
          </p:nvPicPr>
          <p:blipFill>
            <a:blip r:embed="rId59" cstate="print">
              <a:extLst>
                <a:ext uri="{28A0092B-C50C-407E-A947-70E740481C1C}">
                  <a14:useLocalDpi xmlns:a14="http://schemas.microsoft.com/office/drawing/2010/main"/>
                </a:ext>
              </a:extLst>
            </a:blip>
            <a:stretch>
              <a:fillRect/>
            </a:stretch>
          </p:blipFill>
          <p:spPr>
            <a:xfrm>
              <a:off x="10032956" y="3811368"/>
              <a:ext cx="311667" cy="114278"/>
            </a:xfrm>
            <a:prstGeom prst="rect">
              <a:avLst/>
            </a:prstGeom>
          </p:spPr>
        </p:pic>
        <p:pic>
          <p:nvPicPr>
            <p:cNvPr id="251" name="Picture 250" descr="Logo&#10;&#10;Description automatically generated">
              <a:extLst>
                <a:ext uri="{FF2B5EF4-FFF2-40B4-BE49-F238E27FC236}">
                  <a16:creationId xmlns:a16="http://schemas.microsoft.com/office/drawing/2014/main" id="{30B4BFBD-783B-4958-BB44-BF490EBE3FD4}"/>
                </a:ext>
              </a:extLst>
            </p:cNvPr>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a:xfrm>
              <a:off x="10379797" y="3792269"/>
              <a:ext cx="413240" cy="115901"/>
            </a:xfrm>
            <a:prstGeom prst="rect">
              <a:avLst/>
            </a:prstGeom>
          </p:spPr>
        </p:pic>
      </p:grpSp>
      <p:grpSp>
        <p:nvGrpSpPr>
          <p:cNvPr id="257" name="Group 256">
            <a:extLst>
              <a:ext uri="{FF2B5EF4-FFF2-40B4-BE49-F238E27FC236}">
                <a16:creationId xmlns:a16="http://schemas.microsoft.com/office/drawing/2014/main" id="{3C526B61-F1F3-41D3-8C7C-FAEEE97425CE}"/>
              </a:ext>
            </a:extLst>
          </p:cNvPr>
          <p:cNvGrpSpPr/>
          <p:nvPr/>
        </p:nvGrpSpPr>
        <p:grpSpPr>
          <a:xfrm>
            <a:off x="6087365" y="5560875"/>
            <a:ext cx="751424" cy="822960"/>
            <a:chOff x="6087365" y="5560875"/>
            <a:chExt cx="751424" cy="822960"/>
          </a:xfrm>
        </p:grpSpPr>
        <p:grpSp>
          <p:nvGrpSpPr>
            <p:cNvPr id="258" name="Group 257">
              <a:extLst>
                <a:ext uri="{FF2B5EF4-FFF2-40B4-BE49-F238E27FC236}">
                  <a16:creationId xmlns:a16="http://schemas.microsoft.com/office/drawing/2014/main" id="{B5AD294E-CB4F-4AE6-AC4C-F4EAC515DE27}"/>
                </a:ext>
              </a:extLst>
            </p:cNvPr>
            <p:cNvGrpSpPr/>
            <p:nvPr/>
          </p:nvGrpSpPr>
          <p:grpSpPr>
            <a:xfrm>
              <a:off x="6087365" y="5560875"/>
              <a:ext cx="751424" cy="822960"/>
              <a:chOff x="4463880" y="5659520"/>
              <a:chExt cx="751424" cy="822960"/>
            </a:xfrm>
          </p:grpSpPr>
          <p:sp>
            <p:nvSpPr>
              <p:cNvPr id="266" name="Rectangle 265">
                <a:extLst>
                  <a:ext uri="{FF2B5EF4-FFF2-40B4-BE49-F238E27FC236}">
                    <a16:creationId xmlns:a16="http://schemas.microsoft.com/office/drawing/2014/main" id="{D2F5E80D-3038-4C7B-85FF-5FD9BAF7036D}"/>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7" name="Rectangle 266">
                <a:extLst>
                  <a:ext uri="{FF2B5EF4-FFF2-40B4-BE49-F238E27FC236}">
                    <a16:creationId xmlns:a16="http://schemas.microsoft.com/office/drawing/2014/main" id="{560661AC-0C7D-44A5-98B0-EE7E821BCC36}"/>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OT &amp; IoT</a:t>
                </a:r>
              </a:p>
            </p:txBody>
          </p:sp>
          <p:grpSp>
            <p:nvGrpSpPr>
              <p:cNvPr id="268" name="Group 267">
                <a:extLst>
                  <a:ext uri="{FF2B5EF4-FFF2-40B4-BE49-F238E27FC236}">
                    <a16:creationId xmlns:a16="http://schemas.microsoft.com/office/drawing/2014/main" id="{B107F583-60CF-45A6-8654-113E39052589}"/>
                  </a:ext>
                </a:extLst>
              </p:cNvPr>
              <p:cNvGrpSpPr/>
              <p:nvPr/>
            </p:nvGrpSpPr>
            <p:grpSpPr>
              <a:xfrm>
                <a:off x="4948615" y="6343712"/>
                <a:ext cx="160826" cy="36599"/>
                <a:chOff x="6266013" y="3218682"/>
                <a:chExt cx="160865" cy="36608"/>
              </a:xfrm>
            </p:grpSpPr>
            <p:sp>
              <p:nvSpPr>
                <p:cNvPr id="269" name="Oval 268">
                  <a:extLst>
                    <a:ext uri="{FF2B5EF4-FFF2-40B4-BE49-F238E27FC236}">
                      <a16:creationId xmlns:a16="http://schemas.microsoft.com/office/drawing/2014/main" id="{F44B55E3-532C-4C9B-85ED-B0DBE8FD2D7C}"/>
                    </a:ext>
                  </a:extLst>
                </p:cNvPr>
                <p:cNvSpPr/>
                <p:nvPr/>
              </p:nvSpPr>
              <p:spPr bwMode="auto">
                <a:xfrm>
                  <a:off x="6266013" y="321870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0" name="Oval 269">
                  <a:extLst>
                    <a:ext uri="{FF2B5EF4-FFF2-40B4-BE49-F238E27FC236}">
                      <a16:creationId xmlns:a16="http://schemas.microsoft.com/office/drawing/2014/main" id="{D87A1D71-9153-4CCC-BCE4-8AB520A3D4D3}"/>
                    </a:ext>
                  </a:extLst>
                </p:cNvPr>
                <p:cNvSpPr/>
                <p:nvPr/>
              </p:nvSpPr>
              <p:spPr bwMode="auto">
                <a:xfrm>
                  <a:off x="6326804" y="3218705"/>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1" name="Oval 270">
                  <a:extLst>
                    <a:ext uri="{FF2B5EF4-FFF2-40B4-BE49-F238E27FC236}">
                      <a16:creationId xmlns:a16="http://schemas.microsoft.com/office/drawing/2014/main" id="{6E8CA403-3E9B-468B-B959-1EC07386EE58}"/>
                    </a:ext>
                  </a:extLst>
                </p:cNvPr>
                <p:cNvSpPr/>
                <p:nvPr/>
              </p:nvSpPr>
              <p:spPr bwMode="auto">
                <a:xfrm>
                  <a:off x="6390293" y="321868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pic>
          <p:nvPicPr>
            <p:cNvPr id="259" name="Graphic 258">
              <a:extLst>
                <a:ext uri="{FF2B5EF4-FFF2-40B4-BE49-F238E27FC236}">
                  <a16:creationId xmlns:a16="http://schemas.microsoft.com/office/drawing/2014/main" id="{64FBAB29-CA08-457C-B484-C548E9E24261}"/>
                </a:ext>
              </a:extLst>
            </p:cNvPr>
            <p:cNvPicPr>
              <a:picLocks noChangeAspect="1"/>
            </p:cNvPicPr>
            <p:nvPr/>
          </p:nvPicPr>
          <p:blipFill>
            <a:blip r:embed="rId61" cstate="print">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6138556" y="5973426"/>
              <a:ext cx="377477" cy="87161"/>
            </a:xfrm>
            <a:prstGeom prst="rect">
              <a:avLst/>
            </a:prstGeom>
          </p:spPr>
        </p:pic>
        <p:pic>
          <p:nvPicPr>
            <p:cNvPr id="260" name="Picture 259" descr="A screen shot of a building&#10;&#10;Description automatically generated">
              <a:extLst>
                <a:ext uri="{FF2B5EF4-FFF2-40B4-BE49-F238E27FC236}">
                  <a16:creationId xmlns:a16="http://schemas.microsoft.com/office/drawing/2014/main" id="{5DED2B04-0C9E-42C7-9F11-38D7203195D4}"/>
                </a:ext>
              </a:extLst>
            </p:cNvPr>
            <p:cNvPicPr>
              <a:picLocks noChangeAspect="1"/>
            </p:cNvPicPr>
            <p:nvPr/>
          </p:nvPicPr>
          <p:blipFill>
            <a:blip r:embed="rId63" cstate="print">
              <a:extLst>
                <a:ext uri="{28A0092B-C50C-407E-A947-70E740481C1C}">
                  <a14:useLocalDpi xmlns:a14="http://schemas.microsoft.com/office/drawing/2010/main"/>
                </a:ext>
              </a:extLst>
            </a:blip>
            <a:stretch>
              <a:fillRect/>
            </a:stretch>
          </p:blipFill>
          <p:spPr>
            <a:xfrm>
              <a:off x="6144491" y="5856235"/>
              <a:ext cx="164240" cy="65354"/>
            </a:xfrm>
            <a:prstGeom prst="rect">
              <a:avLst/>
            </a:prstGeom>
          </p:spPr>
        </p:pic>
        <p:pic>
          <p:nvPicPr>
            <p:cNvPr id="261" name="Picture 260" descr="Logo&#10;&#10;Description automatically generated">
              <a:extLst>
                <a:ext uri="{FF2B5EF4-FFF2-40B4-BE49-F238E27FC236}">
                  <a16:creationId xmlns:a16="http://schemas.microsoft.com/office/drawing/2014/main" id="{C4EA32E7-DC9A-4584-9702-9F16BB8CBB92}"/>
                </a:ext>
              </a:extLst>
            </p:cNvPr>
            <p:cNvPicPr>
              <a:picLocks noChangeAspect="1"/>
            </p:cNvPicPr>
            <p:nvPr/>
          </p:nvPicPr>
          <p:blipFill>
            <a:blip r:embed="rId64" cstate="print">
              <a:extLst>
                <a:ext uri="{28A0092B-C50C-407E-A947-70E740481C1C}">
                  <a14:useLocalDpi xmlns:a14="http://schemas.microsoft.com/office/drawing/2010/main"/>
                </a:ext>
              </a:extLst>
            </a:blip>
            <a:stretch>
              <a:fillRect/>
            </a:stretch>
          </p:blipFill>
          <p:spPr>
            <a:xfrm>
              <a:off x="6153084" y="6196516"/>
              <a:ext cx="336484" cy="134645"/>
            </a:xfrm>
            <a:prstGeom prst="rect">
              <a:avLst/>
            </a:prstGeom>
          </p:spPr>
        </p:pic>
        <p:pic>
          <p:nvPicPr>
            <p:cNvPr id="262" name="Picture 261" descr="Text&#10;&#10;Description automatically generated">
              <a:extLst>
                <a:ext uri="{FF2B5EF4-FFF2-40B4-BE49-F238E27FC236}">
                  <a16:creationId xmlns:a16="http://schemas.microsoft.com/office/drawing/2014/main" id="{A07F99DB-DD80-4287-A144-EB4D8D809A24}"/>
                </a:ext>
              </a:extLst>
            </p:cNvPr>
            <p:cNvPicPr>
              <a:picLocks noChangeAspect="1"/>
            </p:cNvPicPr>
            <p:nvPr/>
          </p:nvPicPr>
          <p:blipFill>
            <a:blip r:embed="rId6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16664" y="5963741"/>
              <a:ext cx="312634" cy="107171"/>
            </a:xfrm>
            <a:prstGeom prst="rect">
              <a:avLst/>
            </a:prstGeom>
          </p:spPr>
        </p:pic>
        <p:pic>
          <p:nvPicPr>
            <p:cNvPr id="263" name="Picture 262" descr="A picture containing logo&#10;&#10;Description automatically generated">
              <a:extLst>
                <a:ext uri="{FF2B5EF4-FFF2-40B4-BE49-F238E27FC236}">
                  <a16:creationId xmlns:a16="http://schemas.microsoft.com/office/drawing/2014/main" id="{C15308E8-F15C-46EF-AA52-02CD8B1D59E1}"/>
                </a:ext>
              </a:extLst>
            </p:cNvPr>
            <p:cNvPicPr>
              <a:picLocks noChangeAspect="1"/>
            </p:cNvPicPr>
            <p:nvPr/>
          </p:nvPicPr>
          <p:blipFill>
            <a:blip r:embed="rId66" cstate="print">
              <a:extLst>
                <a:ext uri="{28A0092B-C50C-407E-A947-70E740481C1C}">
                  <a14:useLocalDpi xmlns:a14="http://schemas.microsoft.com/office/drawing/2010/main"/>
                </a:ext>
              </a:extLst>
            </a:blip>
            <a:stretch>
              <a:fillRect/>
            </a:stretch>
          </p:blipFill>
          <p:spPr>
            <a:xfrm>
              <a:off x="6113163" y="6092396"/>
              <a:ext cx="293497" cy="97832"/>
            </a:xfrm>
            <a:prstGeom prst="rect">
              <a:avLst/>
            </a:prstGeom>
          </p:spPr>
        </p:pic>
        <p:pic>
          <p:nvPicPr>
            <p:cNvPr id="264" name="Picture 263" descr="A picture containing drawing&#10;&#10;Description automatically generated">
              <a:extLst>
                <a:ext uri="{FF2B5EF4-FFF2-40B4-BE49-F238E27FC236}">
                  <a16:creationId xmlns:a16="http://schemas.microsoft.com/office/drawing/2014/main" id="{B5145B1A-8698-4AE4-9DD5-8ECE5B9FE3DB}"/>
                </a:ext>
              </a:extLst>
            </p:cNvPr>
            <p:cNvPicPr>
              <a:picLocks noChangeAspect="1"/>
            </p:cNvPicPr>
            <p:nvPr/>
          </p:nvPicPr>
          <p:blipFill>
            <a:blip r:embed="rId67" cstate="print">
              <a:extLst>
                <a:ext uri="{28A0092B-C50C-407E-A947-70E740481C1C}">
                  <a14:useLocalDpi xmlns:a14="http://schemas.microsoft.com/office/drawing/2010/main"/>
                </a:ext>
              </a:extLst>
            </a:blip>
            <a:stretch>
              <a:fillRect/>
            </a:stretch>
          </p:blipFill>
          <p:spPr>
            <a:xfrm>
              <a:off x="6362753" y="5864222"/>
              <a:ext cx="393584" cy="69569"/>
            </a:xfrm>
            <a:prstGeom prst="rect">
              <a:avLst/>
            </a:prstGeom>
          </p:spPr>
        </p:pic>
        <p:pic>
          <p:nvPicPr>
            <p:cNvPr id="265" name="Picture 264" descr="A picture containing shape&#10;&#10;Description automatically generated">
              <a:extLst>
                <a:ext uri="{FF2B5EF4-FFF2-40B4-BE49-F238E27FC236}">
                  <a16:creationId xmlns:a16="http://schemas.microsoft.com/office/drawing/2014/main" id="{7F0D037A-0B6F-4248-9167-8C8E378524F8}"/>
                </a:ext>
              </a:extLst>
            </p:cNvPr>
            <p:cNvPicPr>
              <a:picLocks noChangeAspect="1"/>
            </p:cNvPicPr>
            <p:nvPr/>
          </p:nvPicPr>
          <p:blipFill>
            <a:blip r:embed="rId68" cstate="print">
              <a:extLst>
                <a:ext uri="{28A0092B-C50C-407E-A947-70E740481C1C}">
                  <a14:useLocalDpi xmlns:a14="http://schemas.microsoft.com/office/drawing/2010/main"/>
                </a:ext>
              </a:extLst>
            </a:blip>
            <a:stretch>
              <a:fillRect/>
            </a:stretch>
          </p:blipFill>
          <p:spPr>
            <a:xfrm>
              <a:off x="6421280" y="6103832"/>
              <a:ext cx="398705" cy="70366"/>
            </a:xfrm>
            <a:prstGeom prst="rect">
              <a:avLst/>
            </a:prstGeom>
          </p:spPr>
        </p:pic>
      </p:grpSp>
      <p:grpSp>
        <p:nvGrpSpPr>
          <p:cNvPr id="272" name="Group 271">
            <a:extLst>
              <a:ext uri="{FF2B5EF4-FFF2-40B4-BE49-F238E27FC236}">
                <a16:creationId xmlns:a16="http://schemas.microsoft.com/office/drawing/2014/main" id="{AB61CFDF-440E-4BDD-AE4C-E3103378AC3C}"/>
              </a:ext>
            </a:extLst>
          </p:cNvPr>
          <p:cNvGrpSpPr/>
          <p:nvPr/>
        </p:nvGrpSpPr>
        <p:grpSpPr>
          <a:xfrm>
            <a:off x="6875994" y="5560875"/>
            <a:ext cx="1341599" cy="822960"/>
            <a:chOff x="6875994" y="5560875"/>
            <a:chExt cx="1341599" cy="822960"/>
          </a:xfrm>
        </p:grpSpPr>
        <p:sp>
          <p:nvSpPr>
            <p:cNvPr id="273" name="Rectangle 272">
              <a:extLst>
                <a:ext uri="{FF2B5EF4-FFF2-40B4-BE49-F238E27FC236}">
                  <a16:creationId xmlns:a16="http://schemas.microsoft.com/office/drawing/2014/main" id="{6A58B6BD-6F0B-463B-AED7-4D13937DA121}"/>
                </a:ext>
              </a:extLst>
            </p:cNvPr>
            <p:cNvSpPr/>
            <p:nvPr/>
          </p:nvSpPr>
          <p:spPr>
            <a:xfrm>
              <a:off x="6875994" y="5560875"/>
              <a:ext cx="1341599"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4" name="Rectangle 273">
              <a:extLst>
                <a:ext uri="{FF2B5EF4-FFF2-40B4-BE49-F238E27FC236}">
                  <a16:creationId xmlns:a16="http://schemas.microsoft.com/office/drawing/2014/main" id="{5B76BFBE-D277-45F7-9601-46E6AA0A5D5C}"/>
                </a:ext>
              </a:extLst>
            </p:cNvPr>
            <p:cNvSpPr/>
            <p:nvPr/>
          </p:nvSpPr>
          <p:spPr>
            <a:xfrm>
              <a:off x="6875994" y="5560875"/>
              <a:ext cx="1341599"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sp>
          <p:nvSpPr>
            <p:cNvPr id="275" name="TextBox 274">
              <a:extLst>
                <a:ext uri="{FF2B5EF4-FFF2-40B4-BE49-F238E27FC236}">
                  <a16:creationId xmlns:a16="http://schemas.microsoft.com/office/drawing/2014/main" id="{790AF76E-0FBB-4BC3-A719-529637DE4D5B}"/>
                </a:ext>
              </a:extLst>
            </p:cNvPr>
            <p:cNvSpPr txBox="1"/>
            <p:nvPr/>
          </p:nvSpPr>
          <p:spPr>
            <a:xfrm>
              <a:off x="7342396" y="6050719"/>
              <a:ext cx="397101" cy="83100"/>
            </a:xfrm>
            <a:prstGeom prst="rect">
              <a:avLst/>
            </a:prstGeom>
            <a:noFill/>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pic>
          <p:nvPicPr>
            <p:cNvPr id="276" name="Picture 275">
              <a:extLst>
                <a:ext uri="{FF2B5EF4-FFF2-40B4-BE49-F238E27FC236}">
                  <a16:creationId xmlns:a16="http://schemas.microsoft.com/office/drawing/2014/main" id="{D4032A23-AC9F-4167-82B2-9C8425167C32}"/>
                </a:ext>
              </a:extLst>
            </p:cNvPr>
            <p:cNvPicPr>
              <a:picLocks noChangeAspect="1"/>
            </p:cNvPicPr>
            <p:nvPr/>
          </p:nvPicPr>
          <p:blipFill>
            <a:blip r:embed="rId69" cstate="print">
              <a:extLst>
                <a:ext uri="{28A0092B-C50C-407E-A947-70E740481C1C}">
                  <a14:useLocalDpi xmlns:a14="http://schemas.microsoft.com/office/drawing/2010/main"/>
                </a:ext>
              </a:extLst>
            </a:blip>
            <a:stretch>
              <a:fillRect/>
            </a:stretch>
          </p:blipFill>
          <p:spPr>
            <a:xfrm>
              <a:off x="7750740" y="6020366"/>
              <a:ext cx="147953" cy="147953"/>
            </a:xfrm>
            <a:prstGeom prst="rect">
              <a:avLst/>
            </a:prstGeom>
          </p:spPr>
        </p:pic>
        <p:pic>
          <p:nvPicPr>
            <p:cNvPr id="277" name="Picture 276" descr="A close up of a sign&#10;&#10;Description automatically generated">
              <a:extLst>
                <a:ext uri="{FF2B5EF4-FFF2-40B4-BE49-F238E27FC236}">
                  <a16:creationId xmlns:a16="http://schemas.microsoft.com/office/drawing/2014/main" id="{30754F69-EDCF-4753-BBA3-4EBF01EC5CE1}"/>
                </a:ext>
              </a:extLst>
            </p:cNvPr>
            <p:cNvPicPr>
              <a:picLocks noChangeAspect="1"/>
            </p:cNvPicPr>
            <p:nvPr/>
          </p:nvPicPr>
          <p:blipFill>
            <a:blip r:embed="rId70" cstate="print">
              <a:extLst>
                <a:ext uri="{28A0092B-C50C-407E-A947-70E740481C1C}">
                  <a14:useLocalDpi xmlns:a14="http://schemas.microsoft.com/office/drawing/2010/main"/>
                </a:ext>
              </a:extLst>
            </a:blip>
            <a:stretch>
              <a:fillRect/>
            </a:stretch>
          </p:blipFill>
          <p:spPr>
            <a:xfrm>
              <a:off x="7707877" y="6246892"/>
              <a:ext cx="374560" cy="76155"/>
            </a:xfrm>
            <a:prstGeom prst="rect">
              <a:avLst/>
            </a:prstGeom>
          </p:spPr>
        </p:pic>
        <p:pic>
          <p:nvPicPr>
            <p:cNvPr id="278" name="Picture 277">
              <a:extLst>
                <a:ext uri="{FF2B5EF4-FFF2-40B4-BE49-F238E27FC236}">
                  <a16:creationId xmlns:a16="http://schemas.microsoft.com/office/drawing/2014/main" id="{7A8790C3-B242-4E2A-A816-E9D536834AA6}"/>
                </a:ext>
              </a:extLst>
            </p:cNvPr>
            <p:cNvPicPr>
              <a:picLocks noChangeAspect="1"/>
            </p:cNvPicPr>
            <p:nvPr/>
          </p:nvPicPr>
          <p:blipFill>
            <a:blip r:embed="rId71" cstate="print">
              <a:extLst>
                <a:ext uri="{28A0092B-C50C-407E-A947-70E740481C1C}">
                  <a14:useLocalDpi xmlns:a14="http://schemas.microsoft.com/office/drawing/2010/main"/>
                </a:ext>
              </a:extLst>
            </a:blip>
            <a:stretch>
              <a:fillRect/>
            </a:stretch>
          </p:blipFill>
          <p:spPr>
            <a:xfrm>
              <a:off x="7441126" y="6239881"/>
              <a:ext cx="229310" cy="77392"/>
            </a:xfrm>
            <a:prstGeom prst="rect">
              <a:avLst/>
            </a:prstGeom>
          </p:spPr>
        </p:pic>
        <p:pic>
          <p:nvPicPr>
            <p:cNvPr id="279" name="Picture 278">
              <a:extLst>
                <a:ext uri="{FF2B5EF4-FFF2-40B4-BE49-F238E27FC236}">
                  <a16:creationId xmlns:a16="http://schemas.microsoft.com/office/drawing/2014/main" id="{64F2147E-7246-45D5-A3D8-0AB1DA67E3D1}"/>
                </a:ext>
              </a:extLst>
            </p:cNvPr>
            <p:cNvPicPr>
              <a:picLocks noChangeAspect="1"/>
            </p:cNvPicPr>
            <p:nvPr/>
          </p:nvPicPr>
          <p:blipFill rotWithShape="1">
            <a:blip r:embed="rId72" cstate="print">
              <a:clrChange>
                <a:clrFrom>
                  <a:srgbClr val="FFFFFF"/>
                </a:clrFrom>
                <a:clrTo>
                  <a:srgbClr val="FFFFFF">
                    <a:alpha val="0"/>
                  </a:srgbClr>
                </a:clrTo>
              </a:clrChange>
              <a:extLst>
                <a:ext uri="{28A0092B-C50C-407E-A947-70E740481C1C}">
                  <a14:useLocalDpi xmlns:a14="http://schemas.microsoft.com/office/drawing/2010/main"/>
                </a:ext>
              </a:extLst>
            </a:blip>
            <a:srcRect l="17780" t="42474" r="17780" b="35859"/>
            <a:stretch/>
          </p:blipFill>
          <p:spPr>
            <a:xfrm>
              <a:off x="6933262" y="6248856"/>
              <a:ext cx="496676" cy="83695"/>
            </a:xfrm>
            <a:prstGeom prst="rect">
              <a:avLst/>
            </a:prstGeom>
          </p:spPr>
        </p:pic>
        <p:grpSp>
          <p:nvGrpSpPr>
            <p:cNvPr id="280" name="Group 279">
              <a:extLst>
                <a:ext uri="{FF2B5EF4-FFF2-40B4-BE49-F238E27FC236}">
                  <a16:creationId xmlns:a16="http://schemas.microsoft.com/office/drawing/2014/main" id="{67585016-F5D1-4F2D-A360-4BEC016ACD65}"/>
                </a:ext>
              </a:extLst>
            </p:cNvPr>
            <p:cNvGrpSpPr/>
            <p:nvPr/>
          </p:nvGrpSpPr>
          <p:grpSpPr>
            <a:xfrm>
              <a:off x="7980465" y="6107694"/>
              <a:ext cx="160802" cy="36592"/>
              <a:chOff x="6499132" y="3003227"/>
              <a:chExt cx="160841" cy="36601"/>
            </a:xfrm>
          </p:grpSpPr>
          <p:sp>
            <p:nvSpPr>
              <p:cNvPr id="283" name="Oval 282">
                <a:extLst>
                  <a:ext uri="{FF2B5EF4-FFF2-40B4-BE49-F238E27FC236}">
                    <a16:creationId xmlns:a16="http://schemas.microsoft.com/office/drawing/2014/main" id="{E39D0539-5C12-4463-8A71-CED94B10C05D}"/>
                  </a:ext>
                </a:extLst>
              </p:cNvPr>
              <p:cNvSpPr/>
              <p:nvPr/>
            </p:nvSpPr>
            <p:spPr bwMode="auto">
              <a:xfrm>
                <a:off x="6499132" y="300324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4" name="Oval 283">
                <a:extLst>
                  <a:ext uri="{FF2B5EF4-FFF2-40B4-BE49-F238E27FC236}">
                    <a16:creationId xmlns:a16="http://schemas.microsoft.com/office/drawing/2014/main" id="{6016DFC5-9D99-4BE1-84AA-2BFDD361A149}"/>
                  </a:ext>
                </a:extLst>
              </p:cNvPr>
              <p:cNvSpPr/>
              <p:nvPr/>
            </p:nvSpPr>
            <p:spPr bwMode="auto">
              <a:xfrm>
                <a:off x="6559913" y="300323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5" name="Oval 284">
                <a:extLst>
                  <a:ext uri="{FF2B5EF4-FFF2-40B4-BE49-F238E27FC236}">
                    <a16:creationId xmlns:a16="http://schemas.microsoft.com/office/drawing/2014/main" id="{4959CE17-05E0-4F71-B5C5-4DBFC877C9A3}"/>
                  </a:ext>
                </a:extLst>
              </p:cNvPr>
              <p:cNvSpPr/>
              <p:nvPr/>
            </p:nvSpPr>
            <p:spPr bwMode="auto">
              <a:xfrm>
                <a:off x="6623388" y="30032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81" name="Picture 280">
              <a:extLst>
                <a:ext uri="{FF2B5EF4-FFF2-40B4-BE49-F238E27FC236}">
                  <a16:creationId xmlns:a16="http://schemas.microsoft.com/office/drawing/2014/main" id="{1E6D8F61-5769-4EE8-BE12-18BA65FAF1E2}"/>
                </a:ext>
              </a:extLst>
            </p:cNvPr>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7176851" y="6044241"/>
              <a:ext cx="191318" cy="126646"/>
            </a:xfrm>
            <a:prstGeom prst="rect">
              <a:avLst/>
            </a:prstGeom>
          </p:spPr>
        </p:pic>
        <p:pic>
          <p:nvPicPr>
            <p:cNvPr id="282" name="Graphic 281">
              <a:extLst>
                <a:ext uri="{FF2B5EF4-FFF2-40B4-BE49-F238E27FC236}">
                  <a16:creationId xmlns:a16="http://schemas.microsoft.com/office/drawing/2014/main" id="{AC1AB885-543B-4AA8-A545-AA44AF056901}"/>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6933119" y="6020366"/>
              <a:ext cx="183196" cy="183196"/>
            </a:xfrm>
            <a:prstGeom prst="rect">
              <a:avLst/>
            </a:prstGeom>
          </p:spPr>
        </p:pic>
      </p:grpSp>
      <p:grpSp>
        <p:nvGrpSpPr>
          <p:cNvPr id="286" name="Group 285">
            <a:extLst>
              <a:ext uri="{FF2B5EF4-FFF2-40B4-BE49-F238E27FC236}">
                <a16:creationId xmlns:a16="http://schemas.microsoft.com/office/drawing/2014/main" id="{3AA47794-6CBD-425A-A069-8462C1559AB1}"/>
              </a:ext>
            </a:extLst>
          </p:cNvPr>
          <p:cNvGrpSpPr/>
          <p:nvPr/>
        </p:nvGrpSpPr>
        <p:grpSpPr>
          <a:xfrm>
            <a:off x="8254798" y="5560875"/>
            <a:ext cx="678074" cy="822960"/>
            <a:chOff x="7690899" y="5659520"/>
            <a:chExt cx="678074" cy="822960"/>
          </a:xfrm>
        </p:grpSpPr>
        <p:sp>
          <p:nvSpPr>
            <p:cNvPr id="287" name="Rectangle 286">
              <a:hlinkClick r:id="rId76"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ABF55EEB-1B82-4156-932B-E39790378250}"/>
                </a:ext>
              </a:extLst>
            </p:cNvPr>
            <p:cNvSpPr/>
            <p:nvPr/>
          </p:nvSpPr>
          <p:spPr>
            <a:xfrm>
              <a:off x="7695913" y="5659520"/>
              <a:ext cx="673060"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88" name="Group 287">
              <a:extLst>
                <a:ext uri="{FF2B5EF4-FFF2-40B4-BE49-F238E27FC236}">
                  <a16:creationId xmlns:a16="http://schemas.microsoft.com/office/drawing/2014/main" id="{BB97AB99-2E39-4D97-AB0B-02102E087E68}"/>
                </a:ext>
              </a:extLst>
            </p:cNvPr>
            <p:cNvGrpSpPr/>
            <p:nvPr/>
          </p:nvGrpSpPr>
          <p:grpSpPr>
            <a:xfrm>
              <a:off x="8193265" y="6142886"/>
              <a:ext cx="88256" cy="110322"/>
              <a:chOff x="9444077" y="2885171"/>
              <a:chExt cx="107950" cy="134939"/>
            </a:xfrm>
            <a:solidFill>
              <a:schemeClr val="tx1"/>
            </a:solidFill>
          </p:grpSpPr>
          <p:sp>
            <p:nvSpPr>
              <p:cNvPr id="304" name="Freeform 26">
                <a:extLst>
                  <a:ext uri="{FF2B5EF4-FFF2-40B4-BE49-F238E27FC236}">
                    <a16:creationId xmlns:a16="http://schemas.microsoft.com/office/drawing/2014/main" id="{D461B81F-8958-408E-A9BE-10040997265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27">
                <a:extLst>
                  <a:ext uri="{FF2B5EF4-FFF2-40B4-BE49-F238E27FC236}">
                    <a16:creationId xmlns:a16="http://schemas.microsoft.com/office/drawing/2014/main" id="{433DDD6B-2FE6-4BED-9A6D-D8E585A77463}"/>
                  </a:ext>
                </a:extLst>
              </p:cNvPr>
              <p:cNvSpPr>
                <a:spLocks/>
              </p:cNvSpPr>
              <p:nvPr/>
            </p:nvSpPr>
            <p:spPr bwMode="auto">
              <a:xfrm>
                <a:off x="9444077" y="2916922"/>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9" name="Group 30">
              <a:extLst>
                <a:ext uri="{FF2B5EF4-FFF2-40B4-BE49-F238E27FC236}">
                  <a16:creationId xmlns:a16="http://schemas.microsoft.com/office/drawing/2014/main" id="{4F988344-DB8C-4352-AEEE-0C0DBF9F5F5B}"/>
                </a:ext>
              </a:extLst>
            </p:cNvPr>
            <p:cNvGrpSpPr>
              <a:grpSpLocks noChangeAspect="1"/>
            </p:cNvGrpSpPr>
            <p:nvPr/>
          </p:nvGrpSpPr>
          <p:grpSpPr bwMode="auto">
            <a:xfrm>
              <a:off x="8007594" y="6135713"/>
              <a:ext cx="120431" cy="124658"/>
              <a:chOff x="5049" y="1841"/>
              <a:chExt cx="57" cy="59"/>
            </a:xfrm>
            <a:solidFill>
              <a:srgbClr val="00B050"/>
            </a:solidFill>
          </p:grpSpPr>
          <p:sp>
            <p:nvSpPr>
              <p:cNvPr id="296" name="Freeform 31">
                <a:extLst>
                  <a:ext uri="{FF2B5EF4-FFF2-40B4-BE49-F238E27FC236}">
                    <a16:creationId xmlns:a16="http://schemas.microsoft.com/office/drawing/2014/main" id="{8797DA47-2095-4400-A501-B9CFDDE53CE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7" name="Freeform 32">
                <a:extLst>
                  <a:ext uri="{FF2B5EF4-FFF2-40B4-BE49-F238E27FC236}">
                    <a16:creationId xmlns:a16="http://schemas.microsoft.com/office/drawing/2014/main" id="{1035DB21-B464-4B59-8104-B35AE551782B}"/>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33">
                <a:extLst>
                  <a:ext uri="{FF2B5EF4-FFF2-40B4-BE49-F238E27FC236}">
                    <a16:creationId xmlns:a16="http://schemas.microsoft.com/office/drawing/2014/main" id="{C0898855-BECE-46F6-A8A9-820BAB9E305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34">
                <a:extLst>
                  <a:ext uri="{FF2B5EF4-FFF2-40B4-BE49-F238E27FC236}">
                    <a16:creationId xmlns:a16="http://schemas.microsoft.com/office/drawing/2014/main" id="{A1AD0F6F-0B98-4D7F-8768-47A8F3944905}"/>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0" name="Freeform 35">
                <a:extLst>
                  <a:ext uri="{FF2B5EF4-FFF2-40B4-BE49-F238E27FC236}">
                    <a16:creationId xmlns:a16="http://schemas.microsoft.com/office/drawing/2014/main" id="{4C5B7357-59ED-4FB4-9DB8-5679BD531D97}"/>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6">
                <a:extLst>
                  <a:ext uri="{FF2B5EF4-FFF2-40B4-BE49-F238E27FC236}">
                    <a16:creationId xmlns:a16="http://schemas.microsoft.com/office/drawing/2014/main" id="{0715468C-2ADA-45EB-AB07-58B4447CE58B}"/>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37">
                <a:extLst>
                  <a:ext uri="{FF2B5EF4-FFF2-40B4-BE49-F238E27FC236}">
                    <a16:creationId xmlns:a16="http://schemas.microsoft.com/office/drawing/2014/main" id="{EBD4522F-AEC3-49FA-885C-BC7D4E4DA2D7}"/>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38">
                <a:extLst>
                  <a:ext uri="{FF2B5EF4-FFF2-40B4-BE49-F238E27FC236}">
                    <a16:creationId xmlns:a16="http://schemas.microsoft.com/office/drawing/2014/main" id="{493021C8-A70F-4884-AF16-A2317314872F}"/>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0" name="Rectangle 289">
              <a:extLst>
                <a:ext uri="{FF2B5EF4-FFF2-40B4-BE49-F238E27FC236}">
                  <a16:creationId xmlns:a16="http://schemas.microsoft.com/office/drawing/2014/main" id="{51E66A87-69FC-4847-BA84-2AD4054F07C3}"/>
                </a:ext>
              </a:extLst>
            </p:cNvPr>
            <p:cNvSpPr/>
            <p:nvPr/>
          </p:nvSpPr>
          <p:spPr>
            <a:xfrm>
              <a:off x="7690899" y="5659520"/>
              <a:ext cx="678073"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pic>
          <p:nvPicPr>
            <p:cNvPr id="291" name="Picture 290" descr="A picture containing building&#10;&#10;Description automatically generated">
              <a:extLst>
                <a:ext uri="{FF2B5EF4-FFF2-40B4-BE49-F238E27FC236}">
                  <a16:creationId xmlns:a16="http://schemas.microsoft.com/office/drawing/2014/main" id="{8D735C7E-D7B1-4760-9D31-24FB74EB147B}"/>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7810617" y="6132178"/>
              <a:ext cx="131729" cy="131729"/>
            </a:xfrm>
            <a:prstGeom prst="rect">
              <a:avLst/>
            </a:prstGeom>
          </p:spPr>
        </p:pic>
        <p:grpSp>
          <p:nvGrpSpPr>
            <p:cNvPr id="292" name="Group 291">
              <a:extLst>
                <a:ext uri="{FF2B5EF4-FFF2-40B4-BE49-F238E27FC236}">
                  <a16:creationId xmlns:a16="http://schemas.microsoft.com/office/drawing/2014/main" id="{672F8C67-DE9C-46D1-9A8B-D26042F5ADC4}"/>
                </a:ext>
              </a:extLst>
            </p:cNvPr>
            <p:cNvGrpSpPr/>
            <p:nvPr/>
          </p:nvGrpSpPr>
          <p:grpSpPr>
            <a:xfrm>
              <a:off x="7968497" y="6362005"/>
              <a:ext cx="160827" cy="36608"/>
              <a:chOff x="6782828" y="3049942"/>
              <a:chExt cx="160866" cy="36617"/>
            </a:xfrm>
          </p:grpSpPr>
          <p:sp>
            <p:nvSpPr>
              <p:cNvPr id="293" name="Oval 292">
                <a:extLst>
                  <a:ext uri="{FF2B5EF4-FFF2-40B4-BE49-F238E27FC236}">
                    <a16:creationId xmlns:a16="http://schemas.microsoft.com/office/drawing/2014/main" id="{E1757C96-EEE1-46BE-BBDB-0766B1D2586C}"/>
                  </a:ext>
                </a:extLst>
              </p:cNvPr>
              <p:cNvSpPr/>
              <p:nvPr/>
            </p:nvSpPr>
            <p:spPr bwMode="auto">
              <a:xfrm>
                <a:off x="6782828" y="304997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4" name="Oval 293">
                <a:extLst>
                  <a:ext uri="{FF2B5EF4-FFF2-40B4-BE49-F238E27FC236}">
                    <a16:creationId xmlns:a16="http://schemas.microsoft.com/office/drawing/2014/main" id="{8622A4AD-EC57-4664-B582-F721F2DD06F4}"/>
                  </a:ext>
                </a:extLst>
              </p:cNvPr>
              <p:cNvSpPr/>
              <p:nvPr/>
            </p:nvSpPr>
            <p:spPr bwMode="auto">
              <a:xfrm>
                <a:off x="6843634" y="304994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5" name="Oval 294">
                <a:extLst>
                  <a:ext uri="{FF2B5EF4-FFF2-40B4-BE49-F238E27FC236}">
                    <a16:creationId xmlns:a16="http://schemas.microsoft.com/office/drawing/2014/main" id="{2273ED1A-BA79-46B1-984F-0ED021F2CD5D}"/>
                  </a:ext>
                </a:extLst>
              </p:cNvPr>
              <p:cNvSpPr/>
              <p:nvPr/>
            </p:nvSpPr>
            <p:spPr bwMode="auto">
              <a:xfrm>
                <a:off x="6907109" y="304996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06" name="Group 305">
            <a:extLst>
              <a:ext uri="{FF2B5EF4-FFF2-40B4-BE49-F238E27FC236}">
                <a16:creationId xmlns:a16="http://schemas.microsoft.com/office/drawing/2014/main" id="{E1619F80-AF1F-4EB9-8AC8-83D436818ABD}"/>
              </a:ext>
            </a:extLst>
          </p:cNvPr>
          <p:cNvGrpSpPr/>
          <p:nvPr/>
        </p:nvGrpSpPr>
        <p:grpSpPr>
          <a:xfrm>
            <a:off x="8970077" y="5560875"/>
            <a:ext cx="1731429" cy="822960"/>
            <a:chOff x="8425142" y="5659520"/>
            <a:chExt cx="1731429" cy="822960"/>
          </a:xfrm>
        </p:grpSpPr>
        <p:sp>
          <p:nvSpPr>
            <p:cNvPr id="307" name="Rectangle 306">
              <a:extLst>
                <a:ext uri="{FF2B5EF4-FFF2-40B4-BE49-F238E27FC236}">
                  <a16:creationId xmlns:a16="http://schemas.microsoft.com/office/drawing/2014/main" id="{391C269E-48FD-43FA-851B-60B343D3D597}"/>
                </a:ext>
              </a:extLst>
            </p:cNvPr>
            <p:cNvSpPr/>
            <p:nvPr/>
          </p:nvSpPr>
          <p:spPr>
            <a:xfrm>
              <a:off x="8428484" y="5659520"/>
              <a:ext cx="172808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08" name="Group 307">
              <a:extLst>
                <a:ext uri="{FF2B5EF4-FFF2-40B4-BE49-F238E27FC236}">
                  <a16:creationId xmlns:a16="http://schemas.microsoft.com/office/drawing/2014/main" id="{CFB2C27A-6431-4CAB-BECE-2E87A97216DC}"/>
                </a:ext>
              </a:extLst>
            </p:cNvPr>
            <p:cNvGrpSpPr/>
            <p:nvPr/>
          </p:nvGrpSpPr>
          <p:grpSpPr>
            <a:xfrm>
              <a:off x="8516514" y="5952670"/>
              <a:ext cx="693178" cy="215444"/>
              <a:chOff x="8520889" y="5965471"/>
              <a:chExt cx="693178" cy="215444"/>
            </a:xfrm>
          </p:grpSpPr>
          <p:pic>
            <p:nvPicPr>
              <p:cNvPr id="324" name="Picture 323">
                <a:extLst>
                  <a:ext uri="{FF2B5EF4-FFF2-40B4-BE49-F238E27FC236}">
                    <a16:creationId xmlns:a16="http://schemas.microsoft.com/office/drawing/2014/main" id="{758260FB-1048-40D0-BCD1-F06662C0BEFD}"/>
                  </a:ext>
                </a:extLst>
              </p:cNvPr>
              <p:cNvPicPr>
                <a:picLocks noChangeAspect="1"/>
              </p:cNvPicPr>
              <p:nvPr/>
            </p:nvPicPr>
            <p:blipFill>
              <a:blip r:embed="rId77" cstate="print">
                <a:extLst>
                  <a:ext uri="{28A0092B-C50C-407E-A947-70E740481C1C}">
                    <a14:useLocalDpi xmlns:a14="http://schemas.microsoft.com/office/drawing/2010/main"/>
                  </a:ext>
                </a:extLst>
              </a:blip>
              <a:stretch>
                <a:fillRect/>
              </a:stretch>
            </p:blipFill>
            <p:spPr>
              <a:xfrm>
                <a:off x="8520889" y="6011088"/>
                <a:ext cx="93267" cy="121670"/>
              </a:xfrm>
              <a:prstGeom prst="rect">
                <a:avLst/>
              </a:prstGeom>
              <a:solidFill>
                <a:schemeClr val="bg1"/>
              </a:solidFill>
            </p:spPr>
          </p:pic>
          <p:sp>
            <p:nvSpPr>
              <p:cNvPr id="325" name="Rectangle 324">
                <a:extLst>
                  <a:ext uri="{FF2B5EF4-FFF2-40B4-BE49-F238E27FC236}">
                    <a16:creationId xmlns:a16="http://schemas.microsoft.com/office/drawing/2014/main" id="{ECC46962-F6A9-41C1-938F-53EE791A975E}"/>
                  </a:ext>
                </a:extLst>
              </p:cNvPr>
              <p:cNvSpPr/>
              <p:nvPr/>
            </p:nvSpPr>
            <p:spPr>
              <a:xfrm>
                <a:off x="8550103" y="5965471"/>
                <a:ext cx="66396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grpSp>
        <p:pic>
          <p:nvPicPr>
            <p:cNvPr id="309" name="Picture 308">
              <a:extLst>
                <a:ext uri="{FF2B5EF4-FFF2-40B4-BE49-F238E27FC236}">
                  <a16:creationId xmlns:a16="http://schemas.microsoft.com/office/drawing/2014/main" id="{9A24A0C2-685D-4BA6-9F41-5CF7F9D2A059}"/>
                </a:ext>
              </a:extLst>
            </p:cNvPr>
            <p:cNvPicPr>
              <a:picLocks noChangeAspect="1"/>
            </p:cNvPicPr>
            <p:nvPr/>
          </p:nvPicPr>
          <p:blipFill rotWithShape="1">
            <a:blip r:embed="rId78" cstate="print">
              <a:extLst>
                <a:ext uri="{28A0092B-C50C-407E-A947-70E740481C1C}">
                  <a14:useLocalDpi xmlns:a14="http://schemas.microsoft.com/office/drawing/2010/main"/>
                </a:ext>
              </a:extLst>
            </a:blip>
            <a:srcRect/>
            <a:stretch/>
          </p:blipFill>
          <p:spPr>
            <a:xfrm>
              <a:off x="9171639" y="6001348"/>
              <a:ext cx="88630" cy="118088"/>
            </a:xfrm>
            <a:prstGeom prst="rect">
              <a:avLst/>
            </a:prstGeom>
          </p:spPr>
        </p:pic>
        <p:pic>
          <p:nvPicPr>
            <p:cNvPr id="310" name="Picture 309">
              <a:extLst>
                <a:ext uri="{FF2B5EF4-FFF2-40B4-BE49-F238E27FC236}">
                  <a16:creationId xmlns:a16="http://schemas.microsoft.com/office/drawing/2014/main" id="{A49B1A49-2B8C-43FA-9754-BF3A62CD0AE2}"/>
                </a:ext>
              </a:extLst>
            </p:cNvPr>
            <p:cNvPicPr>
              <a:picLocks noChangeAspect="1"/>
            </p:cNvPicPr>
            <p:nvPr/>
          </p:nvPicPr>
          <p:blipFill>
            <a:blip r:embed="rId79" cstate="print">
              <a:extLst>
                <a:ext uri="{28A0092B-C50C-407E-A947-70E740481C1C}">
                  <a14:useLocalDpi xmlns:a14="http://schemas.microsoft.com/office/drawing/2010/main"/>
                </a:ext>
              </a:extLst>
            </a:blip>
            <a:stretch>
              <a:fillRect/>
            </a:stretch>
          </p:blipFill>
          <p:spPr>
            <a:xfrm>
              <a:off x="9492000" y="6257098"/>
              <a:ext cx="331316" cy="83644"/>
            </a:xfrm>
            <a:prstGeom prst="rect">
              <a:avLst/>
            </a:prstGeom>
          </p:spPr>
        </p:pic>
        <p:pic>
          <p:nvPicPr>
            <p:cNvPr id="311" name="Picture 310">
              <a:extLst>
                <a:ext uri="{FF2B5EF4-FFF2-40B4-BE49-F238E27FC236}">
                  <a16:creationId xmlns:a16="http://schemas.microsoft.com/office/drawing/2014/main" id="{B479F71E-113F-4BCD-B5EF-850A36279D1E}"/>
                </a:ext>
              </a:extLst>
            </p:cNvPr>
            <p:cNvPicPr>
              <a:picLocks noChangeAspect="1"/>
            </p:cNvPicPr>
            <p:nvPr/>
          </p:nvPicPr>
          <p:blipFill>
            <a:blip r:embed="rId80" cstate="print">
              <a:extLst>
                <a:ext uri="{28A0092B-C50C-407E-A947-70E740481C1C}">
                  <a14:useLocalDpi xmlns:a14="http://schemas.microsoft.com/office/drawing/2010/main"/>
                </a:ext>
              </a:extLst>
            </a:blip>
            <a:stretch>
              <a:fillRect/>
            </a:stretch>
          </p:blipFill>
          <p:spPr>
            <a:xfrm>
              <a:off x="9753846" y="5998565"/>
              <a:ext cx="122824" cy="122820"/>
            </a:xfrm>
            <a:prstGeom prst="rect">
              <a:avLst/>
            </a:prstGeom>
          </p:spPr>
        </p:pic>
        <p:pic>
          <p:nvPicPr>
            <p:cNvPr id="312" name="Picture 311">
              <a:extLst>
                <a:ext uri="{FF2B5EF4-FFF2-40B4-BE49-F238E27FC236}">
                  <a16:creationId xmlns:a16="http://schemas.microsoft.com/office/drawing/2014/main" id="{215C0669-367F-462F-9401-1B1DB43BBE66}"/>
                </a:ext>
              </a:extLst>
            </p:cNvPr>
            <p:cNvPicPr>
              <a:picLocks noChangeAspect="1"/>
            </p:cNvPicPr>
            <p:nvPr/>
          </p:nvPicPr>
          <p:blipFill>
            <a:blip r:embed="rId81" cstate="print">
              <a:extLst>
                <a:ext uri="{28A0092B-C50C-407E-A947-70E740481C1C}">
                  <a14:useLocalDpi xmlns:a14="http://schemas.microsoft.com/office/drawing/2010/main"/>
                </a:ext>
              </a:extLst>
            </a:blip>
            <a:stretch>
              <a:fillRect/>
            </a:stretch>
          </p:blipFill>
          <p:spPr>
            <a:xfrm>
              <a:off x="9518250" y="5994158"/>
              <a:ext cx="192148" cy="134568"/>
            </a:xfrm>
            <a:prstGeom prst="rect">
              <a:avLst/>
            </a:prstGeom>
          </p:spPr>
        </p:pic>
        <p:pic>
          <p:nvPicPr>
            <p:cNvPr id="313" name="Picture 312">
              <a:extLst>
                <a:ext uri="{FF2B5EF4-FFF2-40B4-BE49-F238E27FC236}">
                  <a16:creationId xmlns:a16="http://schemas.microsoft.com/office/drawing/2014/main" id="{3B89F951-DB57-4C56-9761-2DC497F6529B}"/>
                </a:ext>
              </a:extLst>
            </p:cNvPr>
            <p:cNvPicPr>
              <a:picLocks noChangeAspect="1"/>
            </p:cNvPicPr>
            <p:nvPr/>
          </p:nvPicPr>
          <p:blipFill>
            <a:blip r:embed="rId82" cstate="print">
              <a:extLst>
                <a:ext uri="{28A0092B-C50C-407E-A947-70E740481C1C}">
                  <a14:useLocalDpi xmlns:a14="http://schemas.microsoft.com/office/drawing/2010/main"/>
                </a:ext>
              </a:extLst>
            </a:blip>
            <a:stretch>
              <a:fillRect/>
            </a:stretch>
          </p:blipFill>
          <p:spPr>
            <a:xfrm>
              <a:off x="9326936" y="5990578"/>
              <a:ext cx="135952" cy="135952"/>
            </a:xfrm>
            <a:prstGeom prst="rect">
              <a:avLst/>
            </a:prstGeom>
          </p:spPr>
        </p:pic>
        <p:pic>
          <p:nvPicPr>
            <p:cNvPr id="314" name="Picture 313">
              <a:extLst>
                <a:ext uri="{FF2B5EF4-FFF2-40B4-BE49-F238E27FC236}">
                  <a16:creationId xmlns:a16="http://schemas.microsoft.com/office/drawing/2014/main" id="{81D06A30-618B-429A-8DF1-2A1C13AA2881}"/>
                </a:ext>
              </a:extLst>
            </p:cNvPr>
            <p:cNvPicPr>
              <a:picLocks noChangeAspect="1"/>
            </p:cNvPicPr>
            <p:nvPr/>
          </p:nvPicPr>
          <p:blipFill>
            <a:blip r:embed="rId83" cstate="print">
              <a:extLst>
                <a:ext uri="{28A0092B-C50C-407E-A947-70E740481C1C}">
                  <a14:useLocalDpi xmlns:a14="http://schemas.microsoft.com/office/drawing/2010/main"/>
                </a:ext>
              </a:extLst>
            </a:blip>
            <a:stretch>
              <a:fillRect/>
            </a:stretch>
          </p:blipFill>
          <p:spPr>
            <a:xfrm>
              <a:off x="8846158" y="6220016"/>
              <a:ext cx="159900" cy="157808"/>
            </a:xfrm>
            <a:prstGeom prst="rect">
              <a:avLst/>
            </a:prstGeom>
          </p:spPr>
        </p:pic>
        <p:pic>
          <p:nvPicPr>
            <p:cNvPr id="315" name="Picture 314">
              <a:extLst>
                <a:ext uri="{FF2B5EF4-FFF2-40B4-BE49-F238E27FC236}">
                  <a16:creationId xmlns:a16="http://schemas.microsoft.com/office/drawing/2014/main" id="{19950A3C-48B4-4483-A325-A13E214FEC2E}"/>
                </a:ext>
              </a:extLst>
            </p:cNvPr>
            <p:cNvPicPr>
              <a:picLocks noChangeAspect="1"/>
            </p:cNvPicPr>
            <p:nvPr/>
          </p:nvPicPr>
          <p:blipFill>
            <a:blip r:embed="rId84" cstate="print">
              <a:extLst>
                <a:ext uri="{28A0092B-C50C-407E-A947-70E740481C1C}">
                  <a14:useLocalDpi xmlns:a14="http://schemas.microsoft.com/office/drawing/2010/main"/>
                </a:ext>
              </a:extLst>
            </a:blip>
            <a:stretch>
              <a:fillRect/>
            </a:stretch>
          </p:blipFill>
          <p:spPr>
            <a:xfrm>
              <a:off x="9938741" y="6004798"/>
              <a:ext cx="122976" cy="114298"/>
            </a:xfrm>
            <a:prstGeom prst="rect">
              <a:avLst/>
            </a:prstGeom>
          </p:spPr>
        </p:pic>
        <p:pic>
          <p:nvPicPr>
            <p:cNvPr id="316" name="Picture 315">
              <a:extLst>
                <a:ext uri="{FF2B5EF4-FFF2-40B4-BE49-F238E27FC236}">
                  <a16:creationId xmlns:a16="http://schemas.microsoft.com/office/drawing/2014/main" id="{43BC48E4-4586-4520-BCB7-C22AE10A05B9}"/>
                </a:ext>
              </a:extLst>
            </p:cNvPr>
            <p:cNvPicPr>
              <a:picLocks noChangeAspect="1"/>
            </p:cNvPicPr>
            <p:nvPr/>
          </p:nvPicPr>
          <p:blipFill>
            <a:blip r:embed="rId85" cstate="print">
              <a:extLst>
                <a:ext uri="{28A0092B-C50C-407E-A947-70E740481C1C}">
                  <a14:useLocalDpi xmlns:a14="http://schemas.microsoft.com/office/drawing/2010/main"/>
                </a:ext>
              </a:extLst>
            </a:blip>
            <a:stretch>
              <a:fillRect/>
            </a:stretch>
          </p:blipFill>
          <p:spPr>
            <a:xfrm>
              <a:off x="9058142" y="6230764"/>
              <a:ext cx="136314" cy="136312"/>
            </a:xfrm>
            <a:prstGeom prst="rect">
              <a:avLst/>
            </a:prstGeom>
          </p:spPr>
        </p:pic>
        <p:pic>
          <p:nvPicPr>
            <p:cNvPr id="317" name="Picture 316">
              <a:extLst>
                <a:ext uri="{FF2B5EF4-FFF2-40B4-BE49-F238E27FC236}">
                  <a16:creationId xmlns:a16="http://schemas.microsoft.com/office/drawing/2014/main" id="{4CD02E38-AB9D-4D3E-BFAA-41B707A3196A}"/>
                </a:ext>
              </a:extLst>
            </p:cNvPr>
            <p:cNvPicPr>
              <a:picLocks noChangeAspect="1"/>
            </p:cNvPicPr>
            <p:nvPr/>
          </p:nvPicPr>
          <p:blipFill>
            <a:blip r:embed="rId86" cstate="print">
              <a:extLst>
                <a:ext uri="{28A0092B-C50C-407E-A947-70E740481C1C}">
                  <a14:useLocalDpi xmlns:a14="http://schemas.microsoft.com/office/drawing/2010/main"/>
                </a:ext>
              </a:extLst>
            </a:blip>
            <a:stretch>
              <a:fillRect/>
            </a:stretch>
          </p:blipFill>
          <p:spPr>
            <a:xfrm>
              <a:off x="9240418" y="6191427"/>
              <a:ext cx="205620" cy="214986"/>
            </a:xfrm>
            <a:prstGeom prst="rect">
              <a:avLst/>
            </a:prstGeom>
          </p:spPr>
        </p:pic>
        <p:sp>
          <p:nvSpPr>
            <p:cNvPr id="318" name="Rectangle 317">
              <a:extLst>
                <a:ext uri="{FF2B5EF4-FFF2-40B4-BE49-F238E27FC236}">
                  <a16:creationId xmlns:a16="http://schemas.microsoft.com/office/drawing/2014/main" id="{3A12E9E6-76B1-4CF1-B071-E37D302C322A}"/>
                </a:ext>
              </a:extLst>
            </p:cNvPr>
            <p:cNvSpPr/>
            <p:nvPr/>
          </p:nvSpPr>
          <p:spPr>
            <a:xfrm>
              <a:off x="8425142" y="5659520"/>
              <a:ext cx="1731190"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pic>
          <p:nvPicPr>
            <p:cNvPr id="319" name="Picture 318">
              <a:extLst>
                <a:ext uri="{FF2B5EF4-FFF2-40B4-BE49-F238E27FC236}">
                  <a16:creationId xmlns:a16="http://schemas.microsoft.com/office/drawing/2014/main" id="{0C5263B3-00E5-41E5-814F-632B977E1301}"/>
                </a:ext>
              </a:extLst>
            </p:cNvPr>
            <p:cNvPicPr>
              <a:picLocks noChangeAspect="1"/>
            </p:cNvPicPr>
            <p:nvPr/>
          </p:nvPicPr>
          <p:blipFill>
            <a:blip r:embed="rId87" cstate="print">
              <a:extLst>
                <a:ext uri="{28A0092B-C50C-407E-A947-70E740481C1C}">
                  <a14:useLocalDpi xmlns:a14="http://schemas.microsoft.com/office/drawing/2010/main"/>
                </a:ext>
              </a:extLst>
            </a:blip>
            <a:stretch>
              <a:fillRect/>
            </a:stretch>
          </p:blipFill>
          <p:spPr>
            <a:xfrm>
              <a:off x="8514289" y="6220838"/>
              <a:ext cx="289726" cy="134110"/>
            </a:xfrm>
            <a:prstGeom prst="rect">
              <a:avLst/>
            </a:prstGeom>
          </p:spPr>
        </p:pic>
        <p:grpSp>
          <p:nvGrpSpPr>
            <p:cNvPr id="320" name="Group 319">
              <a:extLst>
                <a:ext uri="{FF2B5EF4-FFF2-40B4-BE49-F238E27FC236}">
                  <a16:creationId xmlns:a16="http://schemas.microsoft.com/office/drawing/2014/main" id="{307E357A-5DE2-4E61-BC08-365A4F9D4AC1}"/>
                </a:ext>
              </a:extLst>
            </p:cNvPr>
            <p:cNvGrpSpPr/>
            <p:nvPr/>
          </p:nvGrpSpPr>
          <p:grpSpPr>
            <a:xfrm>
              <a:off x="9887484" y="6272843"/>
              <a:ext cx="160808" cy="36603"/>
              <a:chOff x="6508519" y="3147797"/>
              <a:chExt cx="160847" cy="36612"/>
            </a:xfrm>
          </p:grpSpPr>
          <p:sp>
            <p:nvSpPr>
              <p:cNvPr id="321" name="Oval 320">
                <a:extLst>
                  <a:ext uri="{FF2B5EF4-FFF2-40B4-BE49-F238E27FC236}">
                    <a16:creationId xmlns:a16="http://schemas.microsoft.com/office/drawing/2014/main" id="{1F8813DF-74DA-4FD1-ADDF-411BBE663007}"/>
                  </a:ext>
                </a:extLst>
              </p:cNvPr>
              <p:cNvSpPr/>
              <p:nvPr/>
            </p:nvSpPr>
            <p:spPr bwMode="auto">
              <a:xfrm>
                <a:off x="6508519" y="314779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2" name="Oval 321">
                <a:extLst>
                  <a:ext uri="{FF2B5EF4-FFF2-40B4-BE49-F238E27FC236}">
                    <a16:creationId xmlns:a16="http://schemas.microsoft.com/office/drawing/2014/main" id="{87DE5D93-37C3-49AF-86E1-18B075BDAC9C}"/>
                  </a:ext>
                </a:extLst>
              </p:cNvPr>
              <p:cNvSpPr/>
              <p:nvPr/>
            </p:nvSpPr>
            <p:spPr bwMode="auto">
              <a:xfrm>
                <a:off x="6569306" y="314782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3" name="Oval 322">
                <a:extLst>
                  <a:ext uri="{FF2B5EF4-FFF2-40B4-BE49-F238E27FC236}">
                    <a16:creationId xmlns:a16="http://schemas.microsoft.com/office/drawing/2014/main" id="{F946A993-3A83-4EFA-B0C8-CA9FB990E3D6}"/>
                  </a:ext>
                </a:extLst>
              </p:cNvPr>
              <p:cNvSpPr/>
              <p:nvPr/>
            </p:nvSpPr>
            <p:spPr bwMode="auto">
              <a:xfrm>
                <a:off x="6632781" y="3147818"/>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26" name="Group 325">
            <a:extLst>
              <a:ext uri="{FF2B5EF4-FFF2-40B4-BE49-F238E27FC236}">
                <a16:creationId xmlns:a16="http://schemas.microsoft.com/office/drawing/2014/main" id="{5740A9E7-164C-4F92-AF86-63E304EB4225}"/>
              </a:ext>
            </a:extLst>
          </p:cNvPr>
          <p:cNvGrpSpPr/>
          <p:nvPr/>
        </p:nvGrpSpPr>
        <p:grpSpPr>
          <a:xfrm>
            <a:off x="10738713" y="5560875"/>
            <a:ext cx="1341318" cy="822960"/>
            <a:chOff x="10577581" y="5659520"/>
            <a:chExt cx="1341318" cy="822960"/>
          </a:xfrm>
        </p:grpSpPr>
        <p:sp>
          <p:nvSpPr>
            <p:cNvPr id="327" name="Rectangle 326">
              <a:extLst>
                <a:ext uri="{FF2B5EF4-FFF2-40B4-BE49-F238E27FC236}">
                  <a16:creationId xmlns:a16="http://schemas.microsoft.com/office/drawing/2014/main" id="{F38839E5-CFB5-406A-AA2D-2D5DE6E1E1C6}"/>
                </a:ext>
              </a:extLst>
            </p:cNvPr>
            <p:cNvSpPr/>
            <p:nvPr/>
          </p:nvSpPr>
          <p:spPr>
            <a:xfrm>
              <a:off x="10578085" y="5659520"/>
              <a:ext cx="134081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28" name="Picture 327">
              <a:hlinkClick r:id="rId88"/>
              <a:extLst>
                <a:ext uri="{FF2B5EF4-FFF2-40B4-BE49-F238E27FC236}">
                  <a16:creationId xmlns:a16="http://schemas.microsoft.com/office/drawing/2014/main" id="{E6EB6635-A674-483B-8411-78F606312A77}"/>
                </a:ext>
              </a:extLst>
            </p:cNvPr>
            <p:cNvPicPr>
              <a:picLocks noChangeAspect="1"/>
            </p:cNvPicPr>
            <p:nvPr/>
          </p:nvPicPr>
          <p:blipFill>
            <a:blip r:embed="rId89" cstate="print">
              <a:extLst>
                <a:ext uri="{28A0092B-C50C-407E-A947-70E740481C1C}">
                  <a14:useLocalDpi xmlns:a14="http://schemas.microsoft.com/office/drawing/2010/main"/>
                </a:ext>
              </a:extLst>
            </a:blip>
            <a:stretch>
              <a:fillRect/>
            </a:stretch>
          </p:blipFill>
          <p:spPr>
            <a:xfrm>
              <a:off x="11443913" y="5964619"/>
              <a:ext cx="246873" cy="185977"/>
            </a:xfrm>
            <a:prstGeom prst="rect">
              <a:avLst/>
            </a:prstGeom>
          </p:spPr>
        </p:pic>
        <p:pic>
          <p:nvPicPr>
            <p:cNvPr id="329" name="Picture 328">
              <a:extLst>
                <a:ext uri="{FF2B5EF4-FFF2-40B4-BE49-F238E27FC236}">
                  <a16:creationId xmlns:a16="http://schemas.microsoft.com/office/drawing/2014/main" id="{79AC4487-4CFB-475F-A551-12A43BD509EA}"/>
                </a:ext>
              </a:extLst>
            </p:cNvPr>
            <p:cNvPicPr>
              <a:picLocks noChangeAspect="1"/>
            </p:cNvPicPr>
            <p:nvPr/>
          </p:nvPicPr>
          <p:blipFill rotWithShape="1">
            <a:blip r:embed="rId90" cstate="print">
              <a:extLst>
                <a:ext uri="{28A0092B-C50C-407E-A947-70E740481C1C}">
                  <a14:useLocalDpi xmlns:a14="http://schemas.microsoft.com/office/drawing/2010/main"/>
                </a:ext>
              </a:extLst>
            </a:blip>
            <a:srcRect/>
            <a:stretch/>
          </p:blipFill>
          <p:spPr>
            <a:xfrm>
              <a:off x="10824743" y="5947964"/>
              <a:ext cx="206121" cy="222200"/>
            </a:xfrm>
            <a:prstGeom prst="rect">
              <a:avLst/>
            </a:prstGeom>
          </p:spPr>
        </p:pic>
        <p:pic>
          <p:nvPicPr>
            <p:cNvPr id="330" name="Picture 329">
              <a:extLst>
                <a:ext uri="{FF2B5EF4-FFF2-40B4-BE49-F238E27FC236}">
                  <a16:creationId xmlns:a16="http://schemas.microsoft.com/office/drawing/2014/main" id="{267B2D49-8A43-45DB-A9FD-13880804D087}"/>
                </a:ext>
              </a:extLst>
            </p:cNvPr>
            <p:cNvPicPr>
              <a:picLocks noChangeAspect="1"/>
            </p:cNvPicPr>
            <p:nvPr/>
          </p:nvPicPr>
          <p:blipFill rotWithShape="1">
            <a:blip r:embed="rId91" cstate="print">
              <a:extLst>
                <a:ext uri="{28A0092B-C50C-407E-A947-70E740481C1C}">
                  <a14:useLocalDpi xmlns:a14="http://schemas.microsoft.com/office/drawing/2010/main"/>
                </a:ext>
              </a:extLst>
            </a:blip>
            <a:srcRect/>
            <a:stretch/>
          </p:blipFill>
          <p:spPr>
            <a:xfrm>
              <a:off x="10616285" y="5949430"/>
              <a:ext cx="205755" cy="222199"/>
            </a:xfrm>
            <a:prstGeom prst="rect">
              <a:avLst/>
            </a:prstGeom>
          </p:spPr>
        </p:pic>
        <p:pic>
          <p:nvPicPr>
            <p:cNvPr id="331" name="Picture 330">
              <a:extLst>
                <a:ext uri="{FF2B5EF4-FFF2-40B4-BE49-F238E27FC236}">
                  <a16:creationId xmlns:a16="http://schemas.microsoft.com/office/drawing/2014/main" id="{9F328152-256C-450D-8548-FF735E37B212}"/>
                </a:ext>
              </a:extLst>
            </p:cNvPr>
            <p:cNvPicPr>
              <a:picLocks noChangeAspect="1"/>
            </p:cNvPicPr>
            <p:nvPr/>
          </p:nvPicPr>
          <p:blipFill rotWithShape="1">
            <a:blip r:embed="rId92" cstate="print">
              <a:extLst>
                <a:ext uri="{28A0092B-C50C-407E-A947-70E740481C1C}">
                  <a14:useLocalDpi xmlns:a14="http://schemas.microsoft.com/office/drawing/2010/main"/>
                </a:ext>
              </a:extLst>
            </a:blip>
            <a:srcRect/>
            <a:stretch/>
          </p:blipFill>
          <p:spPr>
            <a:xfrm>
              <a:off x="11033567" y="5950391"/>
              <a:ext cx="202716" cy="222200"/>
            </a:xfrm>
            <a:prstGeom prst="rect">
              <a:avLst/>
            </a:prstGeom>
          </p:spPr>
        </p:pic>
        <p:pic>
          <p:nvPicPr>
            <p:cNvPr id="332" name="Picture 331">
              <a:extLst>
                <a:ext uri="{FF2B5EF4-FFF2-40B4-BE49-F238E27FC236}">
                  <a16:creationId xmlns:a16="http://schemas.microsoft.com/office/drawing/2014/main" id="{C5BF8E0C-B203-40B9-8000-D09AA8AB274E}"/>
                </a:ext>
              </a:extLst>
            </p:cNvPr>
            <p:cNvPicPr>
              <a:picLocks noChangeAspect="1"/>
            </p:cNvPicPr>
            <p:nvPr/>
          </p:nvPicPr>
          <p:blipFill rotWithShape="1">
            <a:blip r:embed="rId93" cstate="print">
              <a:extLst>
                <a:ext uri="{28A0092B-C50C-407E-A947-70E740481C1C}">
                  <a14:useLocalDpi xmlns:a14="http://schemas.microsoft.com/office/drawing/2010/main"/>
                </a:ext>
              </a:extLst>
            </a:blip>
            <a:srcRect/>
            <a:stretch/>
          </p:blipFill>
          <p:spPr>
            <a:xfrm>
              <a:off x="11238986" y="5948875"/>
              <a:ext cx="202224" cy="222200"/>
            </a:xfrm>
            <a:prstGeom prst="rect">
              <a:avLst/>
            </a:prstGeom>
          </p:spPr>
        </p:pic>
        <p:grpSp>
          <p:nvGrpSpPr>
            <p:cNvPr id="333" name="Group 332">
              <a:extLst>
                <a:ext uri="{FF2B5EF4-FFF2-40B4-BE49-F238E27FC236}">
                  <a16:creationId xmlns:a16="http://schemas.microsoft.com/office/drawing/2014/main" id="{77076339-38C2-428A-A16E-3C2488FBD443}"/>
                </a:ext>
              </a:extLst>
            </p:cNvPr>
            <p:cNvGrpSpPr/>
            <p:nvPr/>
          </p:nvGrpSpPr>
          <p:grpSpPr>
            <a:xfrm>
              <a:off x="11696696" y="6335975"/>
              <a:ext cx="160817" cy="36587"/>
              <a:chOff x="6673899" y="3052616"/>
              <a:chExt cx="160856" cy="36596"/>
            </a:xfrm>
          </p:grpSpPr>
          <p:sp>
            <p:nvSpPr>
              <p:cNvPr id="342" name="Oval 341">
                <a:extLst>
                  <a:ext uri="{FF2B5EF4-FFF2-40B4-BE49-F238E27FC236}">
                    <a16:creationId xmlns:a16="http://schemas.microsoft.com/office/drawing/2014/main" id="{5F789C1C-8D56-4333-A27C-C1EF70211577}"/>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3" name="Oval 342">
                <a:extLst>
                  <a:ext uri="{FF2B5EF4-FFF2-40B4-BE49-F238E27FC236}">
                    <a16:creationId xmlns:a16="http://schemas.microsoft.com/office/drawing/2014/main" id="{A12C274A-D8AD-446C-BB0E-700789B1FA04}"/>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4" name="Oval 343">
                <a:extLst>
                  <a:ext uri="{FF2B5EF4-FFF2-40B4-BE49-F238E27FC236}">
                    <a16:creationId xmlns:a16="http://schemas.microsoft.com/office/drawing/2014/main" id="{E0EE9969-1BC7-413E-8536-1FD1A60DA727}"/>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34" name="Picture 333">
              <a:hlinkClick r:id="rId94"/>
              <a:extLst>
                <a:ext uri="{FF2B5EF4-FFF2-40B4-BE49-F238E27FC236}">
                  <a16:creationId xmlns:a16="http://schemas.microsoft.com/office/drawing/2014/main" id="{E63390AD-8459-42DE-BDB2-A94834FFB4AC}"/>
                </a:ext>
              </a:extLst>
            </p:cNvPr>
            <p:cNvPicPr>
              <a:picLocks noChangeAspect="1"/>
            </p:cNvPicPr>
            <p:nvPr/>
          </p:nvPicPr>
          <p:blipFill>
            <a:blip r:embed="rId95" cstate="print">
              <a:extLst>
                <a:ext uri="{28A0092B-C50C-407E-A947-70E740481C1C}">
                  <a14:useLocalDpi xmlns:a14="http://schemas.microsoft.com/office/drawing/2010/main"/>
                </a:ext>
              </a:extLst>
            </a:blip>
            <a:stretch>
              <a:fillRect/>
            </a:stretch>
          </p:blipFill>
          <p:spPr>
            <a:xfrm>
              <a:off x="11693487" y="5984361"/>
              <a:ext cx="147777" cy="147776"/>
            </a:xfrm>
            <a:prstGeom prst="rect">
              <a:avLst/>
            </a:prstGeom>
          </p:spPr>
        </p:pic>
        <p:sp>
          <p:nvSpPr>
            <p:cNvPr id="335" name="Rectangle 334">
              <a:extLst>
                <a:ext uri="{FF2B5EF4-FFF2-40B4-BE49-F238E27FC236}">
                  <a16:creationId xmlns:a16="http://schemas.microsoft.com/office/drawing/2014/main" id="{C1AA04DF-F312-4059-B623-067BA39F9028}"/>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a:t>
              </a:r>
            </a:p>
          </p:txBody>
        </p:sp>
        <p:pic>
          <p:nvPicPr>
            <p:cNvPr id="336" name="Picture 335">
              <a:extLst>
                <a:ext uri="{FF2B5EF4-FFF2-40B4-BE49-F238E27FC236}">
                  <a16:creationId xmlns:a16="http://schemas.microsoft.com/office/drawing/2014/main" id="{79E8FBD2-2C50-44D5-9CB7-A09045D554FB}"/>
                </a:ext>
              </a:extLst>
            </p:cNvPr>
            <p:cNvPicPr>
              <a:picLocks noChangeAspect="1"/>
            </p:cNvPicPr>
            <p:nvPr/>
          </p:nvPicPr>
          <p:blipFill>
            <a:blip r:embed="rId96" cstate="print">
              <a:extLst>
                <a:ext uri="{28A0092B-C50C-407E-A947-70E740481C1C}">
                  <a14:useLocalDpi xmlns:a14="http://schemas.microsoft.com/office/drawing/2010/main"/>
                </a:ext>
              </a:extLst>
            </a:blip>
            <a:stretch>
              <a:fillRect/>
            </a:stretch>
          </p:blipFill>
          <p:spPr>
            <a:xfrm>
              <a:off x="10972677" y="6273776"/>
              <a:ext cx="216755" cy="146133"/>
            </a:xfrm>
            <a:prstGeom prst="rect">
              <a:avLst/>
            </a:prstGeom>
          </p:spPr>
        </p:pic>
        <p:pic>
          <p:nvPicPr>
            <p:cNvPr id="337" name="Picture 336">
              <a:extLst>
                <a:ext uri="{FF2B5EF4-FFF2-40B4-BE49-F238E27FC236}">
                  <a16:creationId xmlns:a16="http://schemas.microsoft.com/office/drawing/2014/main" id="{9622690E-8E8D-44EA-9B75-99477A35CEFD}"/>
                </a:ext>
              </a:extLst>
            </p:cNvPr>
            <p:cNvPicPr>
              <a:picLocks noChangeAspect="1"/>
            </p:cNvPicPr>
            <p:nvPr/>
          </p:nvPicPr>
          <p:blipFill rotWithShape="1">
            <a:blip r:embed="rId72" cstate="print">
              <a:clrChange>
                <a:clrFrom>
                  <a:srgbClr val="FFFFFF"/>
                </a:clrFrom>
                <a:clrTo>
                  <a:srgbClr val="FFFFFF">
                    <a:alpha val="0"/>
                  </a:srgbClr>
                </a:clrTo>
              </a:clrChange>
              <a:extLst>
                <a:ext uri="{28A0092B-C50C-407E-A947-70E740481C1C}">
                  <a14:useLocalDpi xmlns:a14="http://schemas.microsoft.com/office/drawing/2010/main"/>
                </a:ext>
              </a:extLst>
            </a:blip>
            <a:srcRect l="17780" t="42474" r="17780" b="35859"/>
            <a:stretch/>
          </p:blipFill>
          <p:spPr>
            <a:xfrm>
              <a:off x="10604109" y="6273571"/>
              <a:ext cx="372818" cy="62823"/>
            </a:xfrm>
            <a:prstGeom prst="rect">
              <a:avLst/>
            </a:prstGeom>
          </p:spPr>
        </p:pic>
        <p:pic>
          <p:nvPicPr>
            <p:cNvPr id="338" name="Picture 337" descr="A close up of a logo&#10;&#10;Description automatically generated">
              <a:extLst>
                <a:ext uri="{FF2B5EF4-FFF2-40B4-BE49-F238E27FC236}">
                  <a16:creationId xmlns:a16="http://schemas.microsoft.com/office/drawing/2014/main" id="{47D59A1E-72DA-4907-8F8D-EFD2E3E3AA9D}"/>
                </a:ext>
              </a:extLst>
            </p:cNvPr>
            <p:cNvPicPr>
              <a:picLocks noChangeAspect="1"/>
            </p:cNvPicPr>
            <p:nvPr/>
          </p:nvPicPr>
          <p:blipFill rotWithShape="1">
            <a:blip r:embed="rId9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604109" y="6341815"/>
              <a:ext cx="346758" cy="90716"/>
            </a:xfrm>
            <a:prstGeom prst="rect">
              <a:avLst/>
            </a:prstGeom>
          </p:spPr>
        </p:pic>
        <p:pic>
          <p:nvPicPr>
            <p:cNvPr id="339" name="Picture 338">
              <a:extLst>
                <a:ext uri="{FF2B5EF4-FFF2-40B4-BE49-F238E27FC236}">
                  <a16:creationId xmlns:a16="http://schemas.microsoft.com/office/drawing/2014/main" id="{B6CFB807-AF61-4A97-9D00-CF29E6F00D4C}"/>
                </a:ext>
              </a:extLst>
            </p:cNvPr>
            <p:cNvPicPr>
              <a:picLocks noChangeAspect="1"/>
            </p:cNvPicPr>
            <p:nvPr/>
          </p:nvPicPr>
          <p:blipFill rotWithShape="1">
            <a:blip r:embed="rId98" cstate="print">
              <a:extLst>
                <a:ext uri="{28A0092B-C50C-407E-A947-70E740481C1C}">
                  <a14:useLocalDpi xmlns:a14="http://schemas.microsoft.com/office/drawing/2010/main"/>
                </a:ext>
              </a:extLst>
            </a:blip>
            <a:srcRect/>
            <a:stretch/>
          </p:blipFill>
          <p:spPr>
            <a:xfrm>
              <a:off x="11193952" y="6258431"/>
              <a:ext cx="203489" cy="164336"/>
            </a:xfrm>
            <a:prstGeom prst="rect">
              <a:avLst/>
            </a:prstGeom>
          </p:spPr>
        </p:pic>
        <p:pic>
          <p:nvPicPr>
            <p:cNvPr id="340" name="Picture 339" descr="A close up of a logo&#10;&#10;Description automatically generated">
              <a:extLst>
                <a:ext uri="{FF2B5EF4-FFF2-40B4-BE49-F238E27FC236}">
                  <a16:creationId xmlns:a16="http://schemas.microsoft.com/office/drawing/2014/main" id="{1DFBB7C6-F201-4E81-967E-9B9B719EF5B0}"/>
                </a:ext>
              </a:extLst>
            </p:cNvPr>
            <p:cNvPicPr>
              <a:picLocks noChangeAspect="1"/>
            </p:cNvPicPr>
            <p:nvPr/>
          </p:nvPicPr>
          <p:blipFill>
            <a:blip r:embed="rId99" cstate="print">
              <a:extLst>
                <a:ext uri="{28A0092B-C50C-407E-A947-70E740481C1C}">
                  <a14:useLocalDpi xmlns:a14="http://schemas.microsoft.com/office/drawing/2010/main"/>
                </a:ext>
              </a:extLst>
            </a:blip>
            <a:stretch>
              <a:fillRect/>
            </a:stretch>
          </p:blipFill>
          <p:spPr>
            <a:xfrm>
              <a:off x="11530366" y="6263262"/>
              <a:ext cx="168478" cy="168478"/>
            </a:xfrm>
            <a:prstGeom prst="rect">
              <a:avLst/>
            </a:prstGeom>
          </p:spPr>
        </p:pic>
        <p:pic>
          <p:nvPicPr>
            <p:cNvPr id="341" name="Picture 340" descr="A green sign with white text&#10;&#10;Description automatically generated">
              <a:extLst>
                <a:ext uri="{FF2B5EF4-FFF2-40B4-BE49-F238E27FC236}">
                  <a16:creationId xmlns:a16="http://schemas.microsoft.com/office/drawing/2014/main" id="{B03CAB65-F0C9-4EF2-B73B-8AC1BC475711}"/>
                </a:ext>
              </a:extLst>
            </p:cNvPr>
            <p:cNvPicPr>
              <a:picLocks noChangeAspect="1"/>
            </p:cNvPicPr>
            <p:nvPr/>
          </p:nvPicPr>
          <p:blipFill rotWithShape="1">
            <a:blip r:embed="rId100" cstate="print">
              <a:extLst>
                <a:ext uri="{28A0092B-C50C-407E-A947-70E740481C1C}">
                  <a14:useLocalDpi xmlns:a14="http://schemas.microsoft.com/office/drawing/2010/main"/>
                </a:ext>
              </a:extLst>
            </a:blip>
            <a:srcRect l="18049" t="19263" r="18049" b="19263"/>
            <a:stretch/>
          </p:blipFill>
          <p:spPr>
            <a:xfrm>
              <a:off x="11396887" y="6285035"/>
              <a:ext cx="134034" cy="128942"/>
            </a:xfrm>
            <a:prstGeom prst="rect">
              <a:avLst/>
            </a:prstGeom>
          </p:spPr>
        </p:pic>
      </p:grpSp>
      <p:grpSp>
        <p:nvGrpSpPr>
          <p:cNvPr id="345" name="Group 344">
            <a:extLst>
              <a:ext uri="{FF2B5EF4-FFF2-40B4-BE49-F238E27FC236}">
                <a16:creationId xmlns:a16="http://schemas.microsoft.com/office/drawing/2014/main" id="{1BBF779F-1E5C-4B4F-ABFC-5C649DAE23C0}"/>
              </a:ext>
            </a:extLst>
          </p:cNvPr>
          <p:cNvGrpSpPr/>
          <p:nvPr/>
        </p:nvGrpSpPr>
        <p:grpSpPr>
          <a:xfrm>
            <a:off x="527233" y="4496536"/>
            <a:ext cx="419516" cy="419517"/>
            <a:chOff x="4890881" y="5910062"/>
            <a:chExt cx="812414" cy="812410"/>
          </a:xfrm>
        </p:grpSpPr>
        <p:sp>
          <p:nvSpPr>
            <p:cNvPr id="346" name="Oval 345">
              <a:extLst>
                <a:ext uri="{FF2B5EF4-FFF2-40B4-BE49-F238E27FC236}">
                  <a16:creationId xmlns:a16="http://schemas.microsoft.com/office/drawing/2014/main" id="{8F92CC13-DEF6-4B06-8DCB-53A6B58431B6}"/>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err="1">
                <a:ln>
                  <a:noFill/>
                </a:ln>
                <a:solidFill>
                  <a:srgbClr val="00B050"/>
                </a:solidFill>
                <a:effectLst/>
                <a:uLnTx/>
                <a:uFillTx/>
                <a:latin typeface="Calibri" panose="020F0502020204030204"/>
                <a:ea typeface="+mn-ea"/>
                <a:cs typeface="+mn-cs"/>
              </a:endParaRPr>
            </a:p>
          </p:txBody>
        </p:sp>
        <p:grpSp>
          <p:nvGrpSpPr>
            <p:cNvPr id="347" name="Group 346">
              <a:extLst>
                <a:ext uri="{FF2B5EF4-FFF2-40B4-BE49-F238E27FC236}">
                  <a16:creationId xmlns:a16="http://schemas.microsoft.com/office/drawing/2014/main" id="{546AD85F-2901-443F-8BC4-C650580B3FD1}"/>
                </a:ext>
              </a:extLst>
            </p:cNvPr>
            <p:cNvGrpSpPr/>
            <p:nvPr/>
          </p:nvGrpSpPr>
          <p:grpSpPr>
            <a:xfrm>
              <a:off x="5139021" y="6107362"/>
              <a:ext cx="316134" cy="417805"/>
              <a:chOff x="4691309" y="4394828"/>
              <a:chExt cx="768039" cy="1015048"/>
            </a:xfrm>
          </p:grpSpPr>
          <p:sp>
            <p:nvSpPr>
              <p:cNvPr id="348" name="Freeform 209">
                <a:extLst>
                  <a:ext uri="{FF2B5EF4-FFF2-40B4-BE49-F238E27FC236}">
                    <a16:creationId xmlns:a16="http://schemas.microsoft.com/office/drawing/2014/main" id="{BD0F37C4-1AFB-4D07-BBAF-DE09AA4B3DC3}"/>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349" name="Freeform 210">
                <a:extLst>
                  <a:ext uri="{FF2B5EF4-FFF2-40B4-BE49-F238E27FC236}">
                    <a16:creationId xmlns:a16="http://schemas.microsoft.com/office/drawing/2014/main" id="{8FBF1542-C6B6-4231-8C0E-3C65ABA57E66}"/>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50" name="Group 349">
            <a:extLst>
              <a:ext uri="{FF2B5EF4-FFF2-40B4-BE49-F238E27FC236}">
                <a16:creationId xmlns:a16="http://schemas.microsoft.com/office/drawing/2014/main" id="{4DCBCDC4-7586-4C9B-9368-8FE6424589EF}"/>
              </a:ext>
            </a:extLst>
          </p:cNvPr>
          <p:cNvGrpSpPr/>
          <p:nvPr/>
        </p:nvGrpSpPr>
        <p:grpSpPr>
          <a:xfrm>
            <a:off x="9835672" y="5159417"/>
            <a:ext cx="1573449" cy="401459"/>
            <a:chOff x="9835672" y="5159417"/>
            <a:chExt cx="1573449" cy="401459"/>
          </a:xfrm>
        </p:grpSpPr>
        <p:cxnSp>
          <p:nvCxnSpPr>
            <p:cNvPr id="351" name="Connector: Elbow 350">
              <a:extLst>
                <a:ext uri="{FF2B5EF4-FFF2-40B4-BE49-F238E27FC236}">
                  <a16:creationId xmlns:a16="http://schemas.microsoft.com/office/drawing/2014/main" id="{092857E8-6940-4C24-9DB0-CDCB00096187}"/>
                </a:ext>
              </a:extLst>
            </p:cNvPr>
            <p:cNvCxnSpPr>
              <a:cxnSpLocks/>
              <a:stCxn id="318" idx="0"/>
              <a:endCxn id="375" idx="2"/>
            </p:cNvCxnSpPr>
            <p:nvPr/>
          </p:nvCxnSpPr>
          <p:spPr>
            <a:xfrm rot="5400000" flipH="1" flipV="1">
              <a:off x="10399212" y="4595877"/>
              <a:ext cx="401459" cy="152853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52" name="Connector: Elbow 351">
              <a:extLst>
                <a:ext uri="{FF2B5EF4-FFF2-40B4-BE49-F238E27FC236}">
                  <a16:creationId xmlns:a16="http://schemas.microsoft.com/office/drawing/2014/main" id="{3496656B-3BBC-4D40-B336-7CD9C3FEFEC5}"/>
                </a:ext>
              </a:extLst>
            </p:cNvPr>
            <p:cNvCxnSpPr>
              <a:cxnSpLocks/>
              <a:stCxn id="335" idx="0"/>
              <a:endCxn id="373" idx="2"/>
            </p:cNvCxnSpPr>
            <p:nvPr/>
          </p:nvCxnSpPr>
          <p:spPr>
            <a:xfrm rot="16200000" flipV="1">
              <a:off x="10696367" y="4848121"/>
              <a:ext cx="399303" cy="102620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cxnSp>
        <p:nvCxnSpPr>
          <p:cNvPr id="353" name="Straight Arrow Connector 352">
            <a:extLst>
              <a:ext uri="{FF2B5EF4-FFF2-40B4-BE49-F238E27FC236}">
                <a16:creationId xmlns:a16="http://schemas.microsoft.com/office/drawing/2014/main" id="{710AAD60-2174-42A9-AFCC-003E70990E59}"/>
              </a:ext>
            </a:extLst>
          </p:cNvPr>
          <p:cNvCxnSpPr>
            <a:cxnSpLocks/>
          </p:cNvCxnSpPr>
          <p:nvPr/>
        </p:nvCxnSpPr>
        <p:spPr>
          <a:xfrm>
            <a:off x="5082672" y="3952035"/>
            <a:ext cx="0" cy="484632"/>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354" name="Group 353">
            <a:extLst>
              <a:ext uri="{FF2B5EF4-FFF2-40B4-BE49-F238E27FC236}">
                <a16:creationId xmlns:a16="http://schemas.microsoft.com/office/drawing/2014/main" id="{157215AA-DF8F-4498-B39D-7BEE002F106C}"/>
              </a:ext>
            </a:extLst>
          </p:cNvPr>
          <p:cNvGrpSpPr/>
          <p:nvPr/>
        </p:nvGrpSpPr>
        <p:grpSpPr>
          <a:xfrm>
            <a:off x="3766817" y="4417401"/>
            <a:ext cx="8324185" cy="853504"/>
            <a:chOff x="3766817" y="4417401"/>
            <a:chExt cx="8324185" cy="853504"/>
          </a:xfrm>
        </p:grpSpPr>
        <p:sp>
          <p:nvSpPr>
            <p:cNvPr id="355" name="Rectangle 354">
              <a:hlinkClick r:id="rId76"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367166BB-688B-4AC8-BB31-15281186AE81}"/>
                </a:ext>
              </a:extLst>
            </p:cNvPr>
            <p:cNvSpPr/>
            <p:nvPr/>
          </p:nvSpPr>
          <p:spPr>
            <a:xfrm>
              <a:off x="3772921" y="4521944"/>
              <a:ext cx="8318081" cy="74896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56" name="Group 355">
              <a:extLst>
                <a:ext uri="{FF2B5EF4-FFF2-40B4-BE49-F238E27FC236}">
                  <a16:creationId xmlns:a16="http://schemas.microsoft.com/office/drawing/2014/main" id="{E893459D-AC46-4480-9B0E-097996DF6732}"/>
                </a:ext>
              </a:extLst>
            </p:cNvPr>
            <p:cNvGrpSpPr/>
            <p:nvPr/>
          </p:nvGrpSpPr>
          <p:grpSpPr>
            <a:xfrm>
              <a:off x="3869531" y="4789667"/>
              <a:ext cx="8112538" cy="445385"/>
              <a:chOff x="3869531" y="4808878"/>
              <a:chExt cx="8112538" cy="364800"/>
            </a:xfrm>
          </p:grpSpPr>
          <p:sp>
            <p:nvSpPr>
              <p:cNvPr id="391" name="Rectangle 390">
                <a:hlinkClick r:id="rId6"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D8F526F4-9015-4C17-8FAF-8DFB0ADC4CEC}"/>
                  </a:ext>
                </a:extLst>
              </p:cNvPr>
              <p:cNvSpPr/>
              <p:nvPr/>
            </p:nvSpPr>
            <p:spPr>
              <a:xfrm>
                <a:off x="3869531" y="4808878"/>
                <a:ext cx="8112538" cy="364800"/>
              </a:xfrm>
              <a:prstGeom prst="rect">
                <a:avLst/>
              </a:prstGeom>
              <a:noFill/>
              <a:ln w="14224">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 rtlCol="0" anchor="ctr">
                <a:noAutofit/>
              </a:bodyPr>
              <a:lstStyle/>
              <a:p>
                <a:endPar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92" name="Rectangle 391">
                <a:extLst>
                  <a:ext uri="{FF2B5EF4-FFF2-40B4-BE49-F238E27FC236}">
                    <a16:creationId xmlns:a16="http://schemas.microsoft.com/office/drawing/2014/main" id="{00139C61-7A52-43A7-A9C6-84892C1F7D0E}"/>
                  </a:ext>
                </a:extLst>
              </p:cNvPr>
              <p:cNvSpPr/>
              <p:nvPr/>
            </p:nvSpPr>
            <p:spPr bwMode="auto">
              <a:xfrm>
                <a:off x="5180637" y="5075711"/>
                <a:ext cx="274086" cy="94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57" name="TextBox 356">
              <a:extLst>
                <a:ext uri="{FF2B5EF4-FFF2-40B4-BE49-F238E27FC236}">
                  <a16:creationId xmlns:a16="http://schemas.microsoft.com/office/drawing/2014/main" id="{188CF755-10D5-47BD-BB78-6B293A160333}"/>
                </a:ext>
              </a:extLst>
            </p:cNvPr>
            <p:cNvSpPr txBox="1"/>
            <p:nvPr/>
          </p:nvSpPr>
          <p:spPr>
            <a:xfrm>
              <a:off x="9112055" y="4649155"/>
              <a:ext cx="1533890" cy="204098"/>
            </a:xfrm>
            <a:prstGeom prst="rect">
              <a:avLst/>
            </a:prstGeom>
            <a:solidFill>
              <a:schemeClr val="bg1"/>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Microsoft 365 Defender</a:t>
              </a:r>
            </a:p>
          </p:txBody>
        </p:sp>
        <p:sp>
          <p:nvSpPr>
            <p:cNvPr id="358" name="Rectangle 357">
              <a:extLst>
                <a:ext uri="{FF2B5EF4-FFF2-40B4-BE49-F238E27FC236}">
                  <a16:creationId xmlns:a16="http://schemas.microsoft.com/office/drawing/2014/main" id="{D879C0C4-1A8E-4D78-AC8E-AD8873F5ED01}"/>
                </a:ext>
              </a:extLst>
            </p:cNvPr>
            <p:cNvSpPr/>
            <p:nvPr/>
          </p:nvSpPr>
          <p:spPr>
            <a:xfrm>
              <a:off x="3766817" y="4417401"/>
              <a:ext cx="8320234" cy="241605"/>
            </a:xfrm>
            <a:prstGeom prst="rect">
              <a:avLst/>
            </a:prstGeom>
            <a:solidFill>
              <a:srgbClr val="0078D4"/>
            </a:solidFill>
            <a:effectLst/>
          </p:spPr>
          <p:txBody>
            <a:bodyPr wrap="square" lIns="182880" tIns="45720" rIns="73152" bIns="45720" anchor="ctr" anchorCtr="0">
              <a:noAutofit/>
            </a:bodyPr>
            <a:lstStyle/>
            <a:p>
              <a:pPr marL="0" marR="0" lvl="0" indent="0" algn="l" defTabSz="914400" rtl="0" eaLnBrk="1" fontAlgn="auto" latinLnBrk="0" hangingPunct="1">
                <a:lnSpc>
                  <a:spcPct val="97000"/>
                </a:lnSpc>
                <a:spcBef>
                  <a:spcPts val="0"/>
                </a:spcBef>
                <a:spcAft>
                  <a:spcPts val="10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Microsoft Defender </a:t>
              </a:r>
              <a:r>
                <a:rPr kumimoji="0" lang="en-US" sz="1000"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 Extended Detection and Response (XDR)</a:t>
              </a:r>
            </a:p>
          </p:txBody>
        </p:sp>
        <p:sp>
          <p:nvSpPr>
            <p:cNvPr id="359" name="TextBox 358">
              <a:extLst>
                <a:ext uri="{FF2B5EF4-FFF2-40B4-BE49-F238E27FC236}">
                  <a16:creationId xmlns:a16="http://schemas.microsoft.com/office/drawing/2014/main" id="{0E4EC307-1DD8-4117-9D60-EE765A4FCB74}"/>
                </a:ext>
              </a:extLst>
            </p:cNvPr>
            <p:cNvSpPr txBox="1"/>
            <p:nvPr/>
          </p:nvSpPr>
          <p:spPr>
            <a:xfrm>
              <a:off x="4763827" y="4689276"/>
              <a:ext cx="1027364" cy="201243"/>
            </a:xfrm>
            <a:prstGeom prst="rect">
              <a:avLst/>
            </a:prstGeom>
            <a:solidFill>
              <a:schemeClr val="bg1"/>
            </a:solid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Defender</a:t>
              </a:r>
            </a:p>
          </p:txBody>
        </p:sp>
        <p:grpSp>
          <p:nvGrpSpPr>
            <p:cNvPr id="360" name="Group 359">
              <a:extLst>
                <a:ext uri="{FF2B5EF4-FFF2-40B4-BE49-F238E27FC236}">
                  <a16:creationId xmlns:a16="http://schemas.microsoft.com/office/drawing/2014/main" id="{32037CAF-292D-4387-8EF9-05A077D21144}"/>
                </a:ext>
              </a:extLst>
            </p:cNvPr>
            <p:cNvGrpSpPr/>
            <p:nvPr/>
          </p:nvGrpSpPr>
          <p:grpSpPr>
            <a:xfrm>
              <a:off x="3911305" y="4847407"/>
              <a:ext cx="2926414" cy="347038"/>
              <a:chOff x="3911305" y="4850142"/>
              <a:chExt cx="2926414" cy="347038"/>
            </a:xfrm>
          </p:grpSpPr>
          <p:sp>
            <p:nvSpPr>
              <p:cNvPr id="379" name="Rectangle 378">
                <a:hlinkClick r:id="rId101"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4D9AAD89-DADE-4EEE-8265-22C9CC66343C}"/>
                  </a:ext>
                </a:extLst>
              </p:cNvPr>
              <p:cNvSpPr/>
              <p:nvPr/>
            </p:nvSpPr>
            <p:spPr>
              <a:xfrm>
                <a:off x="3911305" y="4850142"/>
                <a:ext cx="2926414" cy="347038"/>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lvl="0" indent="0" algn="ctr" fontAlgn="auto">
                  <a:lnSpc>
                    <a:spcPct val="97000"/>
                  </a:lnSpc>
                  <a:spcBef>
                    <a:spcPts val="0"/>
                  </a:spcBef>
                  <a:spcAft>
                    <a:spcPts val="100"/>
                  </a:spcAft>
                  <a:buClrTx/>
                  <a:buSzTx/>
                  <a:buFontTx/>
                  <a:buNone/>
                  <a:tabLst>
                    <a:tab pos="1028700" algn="l"/>
                  </a:tabLst>
                  <a:defRPr/>
                </a:pPr>
                <a:endPar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nvGrpSpPr>
              <p:cNvPr id="380" name="Group 379">
                <a:extLst>
                  <a:ext uri="{FF2B5EF4-FFF2-40B4-BE49-F238E27FC236}">
                    <a16:creationId xmlns:a16="http://schemas.microsoft.com/office/drawing/2014/main" id="{3BE7D1CE-CA00-41E0-A901-9929E22C39E5}"/>
                  </a:ext>
                </a:extLst>
              </p:cNvPr>
              <p:cNvGrpSpPr/>
              <p:nvPr/>
            </p:nvGrpSpPr>
            <p:grpSpPr>
              <a:xfrm>
                <a:off x="3973044" y="4891829"/>
                <a:ext cx="2783293" cy="268017"/>
                <a:chOff x="3941723" y="4896148"/>
                <a:chExt cx="2783293" cy="268017"/>
              </a:xfrm>
            </p:grpSpPr>
            <p:grpSp>
              <p:nvGrpSpPr>
                <p:cNvPr id="381" name="Group 380">
                  <a:extLst>
                    <a:ext uri="{FF2B5EF4-FFF2-40B4-BE49-F238E27FC236}">
                      <a16:creationId xmlns:a16="http://schemas.microsoft.com/office/drawing/2014/main" id="{7B810912-B9BE-44DD-81AE-F43D5CBF1C85}"/>
                    </a:ext>
                  </a:extLst>
                </p:cNvPr>
                <p:cNvGrpSpPr/>
                <p:nvPr/>
              </p:nvGrpSpPr>
              <p:grpSpPr>
                <a:xfrm>
                  <a:off x="6564200" y="4973262"/>
                  <a:ext cx="160816" cy="36598"/>
                  <a:chOff x="6564200" y="4973262"/>
                  <a:chExt cx="160816" cy="36598"/>
                </a:xfrm>
              </p:grpSpPr>
              <p:sp>
                <p:nvSpPr>
                  <p:cNvPr id="388" name="Oval 387">
                    <a:extLst>
                      <a:ext uri="{FF2B5EF4-FFF2-40B4-BE49-F238E27FC236}">
                        <a16:creationId xmlns:a16="http://schemas.microsoft.com/office/drawing/2014/main" id="{6151B921-8605-45D2-B045-EB4633220702}"/>
                      </a:ext>
                    </a:extLst>
                  </p:cNvPr>
                  <p:cNvSpPr/>
                  <p:nvPr/>
                </p:nvSpPr>
                <p:spPr bwMode="auto">
                  <a:xfrm>
                    <a:off x="6564200" y="4973284"/>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89" name="Oval 388">
                    <a:extLst>
                      <a:ext uri="{FF2B5EF4-FFF2-40B4-BE49-F238E27FC236}">
                        <a16:creationId xmlns:a16="http://schemas.microsoft.com/office/drawing/2014/main" id="{A4361736-9D56-40E9-A7F5-43BBD56717E4}"/>
                      </a:ext>
                    </a:extLst>
                  </p:cNvPr>
                  <p:cNvSpPr/>
                  <p:nvPr/>
                </p:nvSpPr>
                <p:spPr bwMode="auto">
                  <a:xfrm>
                    <a:off x="6624976" y="4973280"/>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0" name="Oval 389">
                    <a:extLst>
                      <a:ext uri="{FF2B5EF4-FFF2-40B4-BE49-F238E27FC236}">
                        <a16:creationId xmlns:a16="http://schemas.microsoft.com/office/drawing/2014/main" id="{CE2129D0-80D2-4F1D-B5BC-B26AA4A61115}"/>
                      </a:ext>
                    </a:extLst>
                  </p:cNvPr>
                  <p:cNvSpPr/>
                  <p:nvPr/>
                </p:nvSpPr>
                <p:spPr bwMode="auto">
                  <a:xfrm>
                    <a:off x="6688440" y="4973262"/>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82" name="TextBox 381">
                  <a:extLst>
                    <a:ext uri="{FF2B5EF4-FFF2-40B4-BE49-F238E27FC236}">
                      <a16:creationId xmlns:a16="http://schemas.microsoft.com/office/drawing/2014/main" id="{0DA090A9-8710-4A0C-BE73-8DB94B192E24}"/>
                    </a:ext>
                  </a:extLst>
                </p:cNvPr>
                <p:cNvSpPr txBox="1"/>
                <p:nvPr/>
              </p:nvSpPr>
              <p:spPr>
                <a:xfrm>
                  <a:off x="4382568" y="4896149"/>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Containers</a:t>
                  </a:r>
                </a:p>
              </p:txBody>
            </p:sp>
            <p:sp>
              <p:nvSpPr>
                <p:cNvPr id="383" name="TextBox 382">
                  <a:extLst>
                    <a:ext uri="{FF2B5EF4-FFF2-40B4-BE49-F238E27FC236}">
                      <a16:creationId xmlns:a16="http://schemas.microsoft.com/office/drawing/2014/main" id="{9A202A83-523A-443B-A9BC-9116A39F5036}"/>
                    </a:ext>
                  </a:extLst>
                </p:cNvPr>
                <p:cNvSpPr txBox="1"/>
                <p:nvPr/>
              </p:nvSpPr>
              <p:spPr>
                <a:xfrm>
                  <a:off x="3941723" y="4896148"/>
                  <a:ext cx="416646" cy="261179"/>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8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00"/>
                    <a:t>Servers </a:t>
                  </a:r>
                  <a:br>
                    <a:rPr lang="en-US" sz="700"/>
                  </a:br>
                  <a:r>
                    <a:rPr lang="en-US" sz="700"/>
                    <a:t>&amp; VMs</a:t>
                  </a:r>
                </a:p>
              </p:txBody>
            </p:sp>
            <p:sp>
              <p:nvSpPr>
                <p:cNvPr id="384" name="TextBox 383">
                  <a:extLst>
                    <a:ext uri="{FF2B5EF4-FFF2-40B4-BE49-F238E27FC236}">
                      <a16:creationId xmlns:a16="http://schemas.microsoft.com/office/drawing/2014/main" id="{0BD46855-D6B1-4A1F-AEA8-2568D3B1C932}"/>
                    </a:ext>
                  </a:extLst>
                </p:cNvPr>
                <p:cNvSpPr txBox="1"/>
                <p:nvPr/>
              </p:nvSpPr>
              <p:spPr>
                <a:xfrm>
                  <a:off x="5927799" y="4902558"/>
                  <a:ext cx="23101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SQL</a:t>
                  </a:r>
                </a:p>
              </p:txBody>
            </p:sp>
            <p:sp>
              <p:nvSpPr>
                <p:cNvPr id="385" name="TextBox 384">
                  <a:extLst>
                    <a:ext uri="{FF2B5EF4-FFF2-40B4-BE49-F238E27FC236}">
                      <a16:creationId xmlns:a16="http://schemas.microsoft.com/office/drawing/2014/main" id="{EF8DED97-2A7C-4369-A92A-1E6E86FAE416}"/>
                    </a:ext>
                  </a:extLst>
                </p:cNvPr>
                <p:cNvSpPr txBox="1"/>
                <p:nvPr/>
              </p:nvSpPr>
              <p:spPr>
                <a:xfrm>
                  <a:off x="6184115" y="4902987"/>
                  <a:ext cx="324564"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IoT </a:t>
                  </a:r>
                  <a:br>
                    <a:rPr lang="en-US"/>
                  </a:br>
                  <a:r>
                    <a:rPr lang="en-US"/>
                    <a:t>&amp; OT</a:t>
                  </a:r>
                </a:p>
              </p:txBody>
            </p:sp>
            <p:sp>
              <p:nvSpPr>
                <p:cNvPr id="386" name="TextBox 385">
                  <a:extLst>
                    <a:ext uri="{FF2B5EF4-FFF2-40B4-BE49-F238E27FC236}">
                      <a16:creationId xmlns:a16="http://schemas.microsoft.com/office/drawing/2014/main" id="{BB35B051-7901-4EF7-B0AE-6D6A41BF185A}"/>
                    </a:ext>
                  </a:extLst>
                </p:cNvPr>
                <p:cNvSpPr txBox="1"/>
                <p:nvPr/>
              </p:nvSpPr>
              <p:spPr>
                <a:xfrm>
                  <a:off x="4922318" y="4898721"/>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Azure app</a:t>
                  </a:r>
                  <a:br>
                    <a:rPr lang="en-US"/>
                  </a:br>
                  <a:r>
                    <a:rPr lang="en-US"/>
                    <a:t>services</a:t>
                  </a:r>
                </a:p>
              </p:txBody>
            </p:sp>
            <p:sp>
              <p:nvSpPr>
                <p:cNvPr id="387" name="TextBox 386">
                  <a:extLst>
                    <a:ext uri="{FF2B5EF4-FFF2-40B4-BE49-F238E27FC236}">
                      <a16:creationId xmlns:a16="http://schemas.microsoft.com/office/drawing/2014/main" id="{22961D60-4328-4800-8657-ACB8592B1DC6}"/>
                    </a:ext>
                  </a:extLst>
                </p:cNvPr>
                <p:cNvSpPr txBox="1"/>
                <p:nvPr/>
              </p:nvSpPr>
              <p:spPr>
                <a:xfrm>
                  <a:off x="5452274" y="4899658"/>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Network </a:t>
                  </a:r>
                  <a:br>
                    <a:rPr lang="en-US"/>
                  </a:br>
                  <a:r>
                    <a:rPr lang="en-US"/>
                    <a:t>traffic</a:t>
                  </a:r>
                </a:p>
              </p:txBody>
            </p:sp>
          </p:grpSp>
        </p:grpSp>
        <p:grpSp>
          <p:nvGrpSpPr>
            <p:cNvPr id="361" name="Group 360">
              <a:extLst>
                <a:ext uri="{FF2B5EF4-FFF2-40B4-BE49-F238E27FC236}">
                  <a16:creationId xmlns:a16="http://schemas.microsoft.com/office/drawing/2014/main" id="{EFCBF95D-697A-40A9-B1E4-AD6A07EBD39A}"/>
                </a:ext>
              </a:extLst>
            </p:cNvPr>
            <p:cNvGrpSpPr/>
            <p:nvPr/>
          </p:nvGrpSpPr>
          <p:grpSpPr>
            <a:xfrm>
              <a:off x="6920246" y="4847406"/>
              <a:ext cx="4974654" cy="344137"/>
              <a:chOff x="6920246" y="4847406"/>
              <a:chExt cx="4974654" cy="344137"/>
            </a:xfrm>
          </p:grpSpPr>
          <p:sp>
            <p:nvSpPr>
              <p:cNvPr id="362" name="Rectangle 361">
                <a:hlinkClick r:id="rId101"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07CF89DB-4BB8-484B-906D-2F3CD9258F7F}"/>
                  </a:ext>
                </a:extLst>
              </p:cNvPr>
              <p:cNvSpPr/>
              <p:nvPr/>
            </p:nvSpPr>
            <p:spPr>
              <a:xfrm>
                <a:off x="6920246" y="4847406"/>
                <a:ext cx="4974654" cy="344137"/>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spcAft>
                    <a:spcPts val="100"/>
                  </a:spcAft>
                  <a:tabLst>
                    <a:tab pos="1028700" algn="l"/>
                  </a:tabLst>
                </a:pPr>
                <a:endPar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nvGrpSpPr>
              <p:cNvPr id="363" name="Group 362">
                <a:extLst>
                  <a:ext uri="{FF2B5EF4-FFF2-40B4-BE49-F238E27FC236}">
                    <a16:creationId xmlns:a16="http://schemas.microsoft.com/office/drawing/2014/main" id="{6E4E3BC0-7987-44A4-BC21-E83CB24A1FDF}"/>
                  </a:ext>
                </a:extLst>
              </p:cNvPr>
              <p:cNvGrpSpPr/>
              <p:nvPr/>
            </p:nvGrpSpPr>
            <p:grpSpPr>
              <a:xfrm>
                <a:off x="6972368" y="4891194"/>
                <a:ext cx="4866953" cy="271622"/>
                <a:chOff x="6972368" y="4910404"/>
                <a:chExt cx="4866953" cy="271622"/>
              </a:xfrm>
            </p:grpSpPr>
            <p:grpSp>
              <p:nvGrpSpPr>
                <p:cNvPr id="364" name="Group 363">
                  <a:extLst>
                    <a:ext uri="{FF2B5EF4-FFF2-40B4-BE49-F238E27FC236}">
                      <a16:creationId xmlns:a16="http://schemas.microsoft.com/office/drawing/2014/main" id="{F7116173-9B88-4984-BD62-142C5D573D62}"/>
                    </a:ext>
                  </a:extLst>
                </p:cNvPr>
                <p:cNvGrpSpPr/>
                <p:nvPr/>
              </p:nvGrpSpPr>
              <p:grpSpPr>
                <a:xfrm>
                  <a:off x="9041117" y="4910404"/>
                  <a:ext cx="835613" cy="265652"/>
                  <a:chOff x="9007537" y="4910404"/>
                  <a:chExt cx="835613" cy="265652"/>
                </a:xfrm>
              </p:grpSpPr>
              <p:sp>
                <p:nvSpPr>
                  <p:cNvPr id="377" name="Rectangle 376">
                    <a:hlinkClick r:id="rId102"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391E7243-2466-41D8-8F34-4B2EFA720ED2}"/>
                      </a:ext>
                    </a:extLst>
                  </p:cNvPr>
                  <p:cNvSpPr/>
                  <p:nvPr/>
                </p:nvSpPr>
                <p:spPr>
                  <a:xfrm>
                    <a:off x="9007537" y="4910404"/>
                    <a:ext cx="835613" cy="265652"/>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Endpoint</a:t>
                    </a:r>
                  </a:p>
                </p:txBody>
              </p:sp>
              <p:pic>
                <p:nvPicPr>
                  <p:cNvPr id="378" name="Picture 377">
                    <a:extLst>
                      <a:ext uri="{FF2B5EF4-FFF2-40B4-BE49-F238E27FC236}">
                        <a16:creationId xmlns:a16="http://schemas.microsoft.com/office/drawing/2014/main" id="{7DBCC671-F3C4-467D-A3BE-305BE99DD357}"/>
                      </a:ext>
                    </a:extLst>
                  </p:cNvPr>
                  <p:cNvPicPr>
                    <a:picLocks noChangeAspect="1"/>
                  </p:cNvPicPr>
                  <p:nvPr/>
                </p:nvPicPr>
                <p:blipFill>
                  <a:blip r:embed="rId10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53445" y="4962387"/>
                    <a:ext cx="160957" cy="160957"/>
                  </a:xfrm>
                  <a:prstGeom prst="rect">
                    <a:avLst/>
                  </a:prstGeom>
                </p:spPr>
              </p:pic>
            </p:grpSp>
            <p:grpSp>
              <p:nvGrpSpPr>
                <p:cNvPr id="365" name="Group 364">
                  <a:extLst>
                    <a:ext uri="{FF2B5EF4-FFF2-40B4-BE49-F238E27FC236}">
                      <a16:creationId xmlns:a16="http://schemas.microsoft.com/office/drawing/2014/main" id="{99664349-8AA8-4627-81DA-C2C644454A47}"/>
                    </a:ext>
                  </a:extLst>
                </p:cNvPr>
                <p:cNvGrpSpPr/>
                <p:nvPr/>
              </p:nvGrpSpPr>
              <p:grpSpPr>
                <a:xfrm>
                  <a:off x="10889101" y="4911455"/>
                  <a:ext cx="950220" cy="267171"/>
                  <a:chOff x="10889101" y="4911455"/>
                  <a:chExt cx="950220" cy="267171"/>
                </a:xfrm>
              </p:grpSpPr>
              <p:sp>
                <p:nvSpPr>
                  <p:cNvPr id="375" name="Rectangle 374">
                    <a:hlinkClick r:id="rId104"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31DE1BF-684C-4ED7-AFB1-273969E2580A}"/>
                      </a:ext>
                    </a:extLst>
                  </p:cNvPr>
                  <p:cNvSpPr/>
                  <p:nvPr/>
                </p:nvSpPr>
                <p:spPr>
                  <a:xfrm>
                    <a:off x="10889101" y="4911455"/>
                    <a:ext cx="950220"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Microsoft Cloud </a:t>
                    </a:r>
                    <a:b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App Security</a:t>
                    </a:r>
                  </a:p>
                </p:txBody>
              </p:sp>
              <p:pic>
                <p:nvPicPr>
                  <p:cNvPr id="376" name="Picture 375">
                    <a:extLst>
                      <a:ext uri="{FF2B5EF4-FFF2-40B4-BE49-F238E27FC236}">
                        <a16:creationId xmlns:a16="http://schemas.microsoft.com/office/drawing/2014/main" id="{FBEFAD89-0743-4A8B-9B97-801142F75F62}"/>
                      </a:ext>
                    </a:extLst>
                  </p:cNvPr>
                  <p:cNvPicPr>
                    <a:picLocks noChangeAspect="1"/>
                  </p:cNvPicPr>
                  <p:nvPr/>
                </p:nvPicPr>
                <p:blipFill>
                  <a:blip r:embed="rId105" cstate="print">
                    <a:extLst>
                      <a:ext uri="{28A0092B-C50C-407E-A947-70E740481C1C}">
                        <a14:useLocalDpi xmlns:a14="http://schemas.microsoft.com/office/drawing/2010/main"/>
                      </a:ext>
                    </a:extLst>
                  </a:blip>
                  <a:stretch>
                    <a:fillRect/>
                  </a:stretch>
                </p:blipFill>
                <p:spPr>
                  <a:xfrm>
                    <a:off x="10928170" y="4982597"/>
                    <a:ext cx="157492" cy="127696"/>
                  </a:xfrm>
                  <a:prstGeom prst="rect">
                    <a:avLst/>
                  </a:prstGeom>
                </p:spPr>
              </p:pic>
            </p:grpSp>
            <p:grpSp>
              <p:nvGrpSpPr>
                <p:cNvPr id="366" name="Group 365">
                  <a:extLst>
                    <a:ext uri="{FF2B5EF4-FFF2-40B4-BE49-F238E27FC236}">
                      <a16:creationId xmlns:a16="http://schemas.microsoft.com/office/drawing/2014/main" id="{1AEDE458-95DC-4682-8AB2-4B74AE732A30}"/>
                    </a:ext>
                  </a:extLst>
                </p:cNvPr>
                <p:cNvGrpSpPr/>
                <p:nvPr/>
              </p:nvGrpSpPr>
              <p:grpSpPr>
                <a:xfrm>
                  <a:off x="9938632" y="4913611"/>
                  <a:ext cx="888566" cy="267171"/>
                  <a:chOff x="9916716" y="4913611"/>
                  <a:chExt cx="888566" cy="267171"/>
                </a:xfrm>
              </p:grpSpPr>
              <p:sp>
                <p:nvSpPr>
                  <p:cNvPr id="373" name="Rectangle 372">
                    <a:hlinkClick r:id="rId106"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D8FD5F70-A9AA-4C70-A7FF-FE61B2855F67}"/>
                      </a:ext>
                    </a:extLst>
                  </p:cNvPr>
                  <p:cNvSpPr/>
                  <p:nvPr/>
                </p:nvSpPr>
                <p:spPr>
                  <a:xfrm>
                    <a:off x="9916716" y="4913611"/>
                    <a:ext cx="888566"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a:t>
                    </a:r>
                    <a:b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Office 365 </a:t>
                    </a:r>
                  </a:p>
                </p:txBody>
              </p:sp>
              <p:pic>
                <p:nvPicPr>
                  <p:cNvPr id="374" name="Picture 373">
                    <a:extLst>
                      <a:ext uri="{FF2B5EF4-FFF2-40B4-BE49-F238E27FC236}">
                        <a16:creationId xmlns:a16="http://schemas.microsoft.com/office/drawing/2014/main" id="{B7A98638-0384-41F8-B708-F75E41248415}"/>
                      </a:ext>
                    </a:extLst>
                  </p:cNvPr>
                  <p:cNvPicPr>
                    <a:picLocks noChangeAspect="1"/>
                  </p:cNvPicPr>
                  <p:nvPr/>
                </p:nvPicPr>
                <p:blipFill>
                  <a:blip r:embed="rId77"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9991201" y="4964759"/>
                    <a:ext cx="112149" cy="146304"/>
                  </a:xfrm>
                  <a:prstGeom prst="rect">
                    <a:avLst/>
                  </a:prstGeom>
                  <a:solidFill>
                    <a:schemeClr val="bg1"/>
                  </a:solidFill>
                </p:spPr>
              </p:pic>
            </p:grpSp>
            <p:grpSp>
              <p:nvGrpSpPr>
                <p:cNvPr id="367" name="Group 366">
                  <a:extLst>
                    <a:ext uri="{FF2B5EF4-FFF2-40B4-BE49-F238E27FC236}">
                      <a16:creationId xmlns:a16="http://schemas.microsoft.com/office/drawing/2014/main" id="{CD84E05C-4E0C-40BC-90AF-8700CC65A05C}"/>
                    </a:ext>
                  </a:extLst>
                </p:cNvPr>
                <p:cNvGrpSpPr/>
                <p:nvPr/>
              </p:nvGrpSpPr>
              <p:grpSpPr>
                <a:xfrm>
                  <a:off x="6972368" y="4913490"/>
                  <a:ext cx="860572" cy="267171"/>
                  <a:chOff x="6972368" y="4913490"/>
                  <a:chExt cx="860572" cy="267171"/>
                </a:xfrm>
              </p:grpSpPr>
              <p:sp>
                <p:nvSpPr>
                  <p:cNvPr id="371" name="Rectangle 370">
                    <a:hlinkClick r:id="rId107"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A314B827-B988-49C6-995B-379E7F1EDA37}"/>
                      </a:ext>
                    </a:extLst>
                  </p:cNvPr>
                  <p:cNvSpPr/>
                  <p:nvPr/>
                </p:nvSpPr>
                <p:spPr>
                  <a:xfrm>
                    <a:off x="6972368" y="4913490"/>
                    <a:ext cx="860572"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Identity</a:t>
                    </a:r>
                  </a:p>
                </p:txBody>
              </p:sp>
              <p:pic>
                <p:nvPicPr>
                  <p:cNvPr id="372" name="Picture 371">
                    <a:extLst>
                      <a:ext uri="{FF2B5EF4-FFF2-40B4-BE49-F238E27FC236}">
                        <a16:creationId xmlns:a16="http://schemas.microsoft.com/office/drawing/2014/main" id="{12C6A4D0-77AD-4DC7-9F5A-A2ECB63E657E}"/>
                      </a:ext>
                    </a:extLst>
                  </p:cNvPr>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7018769" y="4977452"/>
                    <a:ext cx="191318" cy="126646"/>
                  </a:xfrm>
                  <a:prstGeom prst="rect">
                    <a:avLst/>
                  </a:prstGeom>
                </p:spPr>
              </p:pic>
            </p:grpSp>
            <p:grpSp>
              <p:nvGrpSpPr>
                <p:cNvPr id="368" name="Group 367">
                  <a:extLst>
                    <a:ext uri="{FF2B5EF4-FFF2-40B4-BE49-F238E27FC236}">
                      <a16:creationId xmlns:a16="http://schemas.microsoft.com/office/drawing/2014/main" id="{22D33A3A-2E3E-4462-83BC-8DFD7BDD69EE}"/>
                    </a:ext>
                  </a:extLst>
                </p:cNvPr>
                <p:cNvGrpSpPr/>
                <p:nvPr/>
              </p:nvGrpSpPr>
              <p:grpSpPr>
                <a:xfrm>
                  <a:off x="7894842" y="4914855"/>
                  <a:ext cx="1084373" cy="267171"/>
                  <a:chOff x="7883318" y="4914855"/>
                  <a:chExt cx="1084373" cy="267171"/>
                </a:xfrm>
              </p:grpSpPr>
              <p:sp>
                <p:nvSpPr>
                  <p:cNvPr id="369" name="Rectangle 368">
                    <a:hlinkClick r:id="rId104"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7004A8A7-8930-431C-94D9-2384E8488261}"/>
                      </a:ext>
                    </a:extLst>
                  </p:cNvPr>
                  <p:cNvSpPr/>
                  <p:nvPr/>
                </p:nvSpPr>
                <p:spPr>
                  <a:xfrm>
                    <a:off x="7883318" y="4914855"/>
                    <a:ext cx="1084373"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p:txBody>
              </p:sp>
              <p:pic>
                <p:nvPicPr>
                  <p:cNvPr id="370" name="Graphic 369">
                    <a:extLst>
                      <a:ext uri="{FF2B5EF4-FFF2-40B4-BE49-F238E27FC236}">
                        <a16:creationId xmlns:a16="http://schemas.microsoft.com/office/drawing/2014/main" id="{6830BB7F-3DD1-4EDB-B028-039C5D1DAB3C}"/>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7933271" y="4951865"/>
                    <a:ext cx="183196" cy="183196"/>
                  </a:xfrm>
                  <a:prstGeom prst="rect">
                    <a:avLst/>
                  </a:prstGeom>
                </p:spPr>
              </p:pic>
            </p:grpSp>
          </p:grpSp>
        </p:grpSp>
      </p:grpSp>
      <p:sp>
        <p:nvSpPr>
          <p:cNvPr id="393" name="TextBox 392">
            <a:extLst>
              <a:ext uri="{FF2B5EF4-FFF2-40B4-BE49-F238E27FC236}">
                <a16:creationId xmlns:a16="http://schemas.microsoft.com/office/drawing/2014/main" id="{1BFB9688-96FA-4A88-BE92-51383955BD27}"/>
              </a:ext>
            </a:extLst>
          </p:cNvPr>
          <p:cNvSpPr txBox="1"/>
          <p:nvPr/>
        </p:nvSpPr>
        <p:spPr>
          <a:xfrm>
            <a:off x="10387166" y="55328"/>
            <a:ext cx="1820293" cy="189283"/>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October 2020 – </a:t>
            </a:r>
            <a:r>
              <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108" tooltip="The latest published version of this document can be found at https://aka.ms/MCRA"/>
              </a:rPr>
              <a:t>https://aka.ms/MCRA</a:t>
            </a:r>
            <a:endParaRPr kumimoji="0" lang="en-US" sz="7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grpSp>
        <p:nvGrpSpPr>
          <p:cNvPr id="394" name="Group 393">
            <a:extLst>
              <a:ext uri="{FF2B5EF4-FFF2-40B4-BE49-F238E27FC236}">
                <a16:creationId xmlns:a16="http://schemas.microsoft.com/office/drawing/2014/main" id="{4FFEAA34-AC61-42A7-BCA4-8BFAAE8B99B1}"/>
              </a:ext>
            </a:extLst>
          </p:cNvPr>
          <p:cNvGrpSpPr/>
          <p:nvPr/>
        </p:nvGrpSpPr>
        <p:grpSpPr>
          <a:xfrm>
            <a:off x="7811618" y="4457782"/>
            <a:ext cx="2920255" cy="182880"/>
            <a:chOff x="3572576" y="3406595"/>
            <a:chExt cx="2920255" cy="182880"/>
          </a:xfrm>
        </p:grpSpPr>
        <p:sp>
          <p:nvSpPr>
            <p:cNvPr id="395" name="Rectangle 394">
              <a:extLst>
                <a:ext uri="{FF2B5EF4-FFF2-40B4-BE49-F238E27FC236}">
                  <a16:creationId xmlns:a16="http://schemas.microsoft.com/office/drawing/2014/main" id="{B35F4D5C-8529-4BB8-B0DB-F2751C7E84F5}"/>
                </a:ext>
              </a:extLst>
            </p:cNvPr>
            <p:cNvSpPr/>
            <p:nvPr/>
          </p:nvSpPr>
          <p:spPr>
            <a:xfrm>
              <a:off x="3572576" y="3406595"/>
              <a:ext cx="2920255" cy="182880"/>
            </a:xfrm>
            <a:prstGeom prst="rect">
              <a:avLst/>
            </a:prstGeom>
            <a:solidFill>
              <a:schemeClr val="tx2">
                <a:lumMod val="50000"/>
              </a:schemeClr>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 Automated investigation and response (</a:t>
              </a:r>
              <a:r>
                <a:rPr kumimoji="0" lang="en-US" sz="800" b="0" i="0" u="none" strike="noStrike" kern="120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396" name="Freeform 1054">
              <a:extLst>
                <a:ext uri="{FF2B5EF4-FFF2-40B4-BE49-F238E27FC236}">
                  <a16:creationId xmlns:a16="http://schemas.microsoft.com/office/drawing/2014/main" id="{BF606575-9500-496B-9E26-13AD1FF1E748}"/>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398" name="arrow_15_bidi" title="Icon of a arrow in a circle pointed left">
            <a:hlinkClick r:id="rId109" action="ppaction://hlinksldjump"/>
            <a:extLst>
              <a:ext uri="{FF2B5EF4-FFF2-40B4-BE49-F238E27FC236}">
                <a16:creationId xmlns:a16="http://schemas.microsoft.com/office/drawing/2014/main" id="{A4F289E4-98AA-41CD-8BF2-D1989F9853B7}"/>
              </a:ext>
            </a:extLst>
          </p:cNvPr>
          <p:cNvSpPr>
            <a:spLocks noChangeAspect="1" noEditPoints="1"/>
          </p:cNvSpPr>
          <p:nvPr/>
        </p:nvSpPr>
        <p:spPr bwMode="auto">
          <a:xfrm flipH="1">
            <a:off x="11676261" y="262118"/>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7504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77"/>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100"/>
                                  </p:stCondLst>
                                  <p:childTnLst>
                                    <p:set>
                                      <p:cBhvr>
                                        <p:cTn id="22" dur="1" fill="hold">
                                          <p:stCondLst>
                                            <p:cond delay="0"/>
                                          </p:stCondLst>
                                        </p:cTn>
                                        <p:tgtEl>
                                          <p:spTgt spid="94"/>
                                        </p:tgtEl>
                                        <p:attrNameLst>
                                          <p:attrName>style.visibility</p:attrName>
                                        </p:attrNameLst>
                                      </p:cBhvr>
                                      <p:to>
                                        <p:strVal val="visible"/>
                                      </p:to>
                                    </p:set>
                                    <p:animEffect transition="in" filter="fade">
                                      <p:cBhvr>
                                        <p:cTn id="23" dur="250"/>
                                        <p:tgtEl>
                                          <p:spTgt spid="94"/>
                                        </p:tgtEl>
                                      </p:cBhvr>
                                    </p:animEffect>
                                  </p:childTnLst>
                                </p:cTn>
                              </p:par>
                              <p:par>
                                <p:cTn id="24" presetID="10" presetClass="entr" presetSubtype="0" fill="hold" nodeType="withEffect">
                                  <p:stCondLst>
                                    <p:cond delay="200"/>
                                  </p:stCondLst>
                                  <p:childTnLst>
                                    <p:set>
                                      <p:cBhvr>
                                        <p:cTn id="25" dur="1" fill="hold">
                                          <p:stCondLst>
                                            <p:cond delay="0"/>
                                          </p:stCondLst>
                                        </p:cTn>
                                        <p:tgtEl>
                                          <p:spTgt spid="157"/>
                                        </p:tgtEl>
                                        <p:attrNameLst>
                                          <p:attrName>style.visibility</p:attrName>
                                        </p:attrNameLst>
                                      </p:cBhvr>
                                      <p:to>
                                        <p:strVal val="visible"/>
                                      </p:to>
                                    </p:set>
                                    <p:animEffect transition="in" filter="fade">
                                      <p:cBhvr>
                                        <p:cTn id="26" dur="250"/>
                                        <p:tgtEl>
                                          <p:spTgt spid="157"/>
                                        </p:tgtEl>
                                      </p:cBhvr>
                                    </p:animEffect>
                                  </p:childTnLst>
                                </p:cTn>
                              </p:par>
                              <p:par>
                                <p:cTn id="27" presetID="10" presetClass="entr" presetSubtype="0" fill="hold" nodeType="withEffect">
                                  <p:stCondLst>
                                    <p:cond delay="300"/>
                                  </p:stCondLst>
                                  <p:childTnLst>
                                    <p:set>
                                      <p:cBhvr>
                                        <p:cTn id="28" dur="1" fill="hold">
                                          <p:stCondLst>
                                            <p:cond delay="0"/>
                                          </p:stCondLst>
                                        </p:cTn>
                                        <p:tgtEl>
                                          <p:spTgt spid="175"/>
                                        </p:tgtEl>
                                        <p:attrNameLst>
                                          <p:attrName>style.visibility</p:attrName>
                                        </p:attrNameLst>
                                      </p:cBhvr>
                                      <p:to>
                                        <p:strVal val="visible"/>
                                      </p:to>
                                    </p:set>
                                    <p:animEffect transition="in" filter="fade">
                                      <p:cBhvr>
                                        <p:cTn id="29" dur="250"/>
                                        <p:tgtEl>
                                          <p:spTgt spid="175"/>
                                        </p:tgtEl>
                                      </p:cBhvr>
                                    </p:animEffect>
                                  </p:childTnLst>
                                </p:cTn>
                              </p:par>
                              <p:par>
                                <p:cTn id="30" presetID="10" presetClass="entr" presetSubtype="0" fill="hold" nodeType="withEffect">
                                  <p:stCondLst>
                                    <p:cond delay="400"/>
                                  </p:stCondLst>
                                  <p:childTnLst>
                                    <p:set>
                                      <p:cBhvr>
                                        <p:cTn id="31" dur="1" fill="hold">
                                          <p:stCondLst>
                                            <p:cond delay="0"/>
                                          </p:stCondLst>
                                        </p:cTn>
                                        <p:tgtEl>
                                          <p:spTgt spid="257"/>
                                        </p:tgtEl>
                                        <p:attrNameLst>
                                          <p:attrName>style.visibility</p:attrName>
                                        </p:attrNameLst>
                                      </p:cBhvr>
                                      <p:to>
                                        <p:strVal val="visible"/>
                                      </p:to>
                                    </p:set>
                                    <p:animEffect transition="in" filter="fade">
                                      <p:cBhvr>
                                        <p:cTn id="32" dur="250"/>
                                        <p:tgtEl>
                                          <p:spTgt spid="25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2"/>
                                        </p:tgtEl>
                                        <p:attrNameLst>
                                          <p:attrName>style.visibility</p:attrName>
                                        </p:attrNameLst>
                                      </p:cBhvr>
                                      <p:to>
                                        <p:strVal val="visible"/>
                                      </p:to>
                                    </p:set>
                                    <p:animEffect transition="in" filter="fade">
                                      <p:cBhvr>
                                        <p:cTn id="35" dur="250"/>
                                        <p:tgtEl>
                                          <p:spTgt spid="272"/>
                                        </p:tgtEl>
                                      </p:cBhvr>
                                    </p:animEffect>
                                  </p:childTnLst>
                                </p:cTn>
                              </p:par>
                              <p:par>
                                <p:cTn id="36" presetID="10" presetClass="entr" presetSubtype="0" fill="hold" nodeType="withEffect">
                                  <p:stCondLst>
                                    <p:cond delay="600"/>
                                  </p:stCondLst>
                                  <p:childTnLst>
                                    <p:set>
                                      <p:cBhvr>
                                        <p:cTn id="37" dur="1" fill="hold">
                                          <p:stCondLst>
                                            <p:cond delay="0"/>
                                          </p:stCondLst>
                                        </p:cTn>
                                        <p:tgtEl>
                                          <p:spTgt spid="286"/>
                                        </p:tgtEl>
                                        <p:attrNameLst>
                                          <p:attrName>style.visibility</p:attrName>
                                        </p:attrNameLst>
                                      </p:cBhvr>
                                      <p:to>
                                        <p:strVal val="visible"/>
                                      </p:to>
                                    </p:set>
                                    <p:animEffect transition="in" filter="fade">
                                      <p:cBhvr>
                                        <p:cTn id="38" dur="250"/>
                                        <p:tgtEl>
                                          <p:spTgt spid="286"/>
                                        </p:tgtEl>
                                      </p:cBhvr>
                                    </p:animEffect>
                                  </p:childTnLst>
                                </p:cTn>
                              </p:par>
                              <p:par>
                                <p:cTn id="39" presetID="10" presetClass="entr" presetSubtype="0" fill="hold" nodeType="withEffect">
                                  <p:stCondLst>
                                    <p:cond delay="700"/>
                                  </p:stCondLst>
                                  <p:childTnLst>
                                    <p:set>
                                      <p:cBhvr>
                                        <p:cTn id="40" dur="1" fill="hold">
                                          <p:stCondLst>
                                            <p:cond delay="0"/>
                                          </p:stCondLst>
                                        </p:cTn>
                                        <p:tgtEl>
                                          <p:spTgt spid="306"/>
                                        </p:tgtEl>
                                        <p:attrNameLst>
                                          <p:attrName>style.visibility</p:attrName>
                                        </p:attrNameLst>
                                      </p:cBhvr>
                                      <p:to>
                                        <p:strVal val="visible"/>
                                      </p:to>
                                    </p:set>
                                    <p:animEffect transition="in" filter="fade">
                                      <p:cBhvr>
                                        <p:cTn id="41" dur="250"/>
                                        <p:tgtEl>
                                          <p:spTgt spid="306"/>
                                        </p:tgtEl>
                                      </p:cBhvr>
                                    </p:animEffect>
                                  </p:childTnLst>
                                </p:cTn>
                              </p:par>
                              <p:par>
                                <p:cTn id="42" presetID="10" presetClass="entr" presetSubtype="0" fill="hold" nodeType="withEffect">
                                  <p:stCondLst>
                                    <p:cond delay="700"/>
                                  </p:stCondLst>
                                  <p:childTnLst>
                                    <p:set>
                                      <p:cBhvr>
                                        <p:cTn id="43" dur="1" fill="hold">
                                          <p:stCondLst>
                                            <p:cond delay="0"/>
                                          </p:stCondLst>
                                        </p:cTn>
                                        <p:tgtEl>
                                          <p:spTgt spid="326"/>
                                        </p:tgtEl>
                                        <p:attrNameLst>
                                          <p:attrName>style.visibility</p:attrName>
                                        </p:attrNameLst>
                                      </p:cBhvr>
                                      <p:to>
                                        <p:strVal val="visible"/>
                                      </p:to>
                                    </p:set>
                                    <p:animEffect transition="in" filter="fade">
                                      <p:cBhvr>
                                        <p:cTn id="44" dur="250"/>
                                        <p:tgtEl>
                                          <p:spTgt spid="326"/>
                                        </p:tgtEl>
                                      </p:cBhvr>
                                    </p:animEffect>
                                  </p:childTnLst>
                                </p:cTn>
                              </p:par>
                            </p:childTnLst>
                          </p:cTn>
                        </p:par>
                        <p:par>
                          <p:cTn id="45" fill="hold">
                            <p:stCondLst>
                              <p:cond delay="950"/>
                            </p:stCondLst>
                            <p:childTnLst>
                              <p:par>
                                <p:cTn id="46" presetID="10" presetClass="entr" presetSubtype="0"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par>
                          <p:cTn id="52" fill="hold">
                            <p:stCondLst>
                              <p:cond delay="1450"/>
                            </p:stCondLst>
                            <p:childTnLst>
                              <p:par>
                                <p:cTn id="53" presetID="22" presetClass="entr" presetSubtype="2"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right)">
                                      <p:cBhvr>
                                        <p:cTn id="55" dur="500"/>
                                        <p:tgtEl>
                                          <p:spTgt spid="6"/>
                                        </p:tgtEl>
                                      </p:cBhvr>
                                    </p:animEffect>
                                  </p:childTnLst>
                                </p:cTn>
                              </p:par>
                              <p:par>
                                <p:cTn id="56" presetID="10" presetClass="entr" presetSubtype="0" fill="hold" nodeType="withEffect">
                                  <p:stCondLst>
                                    <p:cond delay="25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25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par>
                          <p:cTn id="62" fill="hold">
                            <p:stCondLst>
                              <p:cond delay="2200"/>
                            </p:stCondLst>
                            <p:childTnLst>
                              <p:par>
                                <p:cTn id="63" presetID="22" presetClass="entr" presetSubtype="1" fill="hold" nodeType="afterEffect">
                                  <p:stCondLst>
                                    <p:cond delay="0"/>
                                  </p:stCondLst>
                                  <p:childTnLst>
                                    <p:set>
                                      <p:cBhvr>
                                        <p:cTn id="64" dur="1" fill="hold">
                                          <p:stCondLst>
                                            <p:cond delay="0"/>
                                          </p:stCondLst>
                                        </p:cTn>
                                        <p:tgtEl>
                                          <p:spTgt spid="225"/>
                                        </p:tgtEl>
                                        <p:attrNameLst>
                                          <p:attrName>style.visibility</p:attrName>
                                        </p:attrNameLst>
                                      </p:cBhvr>
                                      <p:to>
                                        <p:strVal val="visible"/>
                                      </p:to>
                                    </p:set>
                                    <p:animEffect transition="in" filter="wipe(up)">
                                      <p:cBhvr>
                                        <p:cTn id="65" dur="500"/>
                                        <p:tgtEl>
                                          <p:spTgt spid="225"/>
                                        </p:tgtEl>
                                      </p:cBhvr>
                                    </p:animEffect>
                                  </p:childTnLst>
                                </p:cTn>
                              </p:par>
                            </p:childTnLst>
                          </p:cTn>
                        </p:par>
                        <p:par>
                          <p:cTn id="66" fill="hold">
                            <p:stCondLst>
                              <p:cond delay="2700"/>
                            </p:stCondLst>
                            <p:childTnLst>
                              <p:par>
                                <p:cTn id="67" presetID="22" presetClass="entr" presetSubtype="8" fill="hold" nodeType="afterEffect">
                                  <p:stCondLst>
                                    <p:cond delay="0"/>
                                  </p:stCondLst>
                                  <p:childTnLst>
                                    <p:set>
                                      <p:cBhvr>
                                        <p:cTn id="68" dur="1" fill="hold">
                                          <p:stCondLst>
                                            <p:cond delay="0"/>
                                          </p:stCondLst>
                                        </p:cTn>
                                        <p:tgtEl>
                                          <p:spTgt spid="215"/>
                                        </p:tgtEl>
                                        <p:attrNameLst>
                                          <p:attrName>style.visibility</p:attrName>
                                        </p:attrNameLst>
                                      </p:cBhvr>
                                      <p:to>
                                        <p:strVal val="visible"/>
                                      </p:to>
                                    </p:set>
                                    <p:animEffect transition="in" filter="wipe(left)">
                                      <p:cBhvr>
                                        <p:cTn id="69" dur="500"/>
                                        <p:tgtEl>
                                          <p:spTgt spid="21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par>
                                <p:cTn id="75" presetID="10" presetClass="entr" presetSubtype="0" fill="hold" nodeType="withEffect">
                                  <p:stCondLst>
                                    <p:cond delay="0"/>
                                  </p:stCondLst>
                                  <p:childTnLst>
                                    <p:set>
                                      <p:cBhvr>
                                        <p:cTn id="76" dur="1" fill="hold">
                                          <p:stCondLst>
                                            <p:cond delay="0"/>
                                          </p:stCondLst>
                                        </p:cTn>
                                        <p:tgtEl>
                                          <p:spTgt spid="345"/>
                                        </p:tgtEl>
                                        <p:attrNameLst>
                                          <p:attrName>style.visibility</p:attrName>
                                        </p:attrNameLst>
                                      </p:cBhvr>
                                      <p:to>
                                        <p:strVal val="visible"/>
                                      </p:to>
                                    </p:set>
                                    <p:animEffect transition="in" filter="fade">
                                      <p:cBhvr>
                                        <p:cTn id="77" dur="500"/>
                                        <p:tgtEl>
                                          <p:spTgt spid="34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wipe(up)">
                                      <p:cBhvr>
                                        <p:cTn id="84" dur="500"/>
                                        <p:tgtEl>
                                          <p:spTgt spid="76"/>
                                        </p:tgtEl>
                                      </p:cBhvr>
                                    </p:animEffect>
                                  </p:childTnLst>
                                </p:cTn>
                              </p:par>
                              <p:par>
                                <p:cTn id="85" presetID="10" presetClass="entr" presetSubtype="0" fill="hold" nodeType="withEffect">
                                  <p:stCondLst>
                                    <p:cond delay="0"/>
                                  </p:stCondLst>
                                  <p:childTnLst>
                                    <p:set>
                                      <p:cBhvr>
                                        <p:cTn id="86" dur="1" fill="hold">
                                          <p:stCondLst>
                                            <p:cond delay="0"/>
                                          </p:stCondLst>
                                        </p:cTn>
                                        <p:tgtEl>
                                          <p:spTgt spid="354"/>
                                        </p:tgtEl>
                                        <p:attrNameLst>
                                          <p:attrName>style.visibility</p:attrName>
                                        </p:attrNameLst>
                                      </p:cBhvr>
                                      <p:to>
                                        <p:strVal val="visible"/>
                                      </p:to>
                                    </p:set>
                                    <p:animEffect transition="in" filter="fade">
                                      <p:cBhvr>
                                        <p:cTn id="87" dur="500"/>
                                        <p:tgtEl>
                                          <p:spTgt spid="354"/>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par>
                                <p:cTn id="92" presetID="10" presetClass="entr" presetSubtype="0" fill="hold"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22" presetClass="entr" presetSubtype="1" fill="hold" nodeType="withEffect">
                                  <p:stCondLst>
                                    <p:cond delay="0"/>
                                  </p:stCondLst>
                                  <p:childTnLst>
                                    <p:set>
                                      <p:cBhvr>
                                        <p:cTn id="96" dur="1" fill="hold">
                                          <p:stCondLst>
                                            <p:cond delay="0"/>
                                          </p:stCondLst>
                                        </p:cTn>
                                        <p:tgtEl>
                                          <p:spTgt spid="353"/>
                                        </p:tgtEl>
                                        <p:attrNameLst>
                                          <p:attrName>style.visibility</p:attrName>
                                        </p:attrNameLst>
                                      </p:cBhvr>
                                      <p:to>
                                        <p:strVal val="visible"/>
                                      </p:to>
                                    </p:set>
                                    <p:animEffect transition="in" filter="wipe(up)">
                                      <p:cBhvr>
                                        <p:cTn id="97" dur="500"/>
                                        <p:tgtEl>
                                          <p:spTgt spid="353"/>
                                        </p:tgtEl>
                                      </p:cBhvr>
                                    </p:animEffect>
                                  </p:childTnLst>
                                </p:cTn>
                              </p:par>
                            </p:childTnLst>
                          </p:cTn>
                        </p:par>
                        <p:par>
                          <p:cTn id="98" fill="hold">
                            <p:stCondLst>
                              <p:cond delay="1500"/>
                            </p:stCondLst>
                            <p:childTnLst>
                              <p:par>
                                <p:cTn id="99" presetID="22" presetClass="entr" presetSubtype="1" fill="hold" nodeType="afterEffect">
                                  <p:stCondLst>
                                    <p:cond delay="0"/>
                                  </p:stCondLst>
                                  <p:childTnLst>
                                    <p:set>
                                      <p:cBhvr>
                                        <p:cTn id="100" dur="1" fill="hold">
                                          <p:stCondLst>
                                            <p:cond delay="0"/>
                                          </p:stCondLst>
                                        </p:cTn>
                                        <p:tgtEl>
                                          <p:spTgt spid="211"/>
                                        </p:tgtEl>
                                        <p:attrNameLst>
                                          <p:attrName>style.visibility</p:attrName>
                                        </p:attrNameLst>
                                      </p:cBhvr>
                                      <p:to>
                                        <p:strVal val="visible"/>
                                      </p:to>
                                    </p:set>
                                    <p:animEffect transition="in" filter="wipe(up)">
                                      <p:cBhvr>
                                        <p:cTn id="101" dur="500"/>
                                        <p:tgtEl>
                                          <p:spTgt spid="211"/>
                                        </p:tgtEl>
                                      </p:cBhvr>
                                    </p:animEffect>
                                  </p:childTnLst>
                                </p:cTn>
                              </p:par>
                              <p:par>
                                <p:cTn id="102" presetID="22" presetClass="entr" presetSubtype="1" fill="hold" nodeType="withEffect">
                                  <p:stCondLst>
                                    <p:cond delay="250"/>
                                  </p:stCondLst>
                                  <p:childTnLst>
                                    <p:set>
                                      <p:cBhvr>
                                        <p:cTn id="103" dur="1" fill="hold">
                                          <p:stCondLst>
                                            <p:cond delay="0"/>
                                          </p:stCondLst>
                                        </p:cTn>
                                        <p:tgtEl>
                                          <p:spTgt spid="208"/>
                                        </p:tgtEl>
                                        <p:attrNameLst>
                                          <p:attrName>style.visibility</p:attrName>
                                        </p:attrNameLst>
                                      </p:cBhvr>
                                      <p:to>
                                        <p:strVal val="visible"/>
                                      </p:to>
                                    </p:set>
                                    <p:animEffect transition="in" filter="wipe(up)">
                                      <p:cBhvr>
                                        <p:cTn id="104" dur="500"/>
                                        <p:tgtEl>
                                          <p:spTgt spid="208"/>
                                        </p:tgtEl>
                                      </p:cBhvr>
                                    </p:animEffect>
                                  </p:childTnLst>
                                </p:cTn>
                              </p:par>
                              <p:par>
                                <p:cTn id="105" presetID="22" presetClass="entr" presetSubtype="1" fill="hold" nodeType="withEffect">
                                  <p:stCondLst>
                                    <p:cond delay="500"/>
                                  </p:stCondLst>
                                  <p:childTnLst>
                                    <p:set>
                                      <p:cBhvr>
                                        <p:cTn id="106" dur="1" fill="hold">
                                          <p:stCondLst>
                                            <p:cond delay="0"/>
                                          </p:stCondLst>
                                        </p:cTn>
                                        <p:tgtEl>
                                          <p:spTgt spid="207"/>
                                        </p:tgtEl>
                                        <p:attrNameLst>
                                          <p:attrName>style.visibility</p:attrName>
                                        </p:attrNameLst>
                                      </p:cBhvr>
                                      <p:to>
                                        <p:strVal val="visible"/>
                                      </p:to>
                                    </p:set>
                                    <p:animEffect transition="in" filter="wipe(up)">
                                      <p:cBhvr>
                                        <p:cTn id="107" dur="500"/>
                                        <p:tgtEl>
                                          <p:spTgt spid="207"/>
                                        </p:tgtEl>
                                      </p:cBhvr>
                                    </p:animEffect>
                                  </p:childTnLst>
                                </p:cTn>
                              </p:par>
                              <p:par>
                                <p:cTn id="108" presetID="22" presetClass="entr" presetSubtype="1" fill="hold" nodeType="withEffect">
                                  <p:stCondLst>
                                    <p:cond delay="750"/>
                                  </p:stCondLst>
                                  <p:childTnLst>
                                    <p:set>
                                      <p:cBhvr>
                                        <p:cTn id="109" dur="1" fill="hold">
                                          <p:stCondLst>
                                            <p:cond delay="0"/>
                                          </p:stCondLst>
                                        </p:cTn>
                                        <p:tgtEl>
                                          <p:spTgt spid="350"/>
                                        </p:tgtEl>
                                        <p:attrNameLst>
                                          <p:attrName>style.visibility</p:attrName>
                                        </p:attrNameLst>
                                      </p:cBhvr>
                                      <p:to>
                                        <p:strVal val="visible"/>
                                      </p:to>
                                    </p:set>
                                    <p:animEffect transition="in" filter="wipe(up)">
                                      <p:cBhvr>
                                        <p:cTn id="110" dur="500"/>
                                        <p:tgtEl>
                                          <p:spTgt spid="350"/>
                                        </p:tgtEl>
                                      </p:cBhvr>
                                    </p:animEffect>
                                  </p:childTnLst>
                                </p:cTn>
                              </p:par>
                              <p:par>
                                <p:cTn id="111" presetID="10" presetClass="entr" presetSubtype="0" fill="hold" nodeType="withEffect">
                                  <p:stCondLst>
                                    <p:cond delay="1250"/>
                                  </p:stCondLst>
                                  <p:childTnLst>
                                    <p:set>
                                      <p:cBhvr>
                                        <p:cTn id="112" dur="1" fill="hold">
                                          <p:stCondLst>
                                            <p:cond delay="0"/>
                                          </p:stCondLst>
                                        </p:cTn>
                                        <p:tgtEl>
                                          <p:spTgt spid="52"/>
                                        </p:tgtEl>
                                        <p:attrNameLst>
                                          <p:attrName>style.visibility</p:attrName>
                                        </p:attrNameLst>
                                      </p:cBhvr>
                                      <p:to>
                                        <p:strVal val="visible"/>
                                      </p:to>
                                    </p:set>
                                    <p:animEffect transition="in" filter="fade">
                                      <p:cBhvr>
                                        <p:cTn id="113" dur="500"/>
                                        <p:tgtEl>
                                          <p:spTgt spid="5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394"/>
                                        </p:tgtEl>
                                        <p:attrNameLst>
                                          <p:attrName>style.visibility</p:attrName>
                                        </p:attrNameLst>
                                      </p:cBhvr>
                                      <p:to>
                                        <p:strVal val="visible"/>
                                      </p:to>
                                    </p:set>
                                    <p:animEffect transition="in" filter="fade">
                                      <p:cBhvr>
                                        <p:cTn id="118" dur="500"/>
                                        <p:tgtEl>
                                          <p:spTgt spid="394"/>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up)">
                                      <p:cBhvr>
                                        <p:cTn id="122" dur="500"/>
                                        <p:tgtEl>
                                          <p:spTgt spid="7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1"/>
                                        </p:tgtEl>
                                        <p:attrNameLst>
                                          <p:attrName>style.visibility</p:attrName>
                                        </p:attrNameLst>
                                      </p:cBhvr>
                                      <p:to>
                                        <p:strVal val="visible"/>
                                      </p:to>
                                    </p:set>
                                    <p:animEffect transition="in" filter="fade">
                                      <p:cBhvr>
                                        <p:cTn id="125" dur="500"/>
                                        <p:tgtEl>
                                          <p:spTgt spid="91"/>
                                        </p:tgtEl>
                                      </p:cBhvr>
                                    </p:animEffect>
                                  </p:childTnLst>
                                </p:cTn>
                              </p:par>
                            </p:childTnLst>
                          </p:cTn>
                        </p:par>
                        <p:par>
                          <p:cTn id="126" fill="hold">
                            <p:stCondLst>
                              <p:cond delay="1000"/>
                            </p:stCondLst>
                            <p:childTnLst>
                              <p:par>
                                <p:cTn id="127" presetID="22" presetClass="entr" presetSubtype="2" fill="hold" grpId="0" nodeType="afterEffect">
                                  <p:stCondLst>
                                    <p:cond delay="0"/>
                                  </p:stCondLst>
                                  <p:childTnLst>
                                    <p:set>
                                      <p:cBhvr>
                                        <p:cTn id="128" dur="1" fill="hold">
                                          <p:stCondLst>
                                            <p:cond delay="0"/>
                                          </p:stCondLst>
                                        </p:cTn>
                                        <p:tgtEl>
                                          <p:spTgt spid="4"/>
                                        </p:tgtEl>
                                        <p:attrNameLst>
                                          <p:attrName>style.visibility</p:attrName>
                                        </p:attrNameLst>
                                      </p:cBhvr>
                                      <p:to>
                                        <p:strVal val="visible"/>
                                      </p:to>
                                    </p:set>
                                    <p:animEffect transition="in" filter="wipe(right)">
                                      <p:cBhvr>
                                        <p:cTn id="129" dur="500"/>
                                        <p:tgtEl>
                                          <p:spTgt spid="4"/>
                                        </p:tgtEl>
                                      </p:cBhvr>
                                    </p:animEffect>
                                  </p:childTnLst>
                                </p:cTn>
                              </p:par>
                              <p:par>
                                <p:cTn id="130" presetID="22" presetClass="entr" presetSubtype="2" fill="hold" nodeType="with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wipe(right)">
                                      <p:cBhvr>
                                        <p:cTn id="132" dur="500"/>
                                        <p:tgtEl>
                                          <p:spTgt spid="5"/>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90"/>
                                        </p:tgtEl>
                                        <p:attrNameLst>
                                          <p:attrName>style.visibility</p:attrName>
                                        </p:attrNameLst>
                                      </p:cBhvr>
                                      <p:to>
                                        <p:strVal val="visible"/>
                                      </p:to>
                                    </p:set>
                                    <p:animEffect transition="in" filter="wipe(down)">
                                      <p:cBhvr>
                                        <p:cTn id="135" dur="500"/>
                                        <p:tgtEl>
                                          <p:spTgt spid="90"/>
                                        </p:tgtEl>
                                      </p:cBhvr>
                                    </p:animEffect>
                                  </p:childTnLst>
                                </p:cTn>
                              </p:par>
                            </p:childTnLst>
                          </p:cTn>
                        </p:par>
                        <p:par>
                          <p:cTn id="136" fill="hold">
                            <p:stCondLst>
                              <p:cond delay="1500"/>
                            </p:stCondLst>
                            <p:childTnLst>
                              <p:par>
                                <p:cTn id="137" presetID="10" presetClass="entr" presetSubtype="0" fill="hold" nodeType="afterEffect">
                                  <p:stCondLst>
                                    <p:cond delay="0"/>
                                  </p:stCondLst>
                                  <p:childTnLst>
                                    <p:set>
                                      <p:cBhvr>
                                        <p:cTn id="138" dur="1" fill="hold">
                                          <p:stCondLst>
                                            <p:cond delay="0"/>
                                          </p:stCondLst>
                                        </p:cTn>
                                        <p:tgtEl>
                                          <p:spTgt spid="116"/>
                                        </p:tgtEl>
                                        <p:attrNameLst>
                                          <p:attrName>style.visibility</p:attrName>
                                        </p:attrNameLst>
                                      </p:cBhvr>
                                      <p:to>
                                        <p:strVal val="visible"/>
                                      </p:to>
                                    </p:set>
                                    <p:animEffect transition="in" filter="fade">
                                      <p:cBhvr>
                                        <p:cTn id="139" dur="500"/>
                                        <p:tgtEl>
                                          <p:spTgt spid="116"/>
                                        </p:tgtEl>
                                      </p:cBhvr>
                                    </p:animEffect>
                                  </p:childTnLst>
                                </p:cTn>
                              </p:par>
                              <p:par>
                                <p:cTn id="140" presetID="10" presetClass="entr" presetSubtype="0" fill="hold" grpId="0" nodeType="withEffect">
                                  <p:stCondLst>
                                    <p:cond delay="100"/>
                                  </p:stCondLst>
                                  <p:childTnLst>
                                    <p:set>
                                      <p:cBhvr>
                                        <p:cTn id="141" dur="1" fill="hold">
                                          <p:stCondLst>
                                            <p:cond delay="0"/>
                                          </p:stCondLst>
                                        </p:cTn>
                                        <p:tgtEl>
                                          <p:spTgt spid="7"/>
                                        </p:tgtEl>
                                        <p:attrNameLst>
                                          <p:attrName>style.visibility</p:attrName>
                                        </p:attrNameLst>
                                      </p:cBhvr>
                                      <p:to>
                                        <p:strVal val="visible"/>
                                      </p:to>
                                    </p:set>
                                    <p:animEffect transition="in" filter="fade">
                                      <p:cBhvr>
                                        <p:cTn id="142" dur="500"/>
                                        <p:tgtEl>
                                          <p:spTgt spid="7"/>
                                        </p:tgtEl>
                                      </p:cBhvr>
                                    </p:animEffect>
                                  </p:childTnLst>
                                </p:cTn>
                              </p:par>
                              <p:par>
                                <p:cTn id="143" presetID="10" presetClass="entr" presetSubtype="0" fill="hold" grpId="0" nodeType="withEffect">
                                  <p:stCondLst>
                                    <p:cond delay="100"/>
                                  </p:stCondLst>
                                  <p:childTnLst>
                                    <p:set>
                                      <p:cBhvr>
                                        <p:cTn id="144" dur="1" fill="hold">
                                          <p:stCondLst>
                                            <p:cond delay="0"/>
                                          </p:stCondLst>
                                        </p:cTn>
                                        <p:tgtEl>
                                          <p:spTgt spid="153"/>
                                        </p:tgtEl>
                                        <p:attrNameLst>
                                          <p:attrName>style.visibility</p:attrName>
                                        </p:attrNameLst>
                                      </p:cBhvr>
                                      <p:to>
                                        <p:strVal val="visible"/>
                                      </p:to>
                                    </p:set>
                                    <p:animEffect transition="in" filter="fade">
                                      <p:cBhvr>
                                        <p:cTn id="145" dur="500"/>
                                        <p:tgtEl>
                                          <p:spTgt spid="153"/>
                                        </p:tgtEl>
                                      </p:cBhvr>
                                    </p:animEffect>
                                  </p:childTnLst>
                                </p:cTn>
                              </p:par>
                              <p:par>
                                <p:cTn id="146" presetID="10" presetClass="entr" presetSubtype="0" fill="hold" nodeType="withEffect">
                                  <p:stCondLst>
                                    <p:cond delay="100"/>
                                  </p:stCondLst>
                                  <p:childTnLst>
                                    <p:set>
                                      <p:cBhvr>
                                        <p:cTn id="147" dur="1" fill="hold">
                                          <p:stCondLst>
                                            <p:cond delay="0"/>
                                          </p:stCondLst>
                                        </p:cTn>
                                        <p:tgtEl>
                                          <p:spTgt spid="93"/>
                                        </p:tgtEl>
                                        <p:attrNameLst>
                                          <p:attrName>style.visibility</p:attrName>
                                        </p:attrNameLst>
                                      </p:cBhvr>
                                      <p:to>
                                        <p:strVal val="visible"/>
                                      </p:to>
                                    </p:set>
                                    <p:animEffect transition="in" filter="fade">
                                      <p:cBhvr>
                                        <p:cTn id="148" dur="500"/>
                                        <p:tgtEl>
                                          <p:spTgt spid="93"/>
                                        </p:tgtEl>
                                      </p:cBhvr>
                                    </p:animEffect>
                                  </p:childTnLst>
                                </p:cTn>
                              </p:par>
                              <p:par>
                                <p:cTn id="149" presetID="10" presetClass="entr" presetSubtype="0" fill="hold" nodeType="withEffect">
                                  <p:stCondLst>
                                    <p:cond delay="100"/>
                                  </p:stCondLst>
                                  <p:childTnLst>
                                    <p:set>
                                      <p:cBhvr>
                                        <p:cTn id="150" dur="1" fill="hold">
                                          <p:stCondLst>
                                            <p:cond delay="0"/>
                                          </p:stCondLst>
                                        </p:cTn>
                                        <p:tgtEl>
                                          <p:spTgt spid="92"/>
                                        </p:tgtEl>
                                        <p:attrNameLst>
                                          <p:attrName>style.visibility</p:attrName>
                                        </p:attrNameLst>
                                      </p:cBhvr>
                                      <p:to>
                                        <p:strVal val="visible"/>
                                      </p:to>
                                    </p:set>
                                    <p:animEffect transition="in" filter="fade">
                                      <p:cBhvr>
                                        <p:cTn id="151" dur="500"/>
                                        <p:tgtEl>
                                          <p:spTgt spid="92"/>
                                        </p:tgtEl>
                                      </p:cBhvr>
                                    </p:animEffect>
                                  </p:childTnLst>
                                </p:cTn>
                              </p:par>
                            </p:childTnLst>
                          </p:cTn>
                        </p:par>
                        <p:par>
                          <p:cTn id="152" fill="hold">
                            <p:stCondLst>
                              <p:cond delay="2100"/>
                            </p:stCondLst>
                            <p:childTnLst>
                              <p:par>
                                <p:cTn id="153" presetID="22" presetClass="entr" presetSubtype="4" fill="hold" nodeType="afterEffect">
                                  <p:stCondLst>
                                    <p:cond delay="0"/>
                                  </p:stCondLst>
                                  <p:childTnLst>
                                    <p:set>
                                      <p:cBhvr>
                                        <p:cTn id="154" dur="1" fill="hold">
                                          <p:stCondLst>
                                            <p:cond delay="0"/>
                                          </p:stCondLst>
                                        </p:cTn>
                                        <p:tgtEl>
                                          <p:spTgt spid="51"/>
                                        </p:tgtEl>
                                        <p:attrNameLst>
                                          <p:attrName>style.visibility</p:attrName>
                                        </p:attrNameLst>
                                      </p:cBhvr>
                                      <p:to>
                                        <p:strVal val="visible"/>
                                      </p:to>
                                    </p:set>
                                    <p:animEffect transition="in" filter="wipe(down)">
                                      <p:cBhvr>
                                        <p:cTn id="155" dur="500"/>
                                        <p:tgtEl>
                                          <p:spTgt spid="51"/>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2"/>
                                        </p:tgtEl>
                                        <p:attrNameLst>
                                          <p:attrName>style.visibility</p:attrName>
                                        </p:attrNameLst>
                                      </p:cBhvr>
                                      <p:to>
                                        <p:strVal val="visible"/>
                                      </p:to>
                                    </p:set>
                                    <p:animEffect transition="in" filter="fade">
                                      <p:cBhvr>
                                        <p:cTn id="160" dur="500"/>
                                        <p:tgtEl>
                                          <p:spTgt spid="12"/>
                                        </p:tgtEl>
                                      </p:cBhvr>
                                    </p:animEffect>
                                  </p:childTnLst>
                                </p:cTn>
                              </p:par>
                              <p:par>
                                <p:cTn id="161" presetID="22" presetClass="entr" presetSubtype="8" fill="hold" grpId="0" nodeType="withEffect">
                                  <p:stCondLst>
                                    <p:cond delay="250"/>
                                  </p:stCondLst>
                                  <p:childTnLst>
                                    <p:set>
                                      <p:cBhvr>
                                        <p:cTn id="162" dur="1" fill="hold">
                                          <p:stCondLst>
                                            <p:cond delay="0"/>
                                          </p:stCondLst>
                                        </p:cTn>
                                        <p:tgtEl>
                                          <p:spTgt spid="73"/>
                                        </p:tgtEl>
                                        <p:attrNameLst>
                                          <p:attrName>style.visibility</p:attrName>
                                        </p:attrNameLst>
                                      </p:cBhvr>
                                      <p:to>
                                        <p:strVal val="visible"/>
                                      </p:to>
                                    </p:set>
                                    <p:animEffect transition="in" filter="wipe(left)">
                                      <p:cBhvr>
                                        <p:cTn id="163" dur="250"/>
                                        <p:tgtEl>
                                          <p:spTgt spid="73"/>
                                        </p:tgtEl>
                                      </p:cBhvr>
                                    </p:animEffect>
                                  </p:childTnLst>
                                </p:cTn>
                              </p:par>
                            </p:childTnLst>
                          </p:cTn>
                        </p:par>
                        <p:par>
                          <p:cTn id="164" fill="hold">
                            <p:stCondLst>
                              <p:cond delay="500"/>
                            </p:stCondLst>
                            <p:childTnLst>
                              <p:par>
                                <p:cTn id="165" presetID="10" presetClass="entr" presetSubtype="0" fill="hold" nodeType="afterEffect">
                                  <p:stCondLst>
                                    <p:cond delay="0"/>
                                  </p:stCondLst>
                                  <p:childTnLst>
                                    <p:set>
                                      <p:cBhvr>
                                        <p:cTn id="166" dur="1" fill="hold">
                                          <p:stCondLst>
                                            <p:cond delay="0"/>
                                          </p:stCondLst>
                                        </p:cTn>
                                        <p:tgtEl>
                                          <p:spTgt spid="154"/>
                                        </p:tgtEl>
                                        <p:attrNameLst>
                                          <p:attrName>style.visibility</p:attrName>
                                        </p:attrNameLst>
                                      </p:cBhvr>
                                      <p:to>
                                        <p:strVal val="visible"/>
                                      </p:to>
                                    </p:set>
                                    <p:animEffect transition="in" filter="fade">
                                      <p:cBhvr>
                                        <p:cTn id="167" dur="250"/>
                                        <p:tgtEl>
                                          <p:spTgt spid="154"/>
                                        </p:tgtEl>
                                      </p:cBhvr>
                                    </p:animEffect>
                                  </p:childTnLst>
                                </p:cTn>
                              </p:par>
                            </p:childTnLst>
                          </p:cTn>
                        </p:par>
                        <p:par>
                          <p:cTn id="168" fill="hold">
                            <p:stCondLst>
                              <p:cond delay="750"/>
                            </p:stCondLst>
                            <p:childTnLst>
                              <p:par>
                                <p:cTn id="169" presetID="22" presetClass="entr" presetSubtype="8" fill="hold" grpId="0" nodeType="afterEffect">
                                  <p:stCondLst>
                                    <p:cond delay="0"/>
                                  </p:stCondLst>
                                  <p:childTnLst>
                                    <p:set>
                                      <p:cBhvr>
                                        <p:cTn id="170" dur="1" fill="hold">
                                          <p:stCondLst>
                                            <p:cond delay="0"/>
                                          </p:stCondLst>
                                        </p:cTn>
                                        <p:tgtEl>
                                          <p:spTgt spid="74"/>
                                        </p:tgtEl>
                                        <p:attrNameLst>
                                          <p:attrName>style.visibility</p:attrName>
                                        </p:attrNameLst>
                                      </p:cBhvr>
                                      <p:to>
                                        <p:strVal val="visible"/>
                                      </p:to>
                                    </p:set>
                                    <p:animEffect transition="in" filter="wipe(left)">
                                      <p:cBhvr>
                                        <p:cTn id="171" dur="250"/>
                                        <p:tgtEl>
                                          <p:spTgt spid="74"/>
                                        </p:tgtEl>
                                      </p:cBhvr>
                                    </p:animEffect>
                                  </p:childTnLst>
                                </p:cTn>
                              </p:par>
                            </p:childTnLst>
                          </p:cTn>
                        </p:par>
                        <p:par>
                          <p:cTn id="172" fill="hold">
                            <p:stCondLst>
                              <p:cond delay="1000"/>
                            </p:stCondLst>
                            <p:childTnLst>
                              <p:par>
                                <p:cTn id="173" presetID="10" presetClass="entr" presetSubtype="0" fill="hold" nodeType="afterEffect">
                                  <p:stCondLst>
                                    <p:cond delay="0"/>
                                  </p:stCondLst>
                                  <p:childTnLst>
                                    <p:set>
                                      <p:cBhvr>
                                        <p:cTn id="174" dur="1" fill="hold">
                                          <p:stCondLst>
                                            <p:cond delay="0"/>
                                          </p:stCondLst>
                                        </p:cTn>
                                        <p:tgtEl>
                                          <p:spTgt spid="228"/>
                                        </p:tgtEl>
                                        <p:attrNameLst>
                                          <p:attrName>style.visibility</p:attrName>
                                        </p:attrNameLst>
                                      </p:cBhvr>
                                      <p:to>
                                        <p:strVal val="visible"/>
                                      </p:to>
                                    </p:set>
                                    <p:animEffect transition="in" filter="fade">
                                      <p:cBhvr>
                                        <p:cTn id="175" dur="250"/>
                                        <p:tgtEl>
                                          <p:spTgt spid="228"/>
                                        </p:tgtEl>
                                      </p:cBhvr>
                                    </p:animEffect>
                                  </p:childTnLst>
                                </p:cTn>
                              </p:par>
                            </p:childTnLst>
                          </p:cTn>
                        </p:par>
                        <p:par>
                          <p:cTn id="176" fill="hold">
                            <p:stCondLst>
                              <p:cond delay="1250"/>
                            </p:stCondLst>
                            <p:childTnLst>
                              <p:par>
                                <p:cTn id="177" presetID="10" presetClass="entr" presetSubtype="0" fill="hold" nodeType="afterEffect">
                                  <p:stCondLst>
                                    <p:cond delay="0"/>
                                  </p:stCondLst>
                                  <p:childTnLst>
                                    <p:set>
                                      <p:cBhvr>
                                        <p:cTn id="178" dur="1" fill="hold">
                                          <p:stCondLst>
                                            <p:cond delay="0"/>
                                          </p:stCondLst>
                                        </p:cTn>
                                        <p:tgtEl>
                                          <p:spTgt spid="56"/>
                                        </p:tgtEl>
                                        <p:attrNameLst>
                                          <p:attrName>style.visibility</p:attrName>
                                        </p:attrNameLst>
                                      </p:cBhvr>
                                      <p:to>
                                        <p:strVal val="visible"/>
                                      </p:to>
                                    </p:set>
                                    <p:animEffect transition="in" filter="fade">
                                      <p:cBhvr>
                                        <p:cTn id="17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2" grpId="0"/>
      <p:bldP spid="13" grpId="0"/>
      <p:bldP spid="14" grpId="0"/>
      <p:bldP spid="21" grpId="0"/>
      <p:bldP spid="41" grpId="0"/>
      <p:bldP spid="73" grpId="0" animBg="1"/>
      <p:bldP spid="74" grpId="0" animBg="1"/>
      <p:bldP spid="75" grpId="0" animBg="1"/>
      <p:bldP spid="90" grpId="0" animBg="1"/>
      <p:bldP spid="91" grpId="0" animBg="1"/>
      <p:bldP spid="1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B5FF-52F8-4AA8-A7E2-BBFCB9494E73}"/>
              </a:ext>
            </a:extLst>
          </p:cNvPr>
          <p:cNvSpPr>
            <a:spLocks noGrp="1"/>
          </p:cNvSpPr>
          <p:nvPr>
            <p:ph type="title"/>
          </p:nvPr>
        </p:nvSpPr>
        <p:spPr/>
        <p:txBody>
          <a:bodyPr/>
          <a:lstStyle/>
          <a:p>
            <a:r>
              <a:rPr lang="en-US"/>
              <a:t>Operational Technology Security</a:t>
            </a:r>
            <a:endParaRPr lang="gsw-CH"/>
          </a:p>
        </p:txBody>
      </p:sp>
      <p:grpSp>
        <p:nvGrpSpPr>
          <p:cNvPr id="173" name="Group 172">
            <a:extLst>
              <a:ext uri="{FF2B5EF4-FFF2-40B4-BE49-F238E27FC236}">
                <a16:creationId xmlns:a16="http://schemas.microsoft.com/office/drawing/2014/main" id="{0E5EA224-D42A-4EA4-A512-C6FF9F5374BF}"/>
              </a:ext>
              <a:ext uri="{C183D7F6-B498-43B3-948B-1728B52AA6E4}">
                <adec:decorative xmlns:adec="http://schemas.microsoft.com/office/drawing/2017/decorative" val="1"/>
              </a:ext>
            </a:extLst>
          </p:cNvPr>
          <p:cNvGrpSpPr/>
          <p:nvPr/>
        </p:nvGrpSpPr>
        <p:grpSpPr>
          <a:xfrm flipH="1">
            <a:off x="0" y="2617303"/>
            <a:ext cx="7523410" cy="4162462"/>
            <a:chOff x="3270816" y="1547461"/>
            <a:chExt cx="9555865" cy="5358164"/>
          </a:xfrm>
        </p:grpSpPr>
        <p:sp>
          <p:nvSpPr>
            <p:cNvPr id="174" name="Rectangle 173">
              <a:extLst>
                <a:ext uri="{FF2B5EF4-FFF2-40B4-BE49-F238E27FC236}">
                  <a16:creationId xmlns:a16="http://schemas.microsoft.com/office/drawing/2014/main" id="{EEE63A00-C1AA-4CA7-9FAF-8F53942A32AF}"/>
                </a:ext>
              </a:extLst>
            </p:cNvPr>
            <p:cNvSpPr/>
            <p:nvPr/>
          </p:nvSpPr>
          <p:spPr bwMode="auto">
            <a:xfrm>
              <a:off x="3298176" y="1560912"/>
              <a:ext cx="9528505" cy="529708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80076" rIns="160153" bIns="80076" numCol="1" spcCol="0" rtlCol="0" fromWordArt="0" anchor="b"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endParaRPr kumimoji="0" lang="en-US" sz="1051" b="1" i="1"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75" name="Straight Connector 174">
              <a:extLst>
                <a:ext uri="{FF2B5EF4-FFF2-40B4-BE49-F238E27FC236}">
                  <a16:creationId xmlns:a16="http://schemas.microsoft.com/office/drawing/2014/main" id="{06C01E95-BD9C-49A4-BC00-FD4174125A6B}"/>
                </a:ext>
              </a:extLst>
            </p:cNvPr>
            <p:cNvCxnSpPr>
              <a:cxnSpLocks/>
            </p:cNvCxnSpPr>
            <p:nvPr/>
          </p:nvCxnSpPr>
          <p:spPr>
            <a:xfrm>
              <a:off x="3293475" y="1566951"/>
              <a:ext cx="0" cy="5338674"/>
            </a:xfrm>
            <a:prstGeom prst="line">
              <a:avLst/>
            </a:prstGeom>
            <a:noFill/>
            <a:ln w="38100" cap="flat" cmpd="sng" algn="ctr">
              <a:solidFill>
                <a:srgbClr val="000000"/>
              </a:solidFill>
              <a:prstDash val="solid"/>
              <a:headEnd type="none" w="lg" len="med"/>
              <a:tailEnd type="none" w="lg" len="med"/>
            </a:ln>
            <a:effectLst/>
          </p:spPr>
        </p:cxnSp>
        <p:cxnSp>
          <p:nvCxnSpPr>
            <p:cNvPr id="176" name="Straight Connector 175">
              <a:extLst>
                <a:ext uri="{FF2B5EF4-FFF2-40B4-BE49-F238E27FC236}">
                  <a16:creationId xmlns:a16="http://schemas.microsoft.com/office/drawing/2014/main" id="{80778479-8868-4F1D-9711-FF85CC8AA00E}"/>
                </a:ext>
              </a:extLst>
            </p:cNvPr>
            <p:cNvCxnSpPr>
              <a:cxnSpLocks/>
            </p:cNvCxnSpPr>
            <p:nvPr/>
          </p:nvCxnSpPr>
          <p:spPr>
            <a:xfrm flipV="1">
              <a:off x="3270816" y="1547461"/>
              <a:ext cx="9555865" cy="12926"/>
            </a:xfrm>
            <a:prstGeom prst="line">
              <a:avLst/>
            </a:prstGeom>
            <a:noFill/>
            <a:ln w="38100" cap="flat" cmpd="sng" algn="ctr">
              <a:solidFill>
                <a:srgbClr val="000000"/>
              </a:solidFill>
              <a:prstDash val="solid"/>
              <a:headEnd type="none" w="lg" len="med"/>
              <a:tailEnd type="none" w="lg" len="med"/>
            </a:ln>
            <a:effectLst/>
          </p:spPr>
        </p:cxnSp>
      </p:grpSp>
      <p:grpSp>
        <p:nvGrpSpPr>
          <p:cNvPr id="177" name="Group 176">
            <a:extLst>
              <a:ext uri="{FF2B5EF4-FFF2-40B4-BE49-F238E27FC236}">
                <a16:creationId xmlns:a16="http://schemas.microsoft.com/office/drawing/2014/main" id="{32519588-D98B-4243-96CE-E65C1D5B6133}"/>
              </a:ext>
              <a:ext uri="{C183D7F6-B498-43B3-948B-1728B52AA6E4}">
                <adec:decorative xmlns:adec="http://schemas.microsoft.com/office/drawing/2017/decorative" val="1"/>
              </a:ext>
            </a:extLst>
          </p:cNvPr>
          <p:cNvGrpSpPr/>
          <p:nvPr/>
        </p:nvGrpSpPr>
        <p:grpSpPr>
          <a:xfrm>
            <a:off x="464375" y="3573224"/>
            <a:ext cx="3295185" cy="2848427"/>
            <a:chOff x="163879" y="3429758"/>
            <a:chExt cx="3762800" cy="3252644"/>
          </a:xfrm>
        </p:grpSpPr>
        <p:sp>
          <p:nvSpPr>
            <p:cNvPr id="178" name="Rectangle 177">
              <a:extLst>
                <a:ext uri="{FF2B5EF4-FFF2-40B4-BE49-F238E27FC236}">
                  <a16:creationId xmlns:a16="http://schemas.microsoft.com/office/drawing/2014/main" id="{AC900F5C-9839-4657-B10E-31150F61EBE0}"/>
                </a:ext>
              </a:extLst>
            </p:cNvPr>
            <p:cNvSpPr/>
            <p:nvPr/>
          </p:nvSpPr>
          <p:spPr bwMode="auto">
            <a:xfrm>
              <a:off x="163879" y="3429758"/>
              <a:ext cx="3762800" cy="3252644"/>
            </a:xfrm>
            <a:prstGeom prst="rect">
              <a:avLst/>
            </a:prstGeom>
            <a:solidFill>
              <a:srgbClr val="3B3C40"/>
            </a:solidFill>
            <a:ln w="9525" cap="flat" cmpd="sng" algn="ctr">
              <a:noFill/>
              <a:prstDash val="solid"/>
              <a:headEnd type="none" w="med" len="med"/>
              <a:tailEnd type="none" w="med" len="med"/>
            </a:ln>
            <a:effectLst/>
          </p:spPr>
          <p:txBody>
            <a:bodyPr rot="0" spcFirstLastPara="0" vertOverflow="overflow" horzOverflow="overflow" vert="horz" wrap="square" lIns="160153" tIns="80076" rIns="160153" bIns="44821" numCol="1" spcCol="0" rtlCol="0" fromWordArt="0" anchor="b"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686" b="1" i="0" u="none" strike="noStrike" kern="0" cap="none" spc="294" normalizeH="0" baseline="0" noProof="0">
                  <a:ln>
                    <a:noFill/>
                  </a:ln>
                  <a:solidFill>
                    <a:srgbClr val="FFFFFF"/>
                  </a:solidFill>
                  <a:effectLst/>
                  <a:uLnTx/>
                  <a:uFillTx/>
                  <a:latin typeface="Segoe UI"/>
                  <a:ea typeface="Segoe UI" pitchFamily="34" charset="0"/>
                  <a:cs typeface="Segoe UI" pitchFamily="34" charset="0"/>
                </a:rPr>
                <a:t>SAFETY SYSTEMS</a:t>
              </a:r>
            </a:p>
          </p:txBody>
        </p:sp>
        <p:sp>
          <p:nvSpPr>
            <p:cNvPr id="179" name="Cube 178">
              <a:extLst>
                <a:ext uri="{FF2B5EF4-FFF2-40B4-BE49-F238E27FC236}">
                  <a16:creationId xmlns:a16="http://schemas.microsoft.com/office/drawing/2014/main" id="{BE17E10C-C0E9-49F6-9A95-1F28D2219661}"/>
                </a:ext>
              </a:extLst>
            </p:cNvPr>
            <p:cNvSpPr/>
            <p:nvPr/>
          </p:nvSpPr>
          <p:spPr bwMode="auto">
            <a:xfrm>
              <a:off x="260405"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180" name="Cube 179">
              <a:extLst>
                <a:ext uri="{FF2B5EF4-FFF2-40B4-BE49-F238E27FC236}">
                  <a16:creationId xmlns:a16="http://schemas.microsoft.com/office/drawing/2014/main" id="{4F0DF4BF-FFB9-4BAE-AA18-72382EDBBA66}"/>
                </a:ext>
              </a:extLst>
            </p:cNvPr>
            <p:cNvSpPr/>
            <p:nvPr/>
          </p:nvSpPr>
          <p:spPr bwMode="auto">
            <a:xfrm>
              <a:off x="637993"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181" name="Cube 180">
              <a:extLst>
                <a:ext uri="{FF2B5EF4-FFF2-40B4-BE49-F238E27FC236}">
                  <a16:creationId xmlns:a16="http://schemas.microsoft.com/office/drawing/2014/main" id="{FA5B6962-4E47-44F7-8805-D0929085AE63}"/>
                </a:ext>
              </a:extLst>
            </p:cNvPr>
            <p:cNvSpPr/>
            <p:nvPr/>
          </p:nvSpPr>
          <p:spPr bwMode="auto">
            <a:xfrm>
              <a:off x="1015581"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182" name="Cube 181">
              <a:extLst>
                <a:ext uri="{FF2B5EF4-FFF2-40B4-BE49-F238E27FC236}">
                  <a16:creationId xmlns:a16="http://schemas.microsoft.com/office/drawing/2014/main" id="{42E51B5B-8C4E-4D61-8B29-5ECEF15E8D05}"/>
                </a:ext>
              </a:extLst>
            </p:cNvPr>
            <p:cNvSpPr/>
            <p:nvPr/>
          </p:nvSpPr>
          <p:spPr bwMode="auto">
            <a:xfrm>
              <a:off x="267668"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183" name="Cube 182">
              <a:extLst>
                <a:ext uri="{FF2B5EF4-FFF2-40B4-BE49-F238E27FC236}">
                  <a16:creationId xmlns:a16="http://schemas.microsoft.com/office/drawing/2014/main" id="{E229DB89-DD93-4456-85C5-1BE29EE12148}"/>
                </a:ext>
              </a:extLst>
            </p:cNvPr>
            <p:cNvSpPr/>
            <p:nvPr/>
          </p:nvSpPr>
          <p:spPr bwMode="auto">
            <a:xfrm>
              <a:off x="645256"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184" name="Cube 183">
              <a:extLst>
                <a:ext uri="{FF2B5EF4-FFF2-40B4-BE49-F238E27FC236}">
                  <a16:creationId xmlns:a16="http://schemas.microsoft.com/office/drawing/2014/main" id="{E82296FE-EEC9-46EA-BFB9-92B1E562B3F4}"/>
                </a:ext>
              </a:extLst>
            </p:cNvPr>
            <p:cNvSpPr/>
            <p:nvPr/>
          </p:nvSpPr>
          <p:spPr bwMode="auto">
            <a:xfrm>
              <a:off x="1022844"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185" name="Cube 184">
              <a:extLst>
                <a:ext uri="{FF2B5EF4-FFF2-40B4-BE49-F238E27FC236}">
                  <a16:creationId xmlns:a16="http://schemas.microsoft.com/office/drawing/2014/main" id="{5444B9E4-4DE6-4D6C-915A-55CDF15A494E}"/>
                </a:ext>
              </a:extLst>
            </p:cNvPr>
            <p:cNvSpPr/>
            <p:nvPr/>
          </p:nvSpPr>
          <p:spPr bwMode="auto">
            <a:xfrm>
              <a:off x="273435"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186" name="Graphic 185" descr="Processor">
              <a:extLst>
                <a:ext uri="{FF2B5EF4-FFF2-40B4-BE49-F238E27FC236}">
                  <a16:creationId xmlns:a16="http://schemas.microsoft.com/office/drawing/2014/main" id="{2A3739D0-ED1B-4B75-8C06-EFE370E6258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0189" y="5384196"/>
              <a:ext cx="212852" cy="212854"/>
            </a:xfrm>
            <a:prstGeom prst="rect">
              <a:avLst/>
            </a:prstGeom>
          </p:spPr>
        </p:pic>
        <p:pic>
          <p:nvPicPr>
            <p:cNvPr id="187" name="Graphic 186" descr="Robot Hand">
              <a:extLst>
                <a:ext uri="{FF2B5EF4-FFF2-40B4-BE49-F238E27FC236}">
                  <a16:creationId xmlns:a16="http://schemas.microsoft.com/office/drawing/2014/main" id="{7E05E1FF-B394-41DC-BDEE-AB54B3FD01C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6908" y="6000972"/>
              <a:ext cx="219854" cy="244522"/>
            </a:xfrm>
            <a:prstGeom prst="rect">
              <a:avLst/>
            </a:prstGeom>
          </p:spPr>
        </p:pic>
        <p:sp>
          <p:nvSpPr>
            <p:cNvPr id="188" name="Rectangle 187">
              <a:extLst>
                <a:ext uri="{FF2B5EF4-FFF2-40B4-BE49-F238E27FC236}">
                  <a16:creationId xmlns:a16="http://schemas.microsoft.com/office/drawing/2014/main" id="{0B5F2CE1-63DE-4EC8-86E8-705EEF36F88F}"/>
                </a:ext>
              </a:extLst>
            </p:cNvPr>
            <p:cNvSpPr/>
            <p:nvPr/>
          </p:nvSpPr>
          <p:spPr bwMode="auto">
            <a:xfrm>
              <a:off x="928796" y="3475506"/>
              <a:ext cx="2248180" cy="3788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solidFill>
                    <a:srgbClr val="50E6FF"/>
                  </a:solidFill>
                  <a:effectLst/>
                  <a:uLnTx/>
                  <a:uFillTx/>
                  <a:latin typeface="Segoe UI Semibold"/>
                  <a:ea typeface="+mn-ea"/>
                  <a:cs typeface="Segoe UI" pitchFamily="34" charset="0"/>
                </a:rPr>
                <a:t>Purdue Model</a:t>
              </a:r>
            </a:p>
          </p:txBody>
        </p:sp>
        <p:grpSp>
          <p:nvGrpSpPr>
            <p:cNvPr id="189" name="Group 188">
              <a:extLst>
                <a:ext uri="{FF2B5EF4-FFF2-40B4-BE49-F238E27FC236}">
                  <a16:creationId xmlns:a16="http://schemas.microsoft.com/office/drawing/2014/main" id="{CE8CFDD0-C65D-4F12-A4C7-FDABEE6D564D}"/>
                </a:ext>
              </a:extLst>
            </p:cNvPr>
            <p:cNvGrpSpPr/>
            <p:nvPr/>
          </p:nvGrpSpPr>
          <p:grpSpPr>
            <a:xfrm>
              <a:off x="239398" y="4786901"/>
              <a:ext cx="266790" cy="118862"/>
              <a:chOff x="-3774075" y="3977321"/>
              <a:chExt cx="2313012" cy="1030494"/>
            </a:xfrm>
          </p:grpSpPr>
          <p:sp>
            <p:nvSpPr>
              <p:cNvPr id="254" name="Rectangle: Rounded Corners 253">
                <a:extLst>
                  <a:ext uri="{FF2B5EF4-FFF2-40B4-BE49-F238E27FC236}">
                    <a16:creationId xmlns:a16="http://schemas.microsoft.com/office/drawing/2014/main" id="{4E5B4C88-AA63-42F8-9C64-50061D1575FF}"/>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25A43C99-C9BB-4D19-BF56-DBAC2A383FD8}"/>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5D58DA4B-3A2D-4E4C-A548-F17FB74B3F1A}"/>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7" name="Oval 256">
                <a:extLst>
                  <a:ext uri="{FF2B5EF4-FFF2-40B4-BE49-F238E27FC236}">
                    <a16:creationId xmlns:a16="http://schemas.microsoft.com/office/drawing/2014/main" id="{2972CADC-1A1E-469F-9FF4-7D205D38775F}"/>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8" name="Group 257">
                <a:extLst>
                  <a:ext uri="{FF2B5EF4-FFF2-40B4-BE49-F238E27FC236}">
                    <a16:creationId xmlns:a16="http://schemas.microsoft.com/office/drawing/2014/main" id="{F3679255-03C3-4546-8E6C-F522CCBEFA01}"/>
                  </a:ext>
                </a:extLst>
              </p:cNvPr>
              <p:cNvGrpSpPr/>
              <p:nvPr/>
            </p:nvGrpSpPr>
            <p:grpSpPr>
              <a:xfrm>
                <a:off x="-2139677" y="3977321"/>
                <a:ext cx="541538" cy="523877"/>
                <a:chOff x="-3024748" y="3561103"/>
                <a:chExt cx="949654" cy="918684"/>
              </a:xfrm>
            </p:grpSpPr>
            <p:sp>
              <p:nvSpPr>
                <p:cNvPr id="262" name="Rectangle: Rounded Corners 261">
                  <a:extLst>
                    <a:ext uri="{FF2B5EF4-FFF2-40B4-BE49-F238E27FC236}">
                      <a16:creationId xmlns:a16="http://schemas.microsoft.com/office/drawing/2014/main" id="{C012986B-6849-49EE-A7B1-22CBFC34DD7C}"/>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3" name="Rectangle: Rounded Corners 262">
                  <a:extLst>
                    <a:ext uri="{FF2B5EF4-FFF2-40B4-BE49-F238E27FC236}">
                      <a16:creationId xmlns:a16="http://schemas.microsoft.com/office/drawing/2014/main" id="{E7843AB8-0108-49CB-B885-5726BC2DF148}"/>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59" name="Group 258">
                <a:extLst>
                  <a:ext uri="{FF2B5EF4-FFF2-40B4-BE49-F238E27FC236}">
                    <a16:creationId xmlns:a16="http://schemas.microsoft.com/office/drawing/2014/main" id="{BB025AF1-CB87-4380-92B0-7859B7AF39E3}"/>
                  </a:ext>
                </a:extLst>
              </p:cNvPr>
              <p:cNvGrpSpPr/>
              <p:nvPr/>
            </p:nvGrpSpPr>
            <p:grpSpPr>
              <a:xfrm>
                <a:off x="-2813549" y="3977321"/>
                <a:ext cx="541538" cy="523877"/>
                <a:chOff x="-3024748" y="3561103"/>
                <a:chExt cx="949654" cy="918684"/>
              </a:xfrm>
            </p:grpSpPr>
            <p:sp>
              <p:nvSpPr>
                <p:cNvPr id="260" name="Rectangle: Rounded Corners 259">
                  <a:extLst>
                    <a:ext uri="{FF2B5EF4-FFF2-40B4-BE49-F238E27FC236}">
                      <a16:creationId xmlns:a16="http://schemas.microsoft.com/office/drawing/2014/main" id="{109B9106-928F-42CF-91ED-6A15CE97B16D}"/>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B89305EE-1C12-4832-B0AD-FDE235A63DFF}"/>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190" name="Cube 189">
              <a:extLst>
                <a:ext uri="{FF2B5EF4-FFF2-40B4-BE49-F238E27FC236}">
                  <a16:creationId xmlns:a16="http://schemas.microsoft.com/office/drawing/2014/main" id="{85577308-924C-4376-9CC2-122B6FCCB704}"/>
                </a:ext>
              </a:extLst>
            </p:cNvPr>
            <p:cNvSpPr/>
            <p:nvPr/>
          </p:nvSpPr>
          <p:spPr bwMode="auto">
            <a:xfrm>
              <a:off x="651023"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191" name="Cube 190">
              <a:extLst>
                <a:ext uri="{FF2B5EF4-FFF2-40B4-BE49-F238E27FC236}">
                  <a16:creationId xmlns:a16="http://schemas.microsoft.com/office/drawing/2014/main" id="{ABC71ED7-5872-4682-9F48-80A22DFDEF62}"/>
                </a:ext>
              </a:extLst>
            </p:cNvPr>
            <p:cNvSpPr/>
            <p:nvPr/>
          </p:nvSpPr>
          <p:spPr bwMode="auto">
            <a:xfrm>
              <a:off x="1028611"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192" name="Graphic 191" descr="Processor">
              <a:extLst>
                <a:ext uri="{FF2B5EF4-FFF2-40B4-BE49-F238E27FC236}">
                  <a16:creationId xmlns:a16="http://schemas.microsoft.com/office/drawing/2014/main" id="{9F366790-1E71-48D0-AAF8-177CB94A4C9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2095" y="5380102"/>
              <a:ext cx="212852" cy="212854"/>
            </a:xfrm>
            <a:prstGeom prst="rect">
              <a:avLst/>
            </a:prstGeom>
          </p:spPr>
        </p:pic>
        <p:pic>
          <p:nvPicPr>
            <p:cNvPr id="193" name="Graphic 192" descr="Processor">
              <a:extLst>
                <a:ext uri="{FF2B5EF4-FFF2-40B4-BE49-F238E27FC236}">
                  <a16:creationId xmlns:a16="http://schemas.microsoft.com/office/drawing/2014/main" id="{E9ACB63C-F879-4B88-B0A6-FB5F092A2B8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445" y="5374686"/>
              <a:ext cx="212852" cy="212854"/>
            </a:xfrm>
            <a:prstGeom prst="rect">
              <a:avLst/>
            </a:prstGeom>
          </p:spPr>
        </p:pic>
        <p:pic>
          <p:nvPicPr>
            <p:cNvPr id="194" name="Graphic 193" descr="Robot Hand">
              <a:extLst>
                <a:ext uri="{FF2B5EF4-FFF2-40B4-BE49-F238E27FC236}">
                  <a16:creationId xmlns:a16="http://schemas.microsoft.com/office/drawing/2014/main" id="{02CA7245-3DCB-4139-96D0-D7143F0CB2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750" y="5996878"/>
              <a:ext cx="219854" cy="244522"/>
            </a:xfrm>
            <a:prstGeom prst="rect">
              <a:avLst/>
            </a:prstGeom>
          </p:spPr>
        </p:pic>
        <p:pic>
          <p:nvPicPr>
            <p:cNvPr id="195" name="Graphic 194" descr="Robot Hand">
              <a:extLst>
                <a:ext uri="{FF2B5EF4-FFF2-40B4-BE49-F238E27FC236}">
                  <a16:creationId xmlns:a16="http://schemas.microsoft.com/office/drawing/2014/main" id="{1EF546F8-FE4D-4825-87BF-1C0AAB61128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3164" y="5991462"/>
              <a:ext cx="219854" cy="244522"/>
            </a:xfrm>
            <a:prstGeom prst="rect">
              <a:avLst/>
            </a:prstGeom>
          </p:spPr>
        </p:pic>
        <p:grpSp>
          <p:nvGrpSpPr>
            <p:cNvPr id="196" name="Group 195">
              <a:extLst>
                <a:ext uri="{FF2B5EF4-FFF2-40B4-BE49-F238E27FC236}">
                  <a16:creationId xmlns:a16="http://schemas.microsoft.com/office/drawing/2014/main" id="{553CD636-73E9-4B74-BFA5-CB1DBFFF5CE0}"/>
                </a:ext>
              </a:extLst>
            </p:cNvPr>
            <p:cNvGrpSpPr/>
            <p:nvPr/>
          </p:nvGrpSpPr>
          <p:grpSpPr>
            <a:xfrm>
              <a:off x="635593" y="4789409"/>
              <a:ext cx="266790" cy="118862"/>
              <a:chOff x="-3774075" y="3977321"/>
              <a:chExt cx="2313012" cy="1030494"/>
            </a:xfrm>
          </p:grpSpPr>
          <p:sp>
            <p:nvSpPr>
              <p:cNvPr id="244" name="Rectangle: Rounded Corners 243">
                <a:extLst>
                  <a:ext uri="{FF2B5EF4-FFF2-40B4-BE49-F238E27FC236}">
                    <a16:creationId xmlns:a16="http://schemas.microsoft.com/office/drawing/2014/main" id="{A84B93C0-96A0-4C8F-9474-DD008FF23B8D}"/>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382196E2-E8F2-411B-A95A-FE909FEF9080}"/>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9CD3BF3B-6202-4329-990A-AA14BC12B67F}"/>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7902BC0B-8E89-48A9-8AA6-3670F672947A}"/>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FA441133-0542-4DB1-A39A-136FDBA8B47E}"/>
                  </a:ext>
                </a:extLst>
              </p:cNvPr>
              <p:cNvGrpSpPr/>
              <p:nvPr/>
            </p:nvGrpSpPr>
            <p:grpSpPr>
              <a:xfrm>
                <a:off x="-2139677" y="3977321"/>
                <a:ext cx="541538" cy="523877"/>
                <a:chOff x="-3024748" y="3561103"/>
                <a:chExt cx="949654" cy="918684"/>
              </a:xfrm>
            </p:grpSpPr>
            <p:sp>
              <p:nvSpPr>
                <p:cNvPr id="252" name="Rectangle: Rounded Corners 251">
                  <a:extLst>
                    <a:ext uri="{FF2B5EF4-FFF2-40B4-BE49-F238E27FC236}">
                      <a16:creationId xmlns:a16="http://schemas.microsoft.com/office/drawing/2014/main" id="{2AD2C289-BDE1-4920-99E0-0BDECD5C6C51}"/>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0D0739B0-7652-476F-B5A3-51806B6EBA77}"/>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49" name="Group 248">
                <a:extLst>
                  <a:ext uri="{FF2B5EF4-FFF2-40B4-BE49-F238E27FC236}">
                    <a16:creationId xmlns:a16="http://schemas.microsoft.com/office/drawing/2014/main" id="{5DAB671B-456E-46C6-87C6-759F100682AF}"/>
                  </a:ext>
                </a:extLst>
              </p:cNvPr>
              <p:cNvGrpSpPr/>
              <p:nvPr/>
            </p:nvGrpSpPr>
            <p:grpSpPr>
              <a:xfrm>
                <a:off x="-2813549" y="3977321"/>
                <a:ext cx="541538" cy="523877"/>
                <a:chOff x="-3024748" y="3561103"/>
                <a:chExt cx="949654" cy="918684"/>
              </a:xfrm>
            </p:grpSpPr>
            <p:sp>
              <p:nvSpPr>
                <p:cNvPr id="250" name="Rectangle: Rounded Corners 249">
                  <a:extLst>
                    <a:ext uri="{FF2B5EF4-FFF2-40B4-BE49-F238E27FC236}">
                      <a16:creationId xmlns:a16="http://schemas.microsoft.com/office/drawing/2014/main" id="{F7CE7185-0FE9-42ED-BC0A-8EFA51CEC852}"/>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1" name="Rectangle: Rounded Corners 250">
                  <a:extLst>
                    <a:ext uri="{FF2B5EF4-FFF2-40B4-BE49-F238E27FC236}">
                      <a16:creationId xmlns:a16="http://schemas.microsoft.com/office/drawing/2014/main" id="{5F6FCA92-D9FE-4B07-A290-4490A737A6D5}"/>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679862FE-6CB7-4B9D-876E-92380D6FADE0}"/>
                </a:ext>
              </a:extLst>
            </p:cNvPr>
            <p:cNvGrpSpPr/>
            <p:nvPr/>
          </p:nvGrpSpPr>
          <p:grpSpPr>
            <a:xfrm>
              <a:off x="1002877" y="4783671"/>
              <a:ext cx="266790" cy="118862"/>
              <a:chOff x="-3774075" y="3977321"/>
              <a:chExt cx="2313012" cy="1030494"/>
            </a:xfrm>
          </p:grpSpPr>
          <p:sp>
            <p:nvSpPr>
              <p:cNvPr id="234" name="Rectangle: Rounded Corners 233">
                <a:extLst>
                  <a:ext uri="{FF2B5EF4-FFF2-40B4-BE49-F238E27FC236}">
                    <a16:creationId xmlns:a16="http://schemas.microsoft.com/office/drawing/2014/main" id="{4B73DEBD-B4B6-498A-8745-8FF36FCE8756}"/>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5" name="Oval 234">
                <a:extLst>
                  <a:ext uri="{FF2B5EF4-FFF2-40B4-BE49-F238E27FC236}">
                    <a16:creationId xmlns:a16="http://schemas.microsoft.com/office/drawing/2014/main" id="{978D48D9-D9F8-43F3-AE8D-112A6E4B4EDF}"/>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6" name="Oval 235">
                <a:extLst>
                  <a:ext uri="{FF2B5EF4-FFF2-40B4-BE49-F238E27FC236}">
                    <a16:creationId xmlns:a16="http://schemas.microsoft.com/office/drawing/2014/main" id="{0B143988-C012-4B25-8165-81746D39FF7A}"/>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7" name="Oval 236">
                <a:extLst>
                  <a:ext uri="{FF2B5EF4-FFF2-40B4-BE49-F238E27FC236}">
                    <a16:creationId xmlns:a16="http://schemas.microsoft.com/office/drawing/2014/main" id="{3B29EF03-A354-4575-A58C-D58BCAA85FF3}"/>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8" name="Group 237">
                <a:extLst>
                  <a:ext uri="{FF2B5EF4-FFF2-40B4-BE49-F238E27FC236}">
                    <a16:creationId xmlns:a16="http://schemas.microsoft.com/office/drawing/2014/main" id="{28A9F359-13A6-4451-8D04-F4BFFA5DF6F0}"/>
                  </a:ext>
                </a:extLst>
              </p:cNvPr>
              <p:cNvGrpSpPr/>
              <p:nvPr/>
            </p:nvGrpSpPr>
            <p:grpSpPr>
              <a:xfrm>
                <a:off x="-2139677" y="3977321"/>
                <a:ext cx="541538" cy="523877"/>
                <a:chOff x="-3024748" y="3561103"/>
                <a:chExt cx="949654" cy="918684"/>
              </a:xfrm>
            </p:grpSpPr>
            <p:sp>
              <p:nvSpPr>
                <p:cNvPr id="242" name="Rectangle: Rounded Corners 241">
                  <a:extLst>
                    <a:ext uri="{FF2B5EF4-FFF2-40B4-BE49-F238E27FC236}">
                      <a16:creationId xmlns:a16="http://schemas.microsoft.com/office/drawing/2014/main" id="{794797D2-7876-43B5-AFF5-B8DE7DAD62B9}"/>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3" name="Rectangle: Rounded Corners 242">
                  <a:extLst>
                    <a:ext uri="{FF2B5EF4-FFF2-40B4-BE49-F238E27FC236}">
                      <a16:creationId xmlns:a16="http://schemas.microsoft.com/office/drawing/2014/main" id="{37396452-BE07-47F3-A40D-5DE9CCB57DAC}"/>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39" name="Group 238">
                <a:extLst>
                  <a:ext uri="{FF2B5EF4-FFF2-40B4-BE49-F238E27FC236}">
                    <a16:creationId xmlns:a16="http://schemas.microsoft.com/office/drawing/2014/main" id="{257768FA-BCAD-48ED-BD35-D7BBB4B701D1}"/>
                  </a:ext>
                </a:extLst>
              </p:cNvPr>
              <p:cNvGrpSpPr/>
              <p:nvPr/>
            </p:nvGrpSpPr>
            <p:grpSpPr>
              <a:xfrm>
                <a:off x="-2813549" y="3977321"/>
                <a:ext cx="541538" cy="523877"/>
                <a:chOff x="-3024748" y="3561103"/>
                <a:chExt cx="949654" cy="918684"/>
              </a:xfrm>
            </p:grpSpPr>
            <p:sp>
              <p:nvSpPr>
                <p:cNvPr id="240" name="Rectangle: Rounded Corners 239">
                  <a:extLst>
                    <a:ext uri="{FF2B5EF4-FFF2-40B4-BE49-F238E27FC236}">
                      <a16:creationId xmlns:a16="http://schemas.microsoft.com/office/drawing/2014/main" id="{24802E24-1958-49A9-B27D-473BCE9CCF91}"/>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1" name="Rectangle: Rounded Corners 240">
                  <a:extLst>
                    <a:ext uri="{FF2B5EF4-FFF2-40B4-BE49-F238E27FC236}">
                      <a16:creationId xmlns:a16="http://schemas.microsoft.com/office/drawing/2014/main" id="{874C73C9-AB72-4E58-BA8C-9A671AC66751}"/>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198" name="Cube 197">
              <a:extLst>
                <a:ext uri="{FF2B5EF4-FFF2-40B4-BE49-F238E27FC236}">
                  <a16:creationId xmlns:a16="http://schemas.microsoft.com/office/drawing/2014/main" id="{6EFD9E3E-84EE-408D-B32C-8E6848380921}"/>
                </a:ext>
              </a:extLst>
            </p:cNvPr>
            <p:cNvSpPr/>
            <p:nvPr/>
          </p:nvSpPr>
          <p:spPr bwMode="auto">
            <a:xfrm>
              <a:off x="1406199" y="5739755"/>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199" name="Cube 198">
              <a:extLst>
                <a:ext uri="{FF2B5EF4-FFF2-40B4-BE49-F238E27FC236}">
                  <a16:creationId xmlns:a16="http://schemas.microsoft.com/office/drawing/2014/main" id="{8202A02B-F6A1-45CD-84C3-9DC495059F80}"/>
                </a:ext>
              </a:extLst>
            </p:cNvPr>
            <p:cNvSpPr/>
            <p:nvPr/>
          </p:nvSpPr>
          <p:spPr bwMode="auto">
            <a:xfrm>
              <a:off x="1406199" y="5114043"/>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200" name="Cube 199">
              <a:extLst>
                <a:ext uri="{FF2B5EF4-FFF2-40B4-BE49-F238E27FC236}">
                  <a16:creationId xmlns:a16="http://schemas.microsoft.com/office/drawing/2014/main" id="{2D404702-FC30-4B4B-8DB4-190C3B4A4F47}"/>
                </a:ext>
              </a:extLst>
            </p:cNvPr>
            <p:cNvSpPr/>
            <p:nvPr/>
          </p:nvSpPr>
          <p:spPr bwMode="auto">
            <a:xfrm>
              <a:off x="1406199" y="4488331"/>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201" name="Graphic 200" descr="Robot Hand">
              <a:extLst>
                <a:ext uri="{FF2B5EF4-FFF2-40B4-BE49-F238E27FC236}">
                  <a16:creationId xmlns:a16="http://schemas.microsoft.com/office/drawing/2014/main" id="{6268E06F-0601-4F7F-B694-FA6EF0399DD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3638" y="5998479"/>
              <a:ext cx="219854" cy="244522"/>
            </a:xfrm>
            <a:prstGeom prst="rect">
              <a:avLst/>
            </a:prstGeom>
          </p:spPr>
        </p:pic>
        <p:grpSp>
          <p:nvGrpSpPr>
            <p:cNvPr id="202" name="Group 201">
              <a:extLst>
                <a:ext uri="{FF2B5EF4-FFF2-40B4-BE49-F238E27FC236}">
                  <a16:creationId xmlns:a16="http://schemas.microsoft.com/office/drawing/2014/main" id="{034A96DF-FB7D-4C65-AC92-36AD5CD17159}"/>
                </a:ext>
              </a:extLst>
            </p:cNvPr>
            <p:cNvGrpSpPr/>
            <p:nvPr/>
          </p:nvGrpSpPr>
          <p:grpSpPr>
            <a:xfrm>
              <a:off x="406997" y="4956449"/>
              <a:ext cx="1110477" cy="418187"/>
              <a:chOff x="406997" y="4956449"/>
              <a:chExt cx="1110477" cy="418187"/>
            </a:xfrm>
          </p:grpSpPr>
          <p:cxnSp>
            <p:nvCxnSpPr>
              <p:cNvPr id="230" name="Connector: Elbow 252">
                <a:extLst>
                  <a:ext uri="{FF2B5EF4-FFF2-40B4-BE49-F238E27FC236}">
                    <a16:creationId xmlns:a16="http://schemas.microsoft.com/office/drawing/2014/main" id="{2E6EA4DF-E41F-4EF4-BE54-4792FE7BC18E}"/>
                  </a:ext>
                </a:extLst>
              </p:cNvPr>
              <p:cNvCxnSpPr>
                <a:cxnSpLocks/>
              </p:cNvCxnSpPr>
              <p:nvPr/>
            </p:nvCxnSpPr>
            <p:spPr>
              <a:xfrm>
                <a:off x="406997"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231" name="Connector: Elbow 252">
                <a:extLst>
                  <a:ext uri="{FF2B5EF4-FFF2-40B4-BE49-F238E27FC236}">
                    <a16:creationId xmlns:a16="http://schemas.microsoft.com/office/drawing/2014/main" id="{5ED241C3-E9BF-412A-9DA5-26A5171853DC}"/>
                  </a:ext>
                </a:extLst>
              </p:cNvPr>
              <p:cNvCxnSpPr>
                <a:cxnSpLocks/>
              </p:cNvCxnSpPr>
              <p:nvPr/>
            </p:nvCxnSpPr>
            <p:spPr>
              <a:xfrm>
                <a:off x="784794"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232" name="Connector: Elbow 252">
                <a:extLst>
                  <a:ext uri="{FF2B5EF4-FFF2-40B4-BE49-F238E27FC236}">
                    <a16:creationId xmlns:a16="http://schemas.microsoft.com/office/drawing/2014/main" id="{BEFC2818-6E83-4302-ADAE-0F22E8B0B435}"/>
                  </a:ext>
                </a:extLst>
              </p:cNvPr>
              <p:cNvCxnSpPr>
                <a:cxnSpLocks/>
              </p:cNvCxnSpPr>
              <p:nvPr/>
            </p:nvCxnSpPr>
            <p:spPr>
              <a:xfrm>
                <a:off x="1138520"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233" name="Connector: Elbow 252">
                <a:extLst>
                  <a:ext uri="{FF2B5EF4-FFF2-40B4-BE49-F238E27FC236}">
                    <a16:creationId xmlns:a16="http://schemas.microsoft.com/office/drawing/2014/main" id="{9D9B866B-7101-4EBE-915D-6A8BF13C2757}"/>
                  </a:ext>
                </a:extLst>
              </p:cNvPr>
              <p:cNvCxnSpPr>
                <a:cxnSpLocks/>
              </p:cNvCxnSpPr>
              <p:nvPr/>
            </p:nvCxnSpPr>
            <p:spPr>
              <a:xfrm>
                <a:off x="1517474" y="4956449"/>
                <a:ext cx="0" cy="418187"/>
              </a:xfrm>
              <a:prstGeom prst="straightConnector1">
                <a:avLst/>
              </a:prstGeom>
              <a:noFill/>
              <a:ln w="9525" cap="flat" cmpd="sng" algn="ctr">
                <a:solidFill>
                  <a:srgbClr val="FFFFFF"/>
                </a:solidFill>
                <a:prstDash val="solid"/>
                <a:headEnd type="none" w="lg" len="med"/>
                <a:tailEnd type="none" w="lg" len="med"/>
              </a:ln>
              <a:effectLst/>
            </p:spPr>
          </p:cxnSp>
        </p:grpSp>
        <p:pic>
          <p:nvPicPr>
            <p:cNvPr id="203" name="Graphic 202" descr="Processor">
              <a:extLst>
                <a:ext uri="{FF2B5EF4-FFF2-40B4-BE49-F238E27FC236}">
                  <a16:creationId xmlns:a16="http://schemas.microsoft.com/office/drawing/2014/main" id="{8AA7FF19-EBC4-4B78-899E-6CD17A31DD1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775" y="5381704"/>
              <a:ext cx="212852" cy="212854"/>
            </a:xfrm>
            <a:prstGeom prst="rect">
              <a:avLst/>
            </a:prstGeom>
          </p:spPr>
        </p:pic>
        <p:grpSp>
          <p:nvGrpSpPr>
            <p:cNvPr id="204" name="Group 203">
              <a:extLst>
                <a:ext uri="{FF2B5EF4-FFF2-40B4-BE49-F238E27FC236}">
                  <a16:creationId xmlns:a16="http://schemas.microsoft.com/office/drawing/2014/main" id="{BD3C9F00-5AE3-4EEB-96E8-9E3EA79938F6}"/>
                </a:ext>
              </a:extLst>
            </p:cNvPr>
            <p:cNvGrpSpPr/>
            <p:nvPr/>
          </p:nvGrpSpPr>
          <p:grpSpPr>
            <a:xfrm>
              <a:off x="1372685" y="4779143"/>
              <a:ext cx="266790" cy="118862"/>
              <a:chOff x="-3774075" y="3977321"/>
              <a:chExt cx="2313012" cy="1030494"/>
            </a:xfrm>
          </p:grpSpPr>
          <p:sp>
            <p:nvSpPr>
              <p:cNvPr id="220" name="Rectangle: Rounded Corners 219">
                <a:extLst>
                  <a:ext uri="{FF2B5EF4-FFF2-40B4-BE49-F238E27FC236}">
                    <a16:creationId xmlns:a16="http://schemas.microsoft.com/office/drawing/2014/main" id="{049943B3-0A6D-4257-9DDA-EA4EA2FECE45}"/>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AC7894E7-3F7C-4BA9-8DEE-D748178F9C52}"/>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2" name="Oval 221">
                <a:extLst>
                  <a:ext uri="{FF2B5EF4-FFF2-40B4-BE49-F238E27FC236}">
                    <a16:creationId xmlns:a16="http://schemas.microsoft.com/office/drawing/2014/main" id="{3620A7B6-B5A2-4898-A2C2-2811B6D54871}"/>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E5E9D1A9-0190-496E-B2F0-753398207929}"/>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C3410B51-E6C0-442C-B30F-7DA938D0951D}"/>
                  </a:ext>
                </a:extLst>
              </p:cNvPr>
              <p:cNvGrpSpPr/>
              <p:nvPr/>
            </p:nvGrpSpPr>
            <p:grpSpPr>
              <a:xfrm>
                <a:off x="-2139677" y="3977321"/>
                <a:ext cx="541538" cy="523877"/>
                <a:chOff x="-3024748" y="3561103"/>
                <a:chExt cx="949654" cy="918684"/>
              </a:xfrm>
            </p:grpSpPr>
            <p:sp>
              <p:nvSpPr>
                <p:cNvPr id="228" name="Rectangle: Rounded Corners 227">
                  <a:extLst>
                    <a:ext uri="{FF2B5EF4-FFF2-40B4-BE49-F238E27FC236}">
                      <a16:creationId xmlns:a16="http://schemas.microsoft.com/office/drawing/2014/main" id="{C3633167-1D9A-463E-9854-806BD0A144B0}"/>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9" name="Rectangle: Rounded Corners 228">
                  <a:extLst>
                    <a:ext uri="{FF2B5EF4-FFF2-40B4-BE49-F238E27FC236}">
                      <a16:creationId xmlns:a16="http://schemas.microsoft.com/office/drawing/2014/main" id="{AF6B8352-048C-4ADB-A531-C07D806D76B2}"/>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8E87362F-89FF-4AEE-9D46-FA63E2452F3A}"/>
                  </a:ext>
                </a:extLst>
              </p:cNvPr>
              <p:cNvGrpSpPr/>
              <p:nvPr/>
            </p:nvGrpSpPr>
            <p:grpSpPr>
              <a:xfrm>
                <a:off x="-2813549" y="3977321"/>
                <a:ext cx="541538" cy="523877"/>
                <a:chOff x="-3024748" y="3561103"/>
                <a:chExt cx="949654" cy="918684"/>
              </a:xfrm>
            </p:grpSpPr>
            <p:sp>
              <p:nvSpPr>
                <p:cNvPr id="226" name="Rectangle: Rounded Corners 225">
                  <a:extLst>
                    <a:ext uri="{FF2B5EF4-FFF2-40B4-BE49-F238E27FC236}">
                      <a16:creationId xmlns:a16="http://schemas.microsoft.com/office/drawing/2014/main" id="{E318A01D-9C4A-4CB2-B882-795C0F4D0D33}"/>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7" name="Rectangle: Rounded Corners 226">
                  <a:extLst>
                    <a:ext uri="{FF2B5EF4-FFF2-40B4-BE49-F238E27FC236}">
                      <a16:creationId xmlns:a16="http://schemas.microsoft.com/office/drawing/2014/main" id="{7FC73182-BEED-418A-BBC5-DE2F059A928A}"/>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05" name="Cube 204">
              <a:extLst>
                <a:ext uri="{FF2B5EF4-FFF2-40B4-BE49-F238E27FC236}">
                  <a16:creationId xmlns:a16="http://schemas.microsoft.com/office/drawing/2014/main" id="{8C53600A-82FC-495A-9E12-4A09A1745860}"/>
                </a:ext>
              </a:extLst>
            </p:cNvPr>
            <p:cNvSpPr/>
            <p:nvPr/>
          </p:nvSpPr>
          <p:spPr bwMode="auto">
            <a:xfrm>
              <a:off x="276162" y="3862619"/>
              <a:ext cx="3546216"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206" name="Graphic 205" descr="Factory">
              <a:extLst>
                <a:ext uri="{FF2B5EF4-FFF2-40B4-BE49-F238E27FC236}">
                  <a16:creationId xmlns:a16="http://schemas.microsoft.com/office/drawing/2014/main" id="{0DA70EF6-4DBD-4C75-BD0A-5762C49AF2D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007" y="4292772"/>
              <a:ext cx="273212" cy="273210"/>
            </a:xfrm>
            <a:prstGeom prst="rect">
              <a:avLst/>
            </a:prstGeom>
          </p:spPr>
        </p:pic>
        <p:cxnSp>
          <p:nvCxnSpPr>
            <p:cNvPr id="207" name="Connector: Elbow 206">
              <a:extLst>
                <a:ext uri="{FF2B5EF4-FFF2-40B4-BE49-F238E27FC236}">
                  <a16:creationId xmlns:a16="http://schemas.microsoft.com/office/drawing/2014/main" id="{7F7A16F6-C5F8-43DC-B8F0-3DC48A0452E3}"/>
                </a:ext>
              </a:extLst>
            </p:cNvPr>
            <p:cNvCxnSpPr>
              <a:cxnSpLocks/>
              <a:stCxn id="206" idx="3"/>
            </p:cNvCxnSpPr>
            <p:nvPr/>
          </p:nvCxnSpPr>
          <p:spPr>
            <a:xfrm>
              <a:off x="1089219" y="4429377"/>
              <a:ext cx="437667" cy="305527"/>
            </a:xfrm>
            <a:prstGeom prst="bentConnector3">
              <a:avLst>
                <a:gd name="adj1" fmla="val 98967"/>
              </a:avLst>
            </a:prstGeom>
            <a:noFill/>
            <a:ln w="9525" cap="flat" cmpd="sng" algn="ctr">
              <a:solidFill>
                <a:srgbClr val="FFFFFF"/>
              </a:solidFill>
              <a:prstDash val="solid"/>
              <a:headEnd type="none" w="lg" len="med"/>
              <a:tailEnd type="none" w="lg" len="med"/>
            </a:ln>
            <a:effectLst/>
          </p:spPr>
        </p:cxnSp>
        <p:cxnSp>
          <p:nvCxnSpPr>
            <p:cNvPr id="208" name="Connector: Elbow 207">
              <a:extLst>
                <a:ext uri="{FF2B5EF4-FFF2-40B4-BE49-F238E27FC236}">
                  <a16:creationId xmlns:a16="http://schemas.microsoft.com/office/drawing/2014/main" id="{0080D84C-83B4-4024-98FD-E65AF2F8406D}"/>
                </a:ext>
              </a:extLst>
            </p:cNvPr>
            <p:cNvCxnSpPr>
              <a:cxnSpLocks/>
              <a:stCxn id="185" idx="1"/>
              <a:endCxn id="206" idx="1"/>
            </p:cNvCxnSpPr>
            <p:nvPr/>
          </p:nvCxnSpPr>
          <p:spPr>
            <a:xfrm rot="5400000" flipH="1" flipV="1">
              <a:off x="451700" y="4384396"/>
              <a:ext cx="319326" cy="409288"/>
            </a:xfrm>
            <a:prstGeom prst="bentConnector2">
              <a:avLst/>
            </a:prstGeom>
            <a:noFill/>
            <a:ln w="9525" cap="flat" cmpd="sng" algn="ctr">
              <a:solidFill>
                <a:srgbClr val="FFFFFF"/>
              </a:solidFill>
              <a:prstDash val="solid"/>
              <a:headEnd type="none" w="lg" len="med"/>
              <a:tailEnd type="none" w="lg" len="med"/>
            </a:ln>
            <a:effectLst/>
          </p:spPr>
        </p:cxnSp>
        <p:cxnSp>
          <p:nvCxnSpPr>
            <p:cNvPr id="209" name="Connector: Elbow 208">
              <a:extLst>
                <a:ext uri="{FF2B5EF4-FFF2-40B4-BE49-F238E27FC236}">
                  <a16:creationId xmlns:a16="http://schemas.microsoft.com/office/drawing/2014/main" id="{2F8D4926-789E-42C0-BF09-F071899501DA}"/>
                </a:ext>
              </a:extLst>
            </p:cNvPr>
            <p:cNvCxnSpPr>
              <a:cxnSpLocks/>
              <a:stCxn id="206" idx="3"/>
              <a:endCxn id="191" idx="1"/>
            </p:cNvCxnSpPr>
            <p:nvPr/>
          </p:nvCxnSpPr>
          <p:spPr>
            <a:xfrm>
              <a:off x="1089219" y="4429377"/>
              <a:ext cx="72676" cy="319326"/>
            </a:xfrm>
            <a:prstGeom prst="bentConnector2">
              <a:avLst/>
            </a:prstGeom>
            <a:noFill/>
            <a:ln w="9525" cap="flat" cmpd="sng" algn="ctr">
              <a:solidFill>
                <a:srgbClr val="FFFFFF"/>
              </a:solidFill>
              <a:prstDash val="solid"/>
              <a:headEnd type="none" w="lg" len="med"/>
              <a:tailEnd type="none" w="lg" len="med"/>
            </a:ln>
            <a:effectLst/>
          </p:spPr>
        </p:cxnSp>
        <p:cxnSp>
          <p:nvCxnSpPr>
            <p:cNvPr id="210" name="Connector: Elbow 209">
              <a:extLst>
                <a:ext uri="{FF2B5EF4-FFF2-40B4-BE49-F238E27FC236}">
                  <a16:creationId xmlns:a16="http://schemas.microsoft.com/office/drawing/2014/main" id="{D791F873-A675-4BF6-8EC0-D6A82CFBDC8A}"/>
                </a:ext>
              </a:extLst>
            </p:cNvPr>
            <p:cNvCxnSpPr>
              <a:cxnSpLocks/>
              <a:stCxn id="206" idx="1"/>
              <a:endCxn id="190" idx="1"/>
            </p:cNvCxnSpPr>
            <p:nvPr/>
          </p:nvCxnSpPr>
          <p:spPr>
            <a:xfrm rot="10800000" flipV="1">
              <a:off x="784307" y="4429377"/>
              <a:ext cx="31700" cy="319326"/>
            </a:xfrm>
            <a:prstGeom prst="bentConnector2">
              <a:avLst/>
            </a:prstGeom>
            <a:noFill/>
            <a:ln w="9525" cap="flat" cmpd="sng" algn="ctr">
              <a:solidFill>
                <a:srgbClr val="FFFFFF"/>
              </a:solidFill>
              <a:prstDash val="solid"/>
              <a:headEnd type="none" w="lg" len="med"/>
              <a:tailEnd type="none" w="lg" len="med"/>
            </a:ln>
            <a:effectLst/>
          </p:spPr>
        </p:cxnSp>
        <p:grpSp>
          <p:nvGrpSpPr>
            <p:cNvPr id="211" name="Group 210">
              <a:extLst>
                <a:ext uri="{FF2B5EF4-FFF2-40B4-BE49-F238E27FC236}">
                  <a16:creationId xmlns:a16="http://schemas.microsoft.com/office/drawing/2014/main" id="{EE24B525-4548-432A-A280-7F91ADD0D27E}"/>
                </a:ext>
              </a:extLst>
            </p:cNvPr>
            <p:cNvGrpSpPr/>
            <p:nvPr/>
          </p:nvGrpSpPr>
          <p:grpSpPr>
            <a:xfrm>
              <a:off x="415300" y="5586327"/>
              <a:ext cx="1110477" cy="418187"/>
              <a:chOff x="406997" y="4956449"/>
              <a:chExt cx="1110477" cy="418187"/>
            </a:xfrm>
          </p:grpSpPr>
          <p:cxnSp>
            <p:nvCxnSpPr>
              <p:cNvPr id="216" name="Connector: Elbow 252">
                <a:extLst>
                  <a:ext uri="{FF2B5EF4-FFF2-40B4-BE49-F238E27FC236}">
                    <a16:creationId xmlns:a16="http://schemas.microsoft.com/office/drawing/2014/main" id="{CE3CF014-51B6-4847-A257-208D96D63673}"/>
                  </a:ext>
                </a:extLst>
              </p:cNvPr>
              <p:cNvCxnSpPr>
                <a:cxnSpLocks/>
              </p:cNvCxnSpPr>
              <p:nvPr/>
            </p:nvCxnSpPr>
            <p:spPr>
              <a:xfrm>
                <a:off x="406997"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217" name="Connector: Elbow 252">
                <a:extLst>
                  <a:ext uri="{FF2B5EF4-FFF2-40B4-BE49-F238E27FC236}">
                    <a16:creationId xmlns:a16="http://schemas.microsoft.com/office/drawing/2014/main" id="{370CA3C9-464F-4A44-B6E4-4F48D432D5AA}"/>
                  </a:ext>
                </a:extLst>
              </p:cNvPr>
              <p:cNvCxnSpPr>
                <a:cxnSpLocks/>
              </p:cNvCxnSpPr>
              <p:nvPr/>
            </p:nvCxnSpPr>
            <p:spPr>
              <a:xfrm>
                <a:off x="784794" y="4956449"/>
                <a:ext cx="0" cy="418187"/>
              </a:xfrm>
              <a:prstGeom prst="straightConnector1">
                <a:avLst/>
              </a:prstGeom>
              <a:solidFill>
                <a:srgbClr val="75757A"/>
              </a:solidFill>
              <a:ln w="9525" cap="flat" cmpd="sng" algn="ctr">
                <a:solidFill>
                  <a:srgbClr val="FFFFFF"/>
                </a:solidFill>
                <a:prstDash val="solid"/>
                <a:headEnd type="none" w="lg" len="med"/>
                <a:tailEnd type="none" w="lg" len="med"/>
              </a:ln>
              <a:effectLst/>
            </p:spPr>
          </p:cxnSp>
          <p:cxnSp>
            <p:nvCxnSpPr>
              <p:cNvPr id="218" name="Connector: Elbow 252">
                <a:extLst>
                  <a:ext uri="{FF2B5EF4-FFF2-40B4-BE49-F238E27FC236}">
                    <a16:creationId xmlns:a16="http://schemas.microsoft.com/office/drawing/2014/main" id="{73E6149F-06FE-4542-86ED-4DD916734F03}"/>
                  </a:ext>
                </a:extLst>
              </p:cNvPr>
              <p:cNvCxnSpPr>
                <a:cxnSpLocks/>
              </p:cNvCxnSpPr>
              <p:nvPr/>
            </p:nvCxnSpPr>
            <p:spPr>
              <a:xfrm>
                <a:off x="1138520"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219" name="Connector: Elbow 252">
                <a:extLst>
                  <a:ext uri="{FF2B5EF4-FFF2-40B4-BE49-F238E27FC236}">
                    <a16:creationId xmlns:a16="http://schemas.microsoft.com/office/drawing/2014/main" id="{7BA3A2FA-EF4E-4BD3-89A3-C21ED930274A}"/>
                  </a:ext>
                </a:extLst>
              </p:cNvPr>
              <p:cNvCxnSpPr>
                <a:cxnSpLocks/>
              </p:cNvCxnSpPr>
              <p:nvPr/>
            </p:nvCxnSpPr>
            <p:spPr>
              <a:xfrm>
                <a:off x="1517474" y="4956449"/>
                <a:ext cx="0" cy="418187"/>
              </a:xfrm>
              <a:prstGeom prst="straightConnector1">
                <a:avLst/>
              </a:prstGeom>
              <a:noFill/>
              <a:ln w="9525" cap="flat" cmpd="sng" algn="ctr">
                <a:solidFill>
                  <a:srgbClr val="FFFFFF"/>
                </a:solidFill>
                <a:prstDash val="solid"/>
                <a:headEnd type="none" w="lg" len="med"/>
                <a:tailEnd type="none" w="lg" len="med"/>
              </a:ln>
              <a:effectLst/>
            </p:spPr>
          </p:cxnSp>
        </p:grpSp>
        <p:sp>
          <p:nvSpPr>
            <p:cNvPr id="212" name="Speech Bubble: Rectangle 211">
              <a:extLst>
                <a:ext uri="{FF2B5EF4-FFF2-40B4-BE49-F238E27FC236}">
                  <a16:creationId xmlns:a16="http://schemas.microsoft.com/office/drawing/2014/main" id="{D100377F-320E-42FB-8904-FF5DABC72238}"/>
                </a:ext>
              </a:extLst>
            </p:cNvPr>
            <p:cNvSpPr/>
            <p:nvPr/>
          </p:nvSpPr>
          <p:spPr bwMode="auto">
            <a:xfrm>
              <a:off x="1677900" y="5362340"/>
              <a:ext cx="1835485" cy="416771"/>
            </a:xfrm>
            <a:prstGeom prst="wedgeRectCallout">
              <a:avLst>
                <a:gd name="adj1" fmla="val 6532"/>
                <a:gd name="adj2" fmla="val -2666"/>
              </a:avLst>
            </a:prstGeom>
            <a:solidFill>
              <a:srgbClr val="FFFFFF"/>
            </a:solidFill>
            <a:ln>
              <a:noFill/>
            </a:ln>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1 – Basic Control</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Electronics controlling or monitoring physical systems</a:t>
              </a:r>
            </a:p>
          </p:txBody>
        </p:sp>
        <p:sp>
          <p:nvSpPr>
            <p:cNvPr id="213" name="Speech Bubble: Rectangle 212">
              <a:extLst>
                <a:ext uri="{FF2B5EF4-FFF2-40B4-BE49-F238E27FC236}">
                  <a16:creationId xmlns:a16="http://schemas.microsoft.com/office/drawing/2014/main" id="{EBE29D00-BDDF-4463-9DF8-46623735E63B}"/>
                </a:ext>
              </a:extLst>
            </p:cNvPr>
            <p:cNvSpPr/>
            <p:nvPr/>
          </p:nvSpPr>
          <p:spPr bwMode="auto">
            <a:xfrm>
              <a:off x="1677899" y="5998368"/>
              <a:ext cx="1835485" cy="418187"/>
            </a:xfrm>
            <a:prstGeom prst="wedgeRectCallout">
              <a:avLst>
                <a:gd name="adj1" fmla="val 9743"/>
                <a:gd name="adj2" fmla="val 3465"/>
              </a:avLst>
            </a:prstGeom>
            <a:solidFill>
              <a:srgbClr val="FFFFFF"/>
            </a:solidFill>
            <a:ln>
              <a:noFill/>
            </a:ln>
            <a:effectLst/>
          </p:spPr>
          <p:txBody>
            <a:bodyPr rot="0" spcFirstLastPara="0" vertOverflow="overflow" horzOverflow="overflow" vert="horz" wrap="square" lIns="80076" tIns="80076" rIns="80076" bIns="0"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0 – Process</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Physical machinery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   </a:t>
              </a:r>
              <a:b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br>
              <a:endParaRPr kumimoji="0" lang="en-US" sz="613"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214" name="Speech Bubble: Rectangle 213">
              <a:extLst>
                <a:ext uri="{FF2B5EF4-FFF2-40B4-BE49-F238E27FC236}">
                  <a16:creationId xmlns:a16="http://schemas.microsoft.com/office/drawing/2014/main" id="{B99A4533-9F90-44EF-A584-3EAF3EE33B49}"/>
                </a:ext>
              </a:extLst>
            </p:cNvPr>
            <p:cNvSpPr/>
            <p:nvPr/>
          </p:nvSpPr>
          <p:spPr bwMode="auto">
            <a:xfrm>
              <a:off x="1675005" y="4760617"/>
              <a:ext cx="1853563" cy="418187"/>
            </a:xfrm>
            <a:prstGeom prst="wedgeRectCallout">
              <a:avLst>
                <a:gd name="adj1" fmla="val -5800"/>
                <a:gd name="adj2" fmla="val -5446"/>
              </a:avLst>
            </a:prstGeom>
            <a:solidFill>
              <a:srgbClr val="FFFFFF"/>
            </a:solidFill>
            <a:ln>
              <a:noFill/>
            </a:ln>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t>Level 2 – Supervisory Control</a:t>
              </a:r>
              <a:b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Monitoring &amp; Control for discrete business functions (e.g. production line) </a:t>
              </a:r>
            </a:p>
          </p:txBody>
        </p:sp>
        <p:sp>
          <p:nvSpPr>
            <p:cNvPr id="215" name="Speech Bubble: Rectangle 214">
              <a:extLst>
                <a:ext uri="{FF2B5EF4-FFF2-40B4-BE49-F238E27FC236}">
                  <a16:creationId xmlns:a16="http://schemas.microsoft.com/office/drawing/2014/main" id="{8AD17CAA-9207-4913-866B-44067F0BEF76}"/>
                </a:ext>
              </a:extLst>
            </p:cNvPr>
            <p:cNvSpPr/>
            <p:nvPr/>
          </p:nvSpPr>
          <p:spPr bwMode="auto">
            <a:xfrm>
              <a:off x="1679156" y="4129462"/>
              <a:ext cx="1849412" cy="421889"/>
            </a:xfrm>
            <a:prstGeom prst="wedgeRectCallout">
              <a:avLst>
                <a:gd name="adj1" fmla="val -30698"/>
                <a:gd name="adj2" fmla="val 17885"/>
              </a:avLst>
            </a:prstGeom>
            <a:solidFill>
              <a:srgbClr val="FFFFFF"/>
            </a:solidFill>
            <a:ln>
              <a:noFill/>
            </a:ln>
            <a:effectLst/>
          </p:spPr>
          <p:txBody>
            <a:bodyPr rot="0" spcFirstLastPara="0" vertOverflow="overflow" horzOverflow="overflow" vert="horz" wrap="square" lIns="80076" tIns="128122" rIns="80076"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3 – Site Operations</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Control &amp; monitoring for physical site with multiple functions (e.g. plant)</a:t>
              </a:r>
            </a:p>
          </p:txBody>
        </p:sp>
      </p:grpSp>
      <p:sp>
        <p:nvSpPr>
          <p:cNvPr id="264" name="Google Shape;1889;p149">
            <a:extLst>
              <a:ext uri="{FF2B5EF4-FFF2-40B4-BE49-F238E27FC236}">
                <a16:creationId xmlns:a16="http://schemas.microsoft.com/office/drawing/2014/main" id="{F77CDC61-90E4-4915-B36C-7FEDA78D9BC5}"/>
              </a:ext>
              <a:ext uri="{C183D7F6-B498-43B3-948B-1728B52AA6E4}">
                <adec:decorative xmlns:adec="http://schemas.microsoft.com/office/drawing/2017/decorative" val="1"/>
              </a:ext>
            </a:extLst>
          </p:cNvPr>
          <p:cNvSpPr/>
          <p:nvPr/>
        </p:nvSpPr>
        <p:spPr>
          <a:xfrm>
            <a:off x="7617919" y="1675181"/>
            <a:ext cx="3993585" cy="745062"/>
          </a:xfrm>
          <a:prstGeom prst="rect">
            <a:avLst/>
          </a:prstGeom>
          <a:solidFill>
            <a:srgbClr val="50E6FF">
              <a:alpha val="10000"/>
            </a:srgb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80" b="1" i="0" u="none" strike="noStrike" kern="0" cap="none" spc="0" normalizeH="0" baseline="0" noProof="0">
                <a:ln>
                  <a:noFill/>
                </a:ln>
                <a:solidFill>
                  <a:srgbClr val="000000"/>
                </a:solidFill>
                <a:effectLst/>
                <a:uLnTx/>
                <a:uFillTx/>
                <a:sym typeface="Libre Franklin"/>
              </a:rPr>
              <a:t>Security Analytics</a:t>
            </a:r>
            <a:endParaRPr kumimoji="0" sz="980" b="1" i="0" u="none" strike="noStrike" kern="0" cap="none" spc="0" normalizeH="0" baseline="0" noProof="0">
              <a:ln>
                <a:noFill/>
              </a:ln>
              <a:solidFill>
                <a:srgbClr val="000000"/>
              </a:solidFill>
              <a:effectLst/>
              <a:uLnTx/>
              <a:uFillTx/>
              <a:sym typeface="Libre Franklin"/>
            </a:endParaRPr>
          </a:p>
        </p:txBody>
      </p:sp>
      <p:grpSp>
        <p:nvGrpSpPr>
          <p:cNvPr id="265" name="Group 264">
            <a:extLst>
              <a:ext uri="{FF2B5EF4-FFF2-40B4-BE49-F238E27FC236}">
                <a16:creationId xmlns:a16="http://schemas.microsoft.com/office/drawing/2014/main" id="{6A462B50-D499-43F4-9F5B-EB86690DCC9C}"/>
              </a:ext>
              <a:ext uri="{C183D7F6-B498-43B3-948B-1728B52AA6E4}">
                <adec:decorative xmlns:adec="http://schemas.microsoft.com/office/drawing/2017/decorative" val="1"/>
              </a:ext>
            </a:extLst>
          </p:cNvPr>
          <p:cNvGrpSpPr/>
          <p:nvPr/>
        </p:nvGrpSpPr>
        <p:grpSpPr>
          <a:xfrm>
            <a:off x="7704523" y="3866415"/>
            <a:ext cx="3449415" cy="2555237"/>
            <a:chOff x="12636541" y="2064545"/>
            <a:chExt cx="2609315" cy="1694270"/>
          </a:xfrm>
          <a:solidFill>
            <a:srgbClr val="75757A"/>
          </a:solidFill>
        </p:grpSpPr>
        <p:grpSp>
          <p:nvGrpSpPr>
            <p:cNvPr id="266" name="Group 265">
              <a:extLst>
                <a:ext uri="{FF2B5EF4-FFF2-40B4-BE49-F238E27FC236}">
                  <a16:creationId xmlns:a16="http://schemas.microsoft.com/office/drawing/2014/main" id="{E5056AA7-CB9B-4FED-A59B-8AB2D0DA2424}"/>
                </a:ext>
              </a:extLst>
            </p:cNvPr>
            <p:cNvGrpSpPr/>
            <p:nvPr/>
          </p:nvGrpSpPr>
          <p:grpSpPr>
            <a:xfrm>
              <a:off x="12636541" y="2064545"/>
              <a:ext cx="2609315" cy="1694270"/>
              <a:chOff x="381478" y="1939261"/>
              <a:chExt cx="2390776" cy="387047"/>
            </a:xfrm>
            <a:grpFill/>
          </p:grpSpPr>
          <p:sp>
            <p:nvSpPr>
              <p:cNvPr id="268" name="Cube 267">
                <a:extLst>
                  <a:ext uri="{FF2B5EF4-FFF2-40B4-BE49-F238E27FC236}">
                    <a16:creationId xmlns:a16="http://schemas.microsoft.com/office/drawing/2014/main" id="{589013A7-F940-499D-B649-A81CEB2D7EF5}"/>
                  </a:ext>
                </a:extLst>
              </p:cNvPr>
              <p:cNvSpPr/>
              <p:nvPr/>
            </p:nvSpPr>
            <p:spPr bwMode="auto">
              <a:xfrm>
                <a:off x="381478" y="1939261"/>
                <a:ext cx="2390776" cy="387047"/>
              </a:xfrm>
              <a:prstGeom prst="cube">
                <a:avLst>
                  <a:gd name="adj" fmla="val 7207"/>
                </a:avLst>
              </a:prstGeom>
              <a:grp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269" name="TextBox 268">
                <a:extLst>
                  <a:ext uri="{FF2B5EF4-FFF2-40B4-BE49-F238E27FC236}">
                    <a16:creationId xmlns:a16="http://schemas.microsoft.com/office/drawing/2014/main" id="{B0EA2A7B-D274-4F52-A08E-7216217106EF}"/>
                  </a:ext>
                </a:extLst>
              </p:cNvPr>
              <p:cNvSpPr txBox="1"/>
              <p:nvPr/>
            </p:nvSpPr>
            <p:spPr>
              <a:xfrm>
                <a:off x="419948" y="1974730"/>
                <a:ext cx="2099110" cy="35648"/>
              </a:xfrm>
              <a:prstGeom prst="rect">
                <a:avLst/>
              </a:prstGeom>
              <a:grpFill/>
            </p:spPr>
            <p:txBody>
              <a:bodyPr wrap="square">
                <a:spAutoFit/>
              </a:bodyPr>
              <a:lstStyle/>
              <a:p>
                <a:pPr marL="0" marR="0" lvl="0" indent="0" algn="ctr" defTabSz="800742" eaLnBrk="1" fontAlgn="auto" latinLnBrk="0" hangingPunct="1">
                  <a:lnSpc>
                    <a:spcPct val="100000"/>
                  </a:lnSpc>
                  <a:spcBef>
                    <a:spcPts val="0"/>
                  </a:spcBef>
                  <a:spcAft>
                    <a:spcPts val="0"/>
                  </a:spcAft>
                  <a:buClrTx/>
                  <a:buSzTx/>
                  <a:buFontTx/>
                  <a:buNone/>
                  <a:tabLst/>
                  <a:defRPr/>
                </a:pPr>
                <a:r>
                  <a:rPr kumimoji="0" lang="en-US" sz="941" b="1" i="0" u="none" strike="noStrike" kern="0" cap="none" spc="0" normalizeH="0" baseline="0" noProof="0">
                    <a:ln>
                      <a:noFill/>
                    </a:ln>
                    <a:gradFill>
                      <a:gsLst>
                        <a:gs pos="0">
                          <a:srgbClr val="FFFFFF"/>
                        </a:gs>
                        <a:gs pos="100000">
                          <a:srgbClr val="FFFFFF"/>
                        </a:gs>
                      </a:gsLst>
                      <a:lin ang="5400000" scaled="1"/>
                    </a:gradFill>
                    <a:effectLst/>
                    <a:uLnTx/>
                    <a:uFillTx/>
                  </a:rPr>
                  <a:t>Purdue Levels 4 + 5 and Zero Trust</a:t>
                </a:r>
              </a:p>
            </p:txBody>
          </p:sp>
        </p:grpSp>
        <p:sp>
          <p:nvSpPr>
            <p:cNvPr id="267" name="Speech Bubble: Rectangle 266">
              <a:extLst>
                <a:ext uri="{FF2B5EF4-FFF2-40B4-BE49-F238E27FC236}">
                  <a16:creationId xmlns:a16="http://schemas.microsoft.com/office/drawing/2014/main" id="{CE56AE32-B56A-4738-AF62-D317E15F3AA5}"/>
                </a:ext>
              </a:extLst>
            </p:cNvPr>
            <p:cNvSpPr/>
            <p:nvPr/>
          </p:nvSpPr>
          <p:spPr bwMode="auto">
            <a:xfrm>
              <a:off x="12712870" y="3115098"/>
              <a:ext cx="2343311" cy="587740"/>
            </a:xfrm>
            <a:prstGeom prst="wedgeRectCallout">
              <a:avLst>
                <a:gd name="adj1" fmla="val -366"/>
                <a:gd name="adj2" fmla="val 3735"/>
              </a:avLst>
            </a:prstGeom>
            <a:solidFill>
              <a:srgbClr val="FFFFFF"/>
            </a:solidFill>
            <a:ln>
              <a:noFill/>
            </a:ln>
            <a:effectLst/>
          </p:spPr>
          <p:txBody>
            <a:bodyPr rot="0" spcFirstLastPara="0" vertOverflow="overflow" horzOverflow="overflow" vert="horz" wrap="square" lIns="80076" tIns="128122" rIns="160153"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0"/>
                </a:spcAft>
                <a:buClrTx/>
                <a:buSzTx/>
                <a:buFontTx/>
                <a:buNone/>
                <a:tabLst/>
                <a:defRPr/>
              </a:pPr>
              <a:r>
                <a:rPr kumimoji="0" lang="en-US" sz="921"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Transform with Zero Trust Principles</a:t>
              </a:r>
            </a:p>
            <a:p>
              <a:pPr marL="0" marR="0" lvl="0" indent="0" defTabSz="816567" eaLnBrk="1" fontAlgn="base" latinLnBrk="0" hangingPunct="1">
                <a:lnSpc>
                  <a:spcPct val="100000"/>
                </a:lnSpc>
                <a:spcBef>
                  <a:spcPct val="0"/>
                </a:spcBef>
                <a:spcAft>
                  <a:spcPts val="0"/>
                </a:spcAft>
                <a:buClrTx/>
                <a:buSzTx/>
                <a:buFontTx/>
                <a:buNone/>
                <a:tabLst/>
                <a:defRPr/>
              </a:pPr>
              <a:r>
                <a:rPr kumimoji="0" lang="en-US" sz="784"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Purdue model assumed static site/enterprise model</a:t>
              </a:r>
            </a:p>
            <a:p>
              <a:pPr marL="150139" marR="0" lvl="1" indent="-1501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Datacenter Segments </a:t>
              </a:r>
              <a:r>
                <a:rPr kumimoji="0" lang="en-US" sz="784"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Align network/identity/other controls to business workloads and business risk</a:t>
              </a:r>
            </a:p>
            <a:p>
              <a:pPr marL="150139" marR="0" lvl="1" indent="-1501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End user access - </a:t>
              </a:r>
              <a:r>
                <a:rPr kumimoji="0" lang="en-US" sz="784"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Dynamically grant access based on explicit validation of current user and device risk level</a:t>
              </a:r>
            </a:p>
          </p:txBody>
        </p:sp>
      </p:grpSp>
      <p:sp>
        <p:nvSpPr>
          <p:cNvPr id="270" name="Google Shape;1889;p149">
            <a:extLst>
              <a:ext uri="{FF2B5EF4-FFF2-40B4-BE49-F238E27FC236}">
                <a16:creationId xmlns:a16="http://schemas.microsoft.com/office/drawing/2014/main" id="{BFDEE5DC-FD81-48A2-87DC-498051515BAD}"/>
              </a:ext>
              <a:ext uri="{C183D7F6-B498-43B3-948B-1728B52AA6E4}">
                <adec:decorative xmlns:adec="http://schemas.microsoft.com/office/drawing/2017/decorative" val="1"/>
              </a:ext>
            </a:extLst>
          </p:cNvPr>
          <p:cNvSpPr/>
          <p:nvPr/>
        </p:nvSpPr>
        <p:spPr>
          <a:xfrm>
            <a:off x="3103025" y="1582555"/>
            <a:ext cx="8583181" cy="918652"/>
          </a:xfrm>
          <a:prstGeom prst="rect">
            <a:avLst/>
          </a:prstGeom>
          <a:noFill/>
          <a:ln w="12700" cap="flat" cmpd="sng">
            <a:solidFill>
              <a:srgbClr val="000000"/>
            </a:solidFill>
            <a:prstDash val="solid"/>
            <a:miter lim="800000"/>
            <a:headEnd type="none" w="sm" len="sm"/>
            <a:tailEnd type="none" w="sm" len="sm"/>
          </a:ln>
        </p:spPr>
        <p:txBody>
          <a:bodyPr spcFirstLastPara="1" wrap="square" lIns="80064" tIns="40021" rIns="80064" bIns="40021" anchor="t" anchorCtr="0">
            <a:noAutofit/>
          </a:bodyPr>
          <a:lstStyle/>
          <a:p>
            <a:pPr marL="2852643" marR="0" lvl="0" indent="0" defTabSz="914400" eaLnBrk="1" fontAlgn="auto" latinLnBrk="0" hangingPunct="1">
              <a:lnSpc>
                <a:spcPct val="100000"/>
              </a:lnSpc>
              <a:spcBef>
                <a:spcPts val="0"/>
              </a:spcBef>
              <a:spcAft>
                <a:spcPts val="0"/>
              </a:spcAft>
              <a:buClr>
                <a:srgbClr val="FFFFFF"/>
              </a:buClr>
              <a:buSzPts val="2400"/>
              <a:buFontTx/>
              <a:buNone/>
              <a:tabLst/>
              <a:defRPr/>
            </a:pPr>
            <a:endParaRPr kumimoji="0" sz="1401" b="1" i="0" u="none" strike="noStrike" kern="0" cap="none" spc="0" normalizeH="0" baseline="0" noProof="0">
              <a:ln>
                <a:noFill/>
              </a:ln>
              <a:solidFill>
                <a:srgbClr val="000000"/>
              </a:solidFill>
              <a:effectLst/>
              <a:uLnTx/>
              <a:uFillTx/>
              <a:sym typeface="Libre Franklin"/>
            </a:endParaRPr>
          </a:p>
        </p:txBody>
      </p:sp>
      <p:sp>
        <p:nvSpPr>
          <p:cNvPr id="271" name="Google Shape;1889;p149">
            <a:extLst>
              <a:ext uri="{FF2B5EF4-FFF2-40B4-BE49-F238E27FC236}">
                <a16:creationId xmlns:a16="http://schemas.microsoft.com/office/drawing/2014/main" id="{E8537131-9D86-492D-9481-207185FA81A1}"/>
              </a:ext>
              <a:ext uri="{C183D7F6-B498-43B3-948B-1728B52AA6E4}">
                <adec:decorative xmlns:adec="http://schemas.microsoft.com/office/drawing/2017/decorative" val="1"/>
              </a:ext>
            </a:extLst>
          </p:cNvPr>
          <p:cNvSpPr/>
          <p:nvPr/>
        </p:nvSpPr>
        <p:spPr>
          <a:xfrm>
            <a:off x="3185280" y="1675181"/>
            <a:ext cx="2990825" cy="745062"/>
          </a:xfrm>
          <a:prstGeom prst="rect">
            <a:avLst/>
          </a:prstGeom>
          <a:solidFill>
            <a:srgbClr val="0078D3">
              <a:alpha val="10000"/>
            </a:srgb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80" b="1" i="0" u="none" strike="noStrike" kern="0" cap="none" spc="0" normalizeH="0" baseline="0" noProof="0">
                <a:ln>
                  <a:noFill/>
                </a:ln>
                <a:solidFill>
                  <a:srgbClr val="000000"/>
                </a:solidFill>
                <a:effectLst/>
                <a:uLnTx/>
                <a:uFillTx/>
                <a:sym typeface="Libre Franklin"/>
              </a:rPr>
              <a:t>Business Analytics</a:t>
            </a:r>
            <a:endParaRPr kumimoji="0" sz="980" b="1" i="0" u="none" strike="noStrike" kern="0" cap="none" spc="0" normalizeH="0" baseline="0" noProof="0">
              <a:ln>
                <a:noFill/>
              </a:ln>
              <a:solidFill>
                <a:srgbClr val="000000"/>
              </a:solidFill>
              <a:effectLst/>
              <a:uLnTx/>
              <a:uFillTx/>
              <a:sym typeface="Libre Franklin"/>
            </a:endParaRPr>
          </a:p>
        </p:txBody>
      </p:sp>
      <p:sp>
        <p:nvSpPr>
          <p:cNvPr id="272" name="TextBox 271">
            <a:extLst>
              <a:ext uri="{FF2B5EF4-FFF2-40B4-BE49-F238E27FC236}">
                <a16:creationId xmlns:a16="http://schemas.microsoft.com/office/drawing/2014/main" id="{849E16AF-9CEF-45E4-A9D0-1EED4AB76358}"/>
              </a:ext>
              <a:ext uri="{C183D7F6-B498-43B3-948B-1728B52AA6E4}">
                <adec:decorative xmlns:adec="http://schemas.microsoft.com/office/drawing/2017/decorative" val="1"/>
              </a:ext>
            </a:extLst>
          </p:cNvPr>
          <p:cNvSpPr txBox="1"/>
          <p:nvPr/>
        </p:nvSpPr>
        <p:spPr>
          <a:xfrm>
            <a:off x="7664812" y="3186036"/>
            <a:ext cx="4064160" cy="57070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64" b="1" i="0" u="sng" strike="noStrike" kern="0" cap="none" spc="0" normalizeH="0" baseline="0" noProof="0">
                <a:ln>
                  <a:noFill/>
                </a:ln>
                <a:solidFill>
                  <a:srgbClr val="000000"/>
                </a:solidFill>
                <a:effectLst/>
                <a:uLnTx/>
                <a:uFillTx/>
              </a:rPr>
              <a:t>Confidentiality</a:t>
            </a:r>
            <a:r>
              <a:rPr kumimoji="0" lang="en-US" sz="964" b="0" i="0" u="none" strike="noStrike" kern="0" cap="none" spc="0" normalizeH="0" baseline="0" noProof="0">
                <a:ln>
                  <a:noFill/>
                </a:ln>
                <a:solidFill>
                  <a:srgbClr val="000000"/>
                </a:solidFill>
                <a:effectLst/>
                <a:uLnTx/>
                <a:uFillTx/>
                <a:latin typeface="Segoe UI Semibold"/>
              </a:rPr>
              <a:t>/Integrity/Availability</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Hardware Age: </a:t>
            </a:r>
            <a:r>
              <a:rPr kumimoji="0" lang="en-US" sz="686" b="0" i="0" u="none" strike="noStrike" kern="0" cap="none" spc="0" normalizeH="0" baseline="0" noProof="0">
                <a:ln>
                  <a:noFill/>
                </a:ln>
                <a:solidFill>
                  <a:srgbClr val="000000"/>
                </a:solidFill>
                <a:effectLst/>
                <a:uLnTx/>
                <a:uFillTx/>
              </a:rPr>
              <a:t>5-10 years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Warranty length </a:t>
            </a:r>
            <a:r>
              <a:rPr kumimoji="0" lang="en-US" sz="686" b="0" i="0" u="none" strike="noStrike" kern="0" cap="none" spc="0" normalizeH="0" baseline="0" noProof="0">
                <a:ln>
                  <a:noFill/>
                </a:ln>
                <a:solidFill>
                  <a:srgbClr val="000000"/>
                </a:solidFill>
                <a:effectLst/>
                <a:uLnTx/>
                <a:uFillTx/>
              </a:rPr>
              <a:t>3-5 years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Protocols: </a:t>
            </a:r>
            <a:r>
              <a:rPr kumimoji="0" lang="en-US" sz="686" b="0" i="0" u="none" strike="noStrike" kern="0" cap="none" spc="0" normalizeH="0" baseline="0" noProof="0">
                <a:ln>
                  <a:noFill/>
                </a:ln>
                <a:solidFill>
                  <a:srgbClr val="000000"/>
                </a:solidFill>
                <a:effectLst/>
                <a:uLnTx/>
                <a:uFillTx/>
              </a:rPr>
              <a:t>Native IP, HTTP(S), Others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Security Hygiene:</a:t>
            </a:r>
            <a:r>
              <a:rPr kumimoji="0" lang="en-US" sz="686" b="0" i="0" u="none" strike="noStrike" kern="0" cap="none" spc="0" normalizeH="0" baseline="0" noProof="0">
                <a:ln>
                  <a:noFill/>
                </a:ln>
                <a:solidFill>
                  <a:srgbClr val="000000"/>
                </a:solidFill>
                <a:effectLst/>
                <a:uLnTx/>
                <a:uFillTx/>
              </a:rPr>
              <a:t> Multi-factor authentication (MFA), patching, threat monitoring, antimalware</a:t>
            </a:r>
          </a:p>
        </p:txBody>
      </p:sp>
      <p:sp>
        <p:nvSpPr>
          <p:cNvPr id="273" name="TextBox 272">
            <a:extLst>
              <a:ext uri="{FF2B5EF4-FFF2-40B4-BE49-F238E27FC236}">
                <a16:creationId xmlns:a16="http://schemas.microsoft.com/office/drawing/2014/main" id="{12EF6A39-7760-4823-9BC5-0B30A0155DBD}"/>
              </a:ext>
              <a:ext uri="{C183D7F6-B498-43B3-948B-1728B52AA6E4}">
                <adec:decorative xmlns:adec="http://schemas.microsoft.com/office/drawing/2017/decorative" val="1"/>
              </a:ext>
            </a:extLst>
          </p:cNvPr>
          <p:cNvSpPr txBox="1"/>
          <p:nvPr/>
        </p:nvSpPr>
        <p:spPr>
          <a:xfrm>
            <a:off x="4463928" y="3185024"/>
            <a:ext cx="2788742" cy="676308"/>
          </a:xfrm>
          <a:prstGeom prst="rect">
            <a:avLst/>
          </a:prstGeom>
          <a:noFill/>
        </p:spPr>
        <p:txBody>
          <a:bodyPr wrap="square" lIns="0" tIns="0" rIns="0" bIns="0" rtlCol="0">
            <a:spAutoFit/>
          </a:bodyPr>
          <a:lstStyle/>
          <a:p>
            <a:pPr marL="100093" marR="0" lvl="0" indent="-100093" defTabSz="914400" eaLnBrk="1" fontAlgn="auto" latinLnBrk="0" hangingPunct="1">
              <a:lnSpc>
                <a:spcPct val="100000"/>
              </a:lnSpc>
              <a:spcBef>
                <a:spcPts val="0"/>
              </a:spcBef>
              <a:spcAft>
                <a:spcPts val="0"/>
              </a:spcAft>
              <a:buClrTx/>
              <a:buSzTx/>
              <a:buFontTx/>
              <a:buNone/>
              <a:tabLst/>
              <a:defRPr/>
            </a:pPr>
            <a:r>
              <a:rPr kumimoji="0" lang="en-US" sz="964" b="1" i="0" u="sng" strike="noStrike" kern="0" cap="none" spc="0" normalizeH="0" baseline="0" noProof="0">
                <a:ln>
                  <a:noFill/>
                </a:ln>
                <a:solidFill>
                  <a:srgbClr val="000000"/>
                </a:solidFill>
                <a:effectLst/>
                <a:uLnTx/>
                <a:uFillTx/>
              </a:rPr>
              <a:t>Safety</a:t>
            </a:r>
            <a:r>
              <a:rPr kumimoji="0" lang="en-US" sz="964" b="0" i="0" u="none" strike="noStrike" kern="0" cap="none" spc="0" normalizeH="0" baseline="0" noProof="0">
                <a:ln>
                  <a:noFill/>
                </a:ln>
                <a:solidFill>
                  <a:srgbClr val="000000"/>
                </a:solidFill>
                <a:effectLst/>
                <a:uLnTx/>
                <a:uFillTx/>
                <a:latin typeface="Segoe UI Semibold"/>
              </a:rPr>
              <a:t>/Integrity/Availability</a:t>
            </a:r>
            <a:endParaRPr kumimoji="0" lang="en-US" sz="875" b="0" i="0" u="none" strike="noStrike" kern="0" cap="none" spc="0" normalizeH="0" baseline="0" noProof="0">
              <a:ln>
                <a:noFill/>
              </a:ln>
              <a:solidFill>
                <a:srgbClr val="000000"/>
              </a:solidFill>
              <a:effectLst/>
              <a:uLnTx/>
              <a:uFillTx/>
            </a:endParaRP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Hardware Age: </a:t>
            </a:r>
            <a:r>
              <a:rPr kumimoji="0" lang="en-US" sz="686" b="0" i="0" u="none" strike="noStrike" kern="0" cap="none" spc="0" normalizeH="0" baseline="0" noProof="0">
                <a:ln>
                  <a:noFill/>
                </a:ln>
                <a:solidFill>
                  <a:srgbClr val="000000"/>
                </a:solidFill>
                <a:effectLst/>
                <a:uLnTx/>
                <a:uFillTx/>
              </a:rPr>
              <a:t>50-100 years (mechanical + electronic overlay) </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Warranty length: </a:t>
            </a:r>
            <a:r>
              <a:rPr kumimoji="0" lang="en-US" sz="686" b="0" i="0" u="none" strike="noStrike" kern="0" cap="none" spc="0" normalizeH="0" baseline="0" noProof="0">
                <a:ln>
                  <a:noFill/>
                </a:ln>
                <a:solidFill>
                  <a:srgbClr val="000000"/>
                </a:solidFill>
                <a:effectLst/>
                <a:uLnTx/>
                <a:uFillTx/>
              </a:rPr>
              <a:t>up to 30-50 years</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Protocols: </a:t>
            </a:r>
            <a:r>
              <a:rPr kumimoji="0" lang="en-US" sz="686" b="0" i="0" u="none" strike="noStrike" kern="0" cap="none" spc="0" normalizeH="0" baseline="0" noProof="0">
                <a:ln>
                  <a:noFill/>
                </a:ln>
                <a:solidFill>
                  <a:srgbClr val="000000"/>
                </a:solidFill>
                <a:effectLst/>
                <a:uLnTx/>
                <a:uFillTx/>
              </a:rPr>
              <a:t>Industry Specific (often bridged to IP networks)</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Security Hygiene: </a:t>
            </a:r>
            <a:r>
              <a:rPr kumimoji="0" lang="en-US" sz="686" b="0" i="0" u="none" strike="noStrike" kern="0" cap="none" spc="0" normalizeH="0" baseline="0" noProof="0">
                <a:ln>
                  <a:noFill/>
                </a:ln>
                <a:solidFill>
                  <a:srgbClr val="000000"/>
                </a:solidFill>
                <a:effectLst/>
                <a:uLnTx/>
                <a:uFillTx/>
              </a:rPr>
              <a:t>Isolation, threat monitoring, managing vendor access risk, (patching rarely)</a:t>
            </a:r>
          </a:p>
        </p:txBody>
      </p:sp>
      <p:sp>
        <p:nvSpPr>
          <p:cNvPr id="274" name="TextBox 273">
            <a:extLst>
              <a:ext uri="{FF2B5EF4-FFF2-40B4-BE49-F238E27FC236}">
                <a16:creationId xmlns:a16="http://schemas.microsoft.com/office/drawing/2014/main" id="{E249A316-DDDF-4BF6-A916-5264DD83261D}"/>
              </a:ext>
              <a:ext uri="{C183D7F6-B498-43B3-948B-1728B52AA6E4}">
                <adec:decorative xmlns:adec="http://schemas.microsoft.com/office/drawing/2017/decorative" val="1"/>
              </a:ext>
            </a:extLst>
          </p:cNvPr>
          <p:cNvSpPr txBox="1"/>
          <p:nvPr/>
        </p:nvSpPr>
        <p:spPr>
          <a:xfrm>
            <a:off x="4458481" y="2757220"/>
            <a:ext cx="2393063" cy="40431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14" b="1" i="0" u="none" strike="noStrike" kern="0" cap="none" spc="0" normalizeH="0" baseline="0" noProof="0">
                <a:ln>
                  <a:noFill/>
                </a:ln>
                <a:solidFill>
                  <a:srgbClr val="000000"/>
                </a:solidFill>
                <a:effectLst/>
                <a:uLnTx/>
                <a:uFillTx/>
              </a:rPr>
              <a:t>Operational Technology </a:t>
            </a:r>
            <a:br>
              <a:rPr kumimoji="0" lang="en-US" sz="1314" b="1" i="0" u="none" strike="noStrike" kern="0" cap="none" spc="0" normalizeH="0" baseline="0" noProof="0">
                <a:ln>
                  <a:noFill/>
                </a:ln>
                <a:solidFill>
                  <a:srgbClr val="000000"/>
                </a:solidFill>
                <a:effectLst/>
                <a:uLnTx/>
                <a:uFillTx/>
              </a:rPr>
            </a:br>
            <a:r>
              <a:rPr kumimoji="0" lang="en-US" sz="1314" b="1" i="0" u="none" strike="noStrike" kern="0" cap="none" spc="0" normalizeH="0" baseline="0" noProof="0">
                <a:ln>
                  <a:noFill/>
                </a:ln>
                <a:solidFill>
                  <a:srgbClr val="000000"/>
                </a:solidFill>
                <a:effectLst/>
                <a:uLnTx/>
                <a:uFillTx/>
              </a:rPr>
              <a:t>(OT) Environments</a:t>
            </a:r>
          </a:p>
        </p:txBody>
      </p:sp>
      <p:sp>
        <p:nvSpPr>
          <p:cNvPr id="275" name="TextBox 274">
            <a:extLst>
              <a:ext uri="{FF2B5EF4-FFF2-40B4-BE49-F238E27FC236}">
                <a16:creationId xmlns:a16="http://schemas.microsoft.com/office/drawing/2014/main" id="{7214E665-42AF-4BAF-9DBC-4DAA038ABE13}"/>
              </a:ext>
              <a:ext uri="{C183D7F6-B498-43B3-948B-1728B52AA6E4}">
                <adec:decorative xmlns:adec="http://schemas.microsoft.com/office/drawing/2017/decorative" val="1"/>
              </a:ext>
            </a:extLst>
          </p:cNvPr>
          <p:cNvSpPr txBox="1"/>
          <p:nvPr/>
        </p:nvSpPr>
        <p:spPr>
          <a:xfrm>
            <a:off x="7664812" y="2755189"/>
            <a:ext cx="1959147" cy="40431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14" b="1" i="0" u="none" strike="noStrike" kern="0" cap="none" spc="0" normalizeH="0" baseline="0" noProof="0">
                <a:ln>
                  <a:noFill/>
                </a:ln>
                <a:solidFill>
                  <a:srgbClr val="000000"/>
                </a:solidFill>
                <a:effectLst/>
                <a:uLnTx/>
                <a:uFillTx/>
              </a:rPr>
              <a:t>Information Technology </a:t>
            </a:r>
            <a:br>
              <a:rPr kumimoji="0" lang="en-US" sz="1314" b="1" i="0" u="none" strike="noStrike" kern="0" cap="none" spc="0" normalizeH="0" baseline="0" noProof="0">
                <a:ln>
                  <a:noFill/>
                </a:ln>
                <a:solidFill>
                  <a:srgbClr val="000000"/>
                </a:solidFill>
                <a:effectLst/>
                <a:uLnTx/>
                <a:uFillTx/>
              </a:rPr>
            </a:br>
            <a:r>
              <a:rPr kumimoji="0" lang="en-US" sz="1314" b="1" i="0" u="none" strike="noStrike" kern="0" cap="none" spc="0" normalizeH="0" baseline="0" noProof="0">
                <a:ln>
                  <a:noFill/>
                </a:ln>
                <a:solidFill>
                  <a:srgbClr val="000000"/>
                </a:solidFill>
                <a:effectLst/>
                <a:uLnTx/>
                <a:uFillTx/>
              </a:rPr>
              <a:t>(IT) Environments</a:t>
            </a:r>
          </a:p>
        </p:txBody>
      </p:sp>
      <p:grpSp>
        <p:nvGrpSpPr>
          <p:cNvPr id="276" name="Group 275">
            <a:extLst>
              <a:ext uri="{FF2B5EF4-FFF2-40B4-BE49-F238E27FC236}">
                <a16:creationId xmlns:a16="http://schemas.microsoft.com/office/drawing/2014/main" id="{F2F7D626-CD09-4FCB-9DC7-4EEB89C5E7B2}"/>
              </a:ext>
              <a:ext uri="{C183D7F6-B498-43B3-948B-1728B52AA6E4}">
                <adec:decorative xmlns:adec="http://schemas.microsoft.com/office/drawing/2017/decorative" val="1"/>
              </a:ext>
            </a:extLst>
          </p:cNvPr>
          <p:cNvGrpSpPr/>
          <p:nvPr/>
        </p:nvGrpSpPr>
        <p:grpSpPr>
          <a:xfrm flipH="1">
            <a:off x="7376420" y="4485909"/>
            <a:ext cx="241453" cy="342474"/>
            <a:chOff x="2697568" y="3778193"/>
            <a:chExt cx="1184671" cy="677197"/>
          </a:xfrm>
        </p:grpSpPr>
        <p:sp>
          <p:nvSpPr>
            <p:cNvPr id="277" name="Rectangle 276">
              <a:extLst>
                <a:ext uri="{FF2B5EF4-FFF2-40B4-BE49-F238E27FC236}">
                  <a16:creationId xmlns:a16="http://schemas.microsoft.com/office/drawing/2014/main" id="{B6BEFA0C-3DC6-4EC4-9F33-14650247B91C}"/>
                </a:ext>
              </a:extLst>
            </p:cNvPr>
            <p:cNvSpPr/>
            <p:nvPr/>
          </p:nvSpPr>
          <p:spPr bwMode="auto">
            <a:xfrm>
              <a:off x="2717416" y="3778226"/>
              <a:ext cx="1113167" cy="668542"/>
            </a:xfrm>
            <a:prstGeom prst="rect">
              <a:avLst/>
            </a:prstGeom>
            <a:solidFill>
              <a:srgbClr val="FFFFFF">
                <a:alpha val="69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78" name="Straight Connector 277">
              <a:extLst>
                <a:ext uri="{FF2B5EF4-FFF2-40B4-BE49-F238E27FC236}">
                  <a16:creationId xmlns:a16="http://schemas.microsoft.com/office/drawing/2014/main" id="{CACEB0B1-A1C8-4B4C-9C00-9D99E90F70E7}"/>
                </a:ext>
              </a:extLst>
            </p:cNvPr>
            <p:cNvCxnSpPr/>
            <p:nvPr/>
          </p:nvCxnSpPr>
          <p:spPr>
            <a:xfrm>
              <a:off x="2715427" y="3778193"/>
              <a:ext cx="1166812" cy="0"/>
            </a:xfrm>
            <a:prstGeom prst="line">
              <a:avLst/>
            </a:prstGeom>
            <a:noFill/>
            <a:ln w="28575" cap="flat" cmpd="sng" algn="ctr">
              <a:solidFill>
                <a:srgbClr val="000000"/>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F7D11435-8CD3-457A-8DB0-1408C7DB58EE}"/>
                </a:ext>
              </a:extLst>
            </p:cNvPr>
            <p:cNvCxnSpPr/>
            <p:nvPr/>
          </p:nvCxnSpPr>
          <p:spPr>
            <a:xfrm>
              <a:off x="2697568" y="4455390"/>
              <a:ext cx="1166812" cy="0"/>
            </a:xfrm>
            <a:prstGeom prst="line">
              <a:avLst/>
            </a:prstGeom>
            <a:noFill/>
            <a:ln w="28575" cap="flat" cmpd="sng" algn="ctr">
              <a:solidFill>
                <a:srgbClr val="000000"/>
              </a:solidFill>
              <a:prstDash val="sysDot"/>
              <a:headEnd type="none" w="lg" len="med"/>
              <a:tailEnd type="none" w="lg" len="med"/>
            </a:ln>
            <a:effectLst/>
          </p:spPr>
        </p:cxnSp>
      </p:grpSp>
      <p:grpSp>
        <p:nvGrpSpPr>
          <p:cNvPr id="280" name="Group 279">
            <a:extLst>
              <a:ext uri="{FF2B5EF4-FFF2-40B4-BE49-F238E27FC236}">
                <a16:creationId xmlns:a16="http://schemas.microsoft.com/office/drawing/2014/main" id="{79D790B9-8139-4364-9721-F51CB3BC2CAE}"/>
              </a:ext>
              <a:ext uri="{C183D7F6-B498-43B3-948B-1728B52AA6E4}">
                <adec:decorative xmlns:adec="http://schemas.microsoft.com/office/drawing/2017/decorative" val="1"/>
              </a:ext>
            </a:extLst>
          </p:cNvPr>
          <p:cNvGrpSpPr/>
          <p:nvPr/>
        </p:nvGrpSpPr>
        <p:grpSpPr>
          <a:xfrm rot="5400000">
            <a:off x="4004835" y="2418451"/>
            <a:ext cx="364627" cy="236893"/>
            <a:chOff x="2618442" y="3778193"/>
            <a:chExt cx="1272583" cy="677197"/>
          </a:xfrm>
        </p:grpSpPr>
        <p:sp>
          <p:nvSpPr>
            <p:cNvPr id="281" name="Rectangle 280">
              <a:extLst>
                <a:ext uri="{FF2B5EF4-FFF2-40B4-BE49-F238E27FC236}">
                  <a16:creationId xmlns:a16="http://schemas.microsoft.com/office/drawing/2014/main" id="{A9697CE4-F789-4620-8A89-DE2E713AA3A1}"/>
                </a:ext>
              </a:extLst>
            </p:cNvPr>
            <p:cNvSpPr/>
            <p:nvPr/>
          </p:nvSpPr>
          <p:spPr bwMode="auto">
            <a:xfrm>
              <a:off x="2618442" y="3778226"/>
              <a:ext cx="1272583" cy="668543"/>
            </a:xfrm>
            <a:prstGeom prst="rect">
              <a:avLst/>
            </a:prstGeom>
            <a:solidFill>
              <a:srgbClr val="FFFFFF">
                <a:alpha val="69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82" name="Straight Connector 281">
              <a:extLst>
                <a:ext uri="{FF2B5EF4-FFF2-40B4-BE49-F238E27FC236}">
                  <a16:creationId xmlns:a16="http://schemas.microsoft.com/office/drawing/2014/main" id="{414EB0A0-8FCD-4D45-B364-B76CF4C43020}"/>
                </a:ext>
              </a:extLst>
            </p:cNvPr>
            <p:cNvCxnSpPr/>
            <p:nvPr/>
          </p:nvCxnSpPr>
          <p:spPr>
            <a:xfrm>
              <a:off x="2715427" y="3778193"/>
              <a:ext cx="1166812" cy="0"/>
            </a:xfrm>
            <a:prstGeom prst="line">
              <a:avLst/>
            </a:prstGeom>
            <a:noFill/>
            <a:ln w="28575" cap="flat" cmpd="sng" algn="ctr">
              <a:solidFill>
                <a:srgbClr val="000000"/>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210881C5-48B5-4D17-978C-41E6CF8F42EA}"/>
                </a:ext>
              </a:extLst>
            </p:cNvPr>
            <p:cNvCxnSpPr/>
            <p:nvPr/>
          </p:nvCxnSpPr>
          <p:spPr>
            <a:xfrm>
              <a:off x="2697568" y="4455390"/>
              <a:ext cx="1166812" cy="0"/>
            </a:xfrm>
            <a:prstGeom prst="line">
              <a:avLst/>
            </a:prstGeom>
            <a:noFill/>
            <a:ln w="28575" cap="flat" cmpd="sng" algn="ctr">
              <a:solidFill>
                <a:srgbClr val="000000"/>
              </a:solidFill>
              <a:prstDash val="sysDot"/>
              <a:headEnd type="none" w="lg" len="med"/>
              <a:tailEnd type="none" w="lg" len="med"/>
            </a:ln>
            <a:effectLst/>
          </p:spPr>
        </p:cxnSp>
      </p:grpSp>
      <p:sp>
        <p:nvSpPr>
          <p:cNvPr id="284" name="Speech Bubble: Rectangle 283">
            <a:extLst>
              <a:ext uri="{FF2B5EF4-FFF2-40B4-BE49-F238E27FC236}">
                <a16:creationId xmlns:a16="http://schemas.microsoft.com/office/drawing/2014/main" id="{252A3BFE-1969-4392-8F26-EB86B036A231}"/>
              </a:ext>
              <a:ext uri="{C183D7F6-B498-43B3-948B-1728B52AA6E4}">
                <adec:decorative xmlns:adec="http://schemas.microsoft.com/office/drawing/2017/decorative" val="1"/>
              </a:ext>
            </a:extLst>
          </p:cNvPr>
          <p:cNvSpPr/>
          <p:nvPr/>
        </p:nvSpPr>
        <p:spPr bwMode="auto">
          <a:xfrm>
            <a:off x="463024" y="2719082"/>
            <a:ext cx="3292799" cy="778961"/>
          </a:xfrm>
          <a:prstGeom prst="wedgeRectCallout">
            <a:avLst>
              <a:gd name="adj1" fmla="val 60852"/>
              <a:gd name="adj2" fmla="val -51020"/>
            </a:avLst>
          </a:prstGeom>
          <a:solidFill>
            <a:srgbClr val="FFFFFF"/>
          </a:solidFill>
          <a:ln w="9525" cap="flat" cmpd="sng" algn="ctr">
            <a:noFill/>
            <a:prstDash val="solid"/>
            <a:headEnd type="none" w="med" len="med"/>
            <a:tailEnd type="none" w="med" len="med"/>
          </a:ln>
          <a:effectLst>
            <a:outerShdw blurRad="190500" dist="50800" dir="2400000" algn="ctr" rotWithShape="0">
              <a:prstClr val="black">
                <a:alpha val="40000"/>
              </a:prstClr>
            </a:outerShdw>
          </a:effectLst>
        </p:spPr>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920" b="1" i="0" u="none" strike="noStrike" kern="0" cap="none" spc="0" normalizeH="0" baseline="0" noProof="0" err="1">
                <a:ln>
                  <a:noFill/>
                </a:ln>
                <a:solidFill>
                  <a:srgbClr val="000000"/>
                </a:solidFill>
                <a:effectLst/>
                <a:uLnTx/>
                <a:uFillTx/>
                <a:latin typeface="Segoe UI"/>
                <a:ea typeface="+mn-ea"/>
                <a:cs typeface="Segoe UI" pitchFamily="34" charset="0"/>
              </a:rPr>
              <a:t>IIoT</a:t>
            </a:r>
            <a:r>
              <a:rPr kumimoji="0" lang="en-US" sz="920" b="1" i="0" u="none" strike="noStrike" kern="0" cap="none" spc="0" normalizeH="0" baseline="0" noProof="0">
                <a:ln>
                  <a:noFill/>
                </a:ln>
                <a:solidFill>
                  <a:srgbClr val="000000"/>
                </a:solidFill>
                <a:effectLst/>
                <a:uLnTx/>
                <a:uFillTx/>
                <a:latin typeface="Segoe UI"/>
                <a:ea typeface="+mn-ea"/>
                <a:cs typeface="Segoe UI" pitchFamily="34" charset="0"/>
              </a:rPr>
              <a:t> / OT Digital Transformation drivers</a:t>
            </a:r>
            <a:endParaRPr kumimoji="0" lang="en-US" sz="920" b="0" i="0" u="none" strike="noStrike" kern="0" cap="none" spc="0" normalizeH="0" baseline="0" noProof="0">
              <a:ln>
                <a:noFill/>
              </a:ln>
              <a:solidFill>
                <a:srgbClr val="000000"/>
              </a:solidFill>
              <a:effectLst/>
              <a:uLnTx/>
              <a:uFillTx/>
              <a:latin typeface="Segoe UI"/>
              <a:ea typeface="+mn-ea"/>
              <a:cs typeface="Segoe UI" pitchFamily="34" charset="0"/>
            </a:endParaRP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Business Efficiency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 Data to enable business  agility</a:t>
            </a: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Governance &amp; Regulatory Compliance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with safety and other standards</a:t>
            </a: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Emerging Security Standards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like </a:t>
            </a:r>
            <a:r>
              <a:rPr kumimoji="0" lang="en-US" sz="784" b="0" i="0" u="none" strike="noStrike" kern="0" cap="none" spc="0" normalizeH="0" baseline="0" noProof="0">
                <a:ln>
                  <a:noFill/>
                </a:ln>
                <a:solidFill>
                  <a:srgbClr val="000000">
                    <a:lumMod val="50000"/>
                    <a:lumOff val="50000"/>
                  </a:srgbClr>
                </a:solidFill>
                <a:effectLst/>
                <a:uLnTx/>
                <a:uFillTx/>
                <a:latin typeface="Segoe UI"/>
                <a:ea typeface="+mn-ea"/>
                <a:cs typeface="Segoe UI" pitchFamily="34" charset="0"/>
                <a:hlinkClick r:id="rId8"/>
              </a:rPr>
              <a:t>CMMC</a:t>
            </a:r>
            <a:endParaRPr kumimoji="0" lang="en-US" sz="882" b="0" i="0" u="none" strike="noStrike" kern="0" cap="none" spc="0" normalizeH="0" baseline="0" noProof="0">
              <a:ln>
                <a:noFill/>
              </a:ln>
              <a:solidFill>
                <a:srgbClr val="000000">
                  <a:lumMod val="50000"/>
                  <a:lumOff val="50000"/>
                </a:srgbClr>
              </a:solidFill>
              <a:effectLst/>
              <a:uLnTx/>
              <a:uFillTx/>
              <a:latin typeface="Segoe UI"/>
              <a:ea typeface="+mn-ea"/>
              <a:cs typeface="Segoe UI" pitchFamily="34" charset="0"/>
            </a:endParaRPr>
          </a:p>
        </p:txBody>
      </p:sp>
      <p:sp>
        <p:nvSpPr>
          <p:cNvPr id="285" name="Google Shape;1889;p149">
            <a:extLst>
              <a:ext uri="{FF2B5EF4-FFF2-40B4-BE49-F238E27FC236}">
                <a16:creationId xmlns:a16="http://schemas.microsoft.com/office/drawing/2014/main" id="{C2829ACD-FEF0-44DB-9597-B91B7832D989}"/>
              </a:ext>
              <a:ext uri="{C183D7F6-B498-43B3-948B-1728B52AA6E4}">
                <adec:decorative xmlns:adec="http://schemas.microsoft.com/office/drawing/2017/decorative" val="1"/>
              </a:ext>
            </a:extLst>
          </p:cNvPr>
          <p:cNvSpPr/>
          <p:nvPr/>
        </p:nvSpPr>
        <p:spPr>
          <a:xfrm>
            <a:off x="4513281" y="1925694"/>
            <a:ext cx="1579180" cy="402909"/>
          </a:xfrm>
          <a:prstGeom prst="rect">
            <a:avLst/>
          </a:prstGeom>
          <a:solidFill>
            <a:srgbClr val="0078D3"/>
          </a:solidFill>
          <a:ln w="19050">
            <a:no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ea typeface="+mn-ea"/>
                <a:cs typeface="+mn-cs"/>
                <a:sym typeface="Libre Franklin"/>
              </a:rPr>
              <a:t>Azure Analytics</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IoT Hub, </a:t>
            </a:r>
            <a:r>
              <a:rPr kumimoji="0" lang="en-US" sz="613" b="0" i="0" u="none" strike="noStrike" kern="0" cap="none" spc="0" normalizeH="0" baseline="0" noProof="0" err="1">
                <a:ln>
                  <a:noFill/>
                </a:ln>
                <a:solidFill>
                  <a:srgbClr val="FFFFFF"/>
                </a:solidFill>
                <a:effectLst/>
                <a:uLnTx/>
                <a:uFillTx/>
                <a:latin typeface="Segoe UI"/>
                <a:ea typeface="+mn-ea"/>
                <a:cs typeface="Segoe UI Semilight" panose="020B0402040204020203" pitchFamily="34" charset="0"/>
                <a:sym typeface="Libre Franklin"/>
              </a:rPr>
              <a:t>PowerBI</a:t>
            </a: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 Azure Edge, </a:t>
            </a:r>
            <a:b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b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Digital Twins, and more</a:t>
            </a:r>
            <a:endParaRPr kumimoji="0"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endParaRPr>
          </a:p>
        </p:txBody>
      </p:sp>
      <p:pic>
        <p:nvPicPr>
          <p:cNvPr id="286" name="Graphic 285">
            <a:extLst>
              <a:ext uri="{FF2B5EF4-FFF2-40B4-BE49-F238E27FC236}">
                <a16:creationId xmlns:a16="http://schemas.microsoft.com/office/drawing/2014/main" id="{4B6D5D75-38F4-4A8C-AFA8-62CAAEFC3231}"/>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7809" y="1724178"/>
            <a:ext cx="377924" cy="377924"/>
          </a:xfrm>
          <a:prstGeom prst="rect">
            <a:avLst/>
          </a:prstGeom>
        </p:spPr>
      </p:pic>
      <p:cxnSp>
        <p:nvCxnSpPr>
          <p:cNvPr id="287" name="Connector: Elbow 286">
            <a:extLst>
              <a:ext uri="{FF2B5EF4-FFF2-40B4-BE49-F238E27FC236}">
                <a16:creationId xmlns:a16="http://schemas.microsoft.com/office/drawing/2014/main" id="{DECC9D1F-2A96-42E2-B3F2-924E0F30FEFA}"/>
              </a:ext>
              <a:ext uri="{C183D7F6-B498-43B3-948B-1728B52AA6E4}">
                <adec:decorative xmlns:adec="http://schemas.microsoft.com/office/drawing/2017/decorative" val="1"/>
              </a:ext>
            </a:extLst>
          </p:cNvPr>
          <p:cNvCxnSpPr>
            <a:cxnSpLocks/>
            <a:endCxn id="318" idx="3"/>
          </p:cNvCxnSpPr>
          <p:nvPr/>
        </p:nvCxnSpPr>
        <p:spPr>
          <a:xfrm rot="5400000" flipH="1" flipV="1">
            <a:off x="8723188" y="2185888"/>
            <a:ext cx="2746829" cy="2676318"/>
          </a:xfrm>
          <a:prstGeom prst="bentConnector4">
            <a:avLst>
              <a:gd name="adj1" fmla="val 4664"/>
              <a:gd name="adj2" fmla="val 112368"/>
            </a:avLst>
          </a:prstGeom>
          <a:noFill/>
          <a:ln w="28575" cap="flat" cmpd="sng" algn="ctr">
            <a:solidFill>
              <a:srgbClr val="50E6FF"/>
            </a:solidFill>
            <a:prstDash val="solid"/>
            <a:headEnd type="none" w="med" len="med"/>
            <a:tailEnd type="triangle" w="med" len="med"/>
          </a:ln>
          <a:effectLst/>
        </p:spPr>
      </p:cxnSp>
      <p:sp>
        <p:nvSpPr>
          <p:cNvPr id="288" name="TextBox 287">
            <a:extLst>
              <a:ext uri="{FF2B5EF4-FFF2-40B4-BE49-F238E27FC236}">
                <a16:creationId xmlns:a16="http://schemas.microsoft.com/office/drawing/2014/main" id="{D0E6D350-FC6B-43A7-857D-FA37385DBFD3}"/>
              </a:ext>
              <a:ext uri="{C183D7F6-B498-43B3-948B-1728B52AA6E4}">
                <adec:decorative xmlns:adec="http://schemas.microsoft.com/office/drawing/2017/decorative" val="1"/>
              </a:ext>
            </a:extLst>
          </p:cNvPr>
          <p:cNvSpPr txBox="1"/>
          <p:nvPr/>
        </p:nvSpPr>
        <p:spPr>
          <a:xfrm>
            <a:off x="363703" y="1961575"/>
            <a:ext cx="2630567" cy="538581"/>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rPr>
              <a:t>Blended cybersecurity attacks are driving </a:t>
            </a:r>
            <a:r>
              <a:rPr kumimoji="0" lang="en-US" sz="1078" b="1" i="0" u="none" strike="noStrike" kern="0" cap="none" spc="0" normalizeH="0" baseline="0" noProof="0">
                <a:ln>
                  <a:noFill/>
                </a:ln>
                <a:solidFill>
                  <a:srgbClr val="000000"/>
                </a:solidFill>
                <a:effectLst/>
                <a:uLnTx/>
                <a:uFillTx/>
              </a:rPr>
              <a:t>convergence of IT, OT, and IoT </a:t>
            </a:r>
            <a:r>
              <a:rPr kumimoji="0" lang="en-US" sz="1078" b="0" i="0" u="none" strike="noStrike" kern="0" cap="none" spc="0" normalizeH="0" baseline="0" noProof="0">
                <a:ln>
                  <a:noFill/>
                </a:ln>
                <a:solidFill>
                  <a:srgbClr val="000000"/>
                </a:solidFill>
                <a:effectLst/>
                <a:uLnTx/>
                <a:uFillTx/>
              </a:rPr>
              <a:t>security architectures and capabilities</a:t>
            </a:r>
          </a:p>
        </p:txBody>
      </p:sp>
      <p:grpSp>
        <p:nvGrpSpPr>
          <p:cNvPr id="289" name="Group 288">
            <a:extLst>
              <a:ext uri="{FF2B5EF4-FFF2-40B4-BE49-F238E27FC236}">
                <a16:creationId xmlns:a16="http://schemas.microsoft.com/office/drawing/2014/main" id="{18AF40BE-E355-439F-915D-37ED077BFD82}"/>
              </a:ext>
              <a:ext uri="{C183D7F6-B498-43B3-948B-1728B52AA6E4}">
                <adec:decorative xmlns:adec="http://schemas.microsoft.com/office/drawing/2017/decorative" val="1"/>
              </a:ext>
            </a:extLst>
          </p:cNvPr>
          <p:cNvGrpSpPr/>
          <p:nvPr/>
        </p:nvGrpSpPr>
        <p:grpSpPr>
          <a:xfrm>
            <a:off x="5204089" y="4635010"/>
            <a:ext cx="1279141" cy="599547"/>
            <a:chOff x="5391839" y="4475560"/>
            <a:chExt cx="1460661" cy="684628"/>
          </a:xfrm>
        </p:grpSpPr>
        <p:cxnSp>
          <p:nvCxnSpPr>
            <p:cNvPr id="290" name="Connector: Elbow 433">
              <a:extLst>
                <a:ext uri="{FF2B5EF4-FFF2-40B4-BE49-F238E27FC236}">
                  <a16:creationId xmlns:a16="http://schemas.microsoft.com/office/drawing/2014/main" id="{A8AAEF29-CC65-4A7F-A9CB-7904C47E1960}"/>
                </a:ext>
              </a:extLst>
            </p:cNvPr>
            <p:cNvCxnSpPr>
              <a:cxnSpLocks/>
              <a:stCxn id="291" idx="0"/>
              <a:endCxn id="292" idx="2"/>
            </p:cNvCxnSpPr>
            <p:nvPr/>
          </p:nvCxnSpPr>
          <p:spPr>
            <a:xfrm flipV="1">
              <a:off x="6122170" y="4801200"/>
              <a:ext cx="0" cy="99912"/>
            </a:xfrm>
            <a:prstGeom prst="straightConnector1">
              <a:avLst/>
            </a:prstGeom>
            <a:noFill/>
            <a:ln w="38100" cap="flat" cmpd="sng" algn="ctr">
              <a:solidFill>
                <a:srgbClr val="50E6FF"/>
              </a:solidFill>
              <a:prstDash val="solid"/>
              <a:headEnd type="none" w="med" len="med"/>
              <a:tailEnd type="none" w="med" len="med"/>
            </a:ln>
            <a:effectLst/>
          </p:spPr>
        </p:cxnSp>
        <p:sp>
          <p:nvSpPr>
            <p:cNvPr id="291" name="Google Shape;1889;p149">
              <a:extLst>
                <a:ext uri="{FF2B5EF4-FFF2-40B4-BE49-F238E27FC236}">
                  <a16:creationId xmlns:a16="http://schemas.microsoft.com/office/drawing/2014/main" id="{63CC993E-391A-4CF4-955E-D7B932A5BFDA}"/>
                </a:ext>
              </a:extLst>
            </p:cNvPr>
            <p:cNvSpPr/>
            <p:nvPr/>
          </p:nvSpPr>
          <p:spPr>
            <a:xfrm>
              <a:off x="5395763" y="4901112"/>
              <a:ext cx="1452813" cy="259076"/>
            </a:xfrm>
            <a:prstGeom prst="rect">
              <a:avLst/>
            </a:prstGeom>
            <a:solidFill>
              <a:srgbClr val="75757A"/>
            </a:solidFill>
            <a:ln w="19050">
              <a:solidFill>
                <a:srgbClr val="75757A"/>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FFFFFF"/>
                  </a:solidFill>
                  <a:effectLst/>
                  <a:uLnTx/>
                  <a:uFillTx/>
                  <a:latin typeface="Segoe UI Semibold"/>
                  <a:ea typeface="+mn-ea"/>
                  <a:cs typeface="+mn-cs"/>
                  <a:sym typeface="Libre Franklin"/>
                </a:rPr>
                <a:t>Plant security console</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525" b="1" i="0" u="none" strike="noStrike" kern="0" cap="none" spc="0" normalizeH="0" baseline="0" noProof="0">
                  <a:ln>
                    <a:noFill/>
                  </a:ln>
                  <a:solidFill>
                    <a:srgbClr val="FFFFFF"/>
                  </a:solidFill>
                  <a:effectLst/>
                  <a:uLnTx/>
                  <a:uFillTx/>
                  <a:latin typeface="Segoe UI Semibold"/>
                  <a:ea typeface="+mn-ea"/>
                  <a:cs typeface="+mn-cs"/>
                  <a:sym typeface="Libre Franklin"/>
                </a:rPr>
                <a:t>(optional)</a:t>
              </a:r>
              <a:endParaRPr kumimoji="0" sz="525" b="1" i="0" u="none" strike="noStrike" kern="0" cap="none" spc="0" normalizeH="0" baseline="0" noProof="0">
                <a:ln>
                  <a:noFill/>
                </a:ln>
                <a:solidFill>
                  <a:srgbClr val="FFFFFF"/>
                </a:solidFill>
                <a:effectLst/>
                <a:uLnTx/>
                <a:uFillTx/>
                <a:latin typeface="Segoe UI Semibold"/>
                <a:ea typeface="+mn-ea"/>
                <a:cs typeface="+mn-cs"/>
                <a:sym typeface="Libre Franklin"/>
              </a:endParaRPr>
            </a:p>
          </p:txBody>
        </p:sp>
        <p:sp>
          <p:nvSpPr>
            <p:cNvPr id="292" name="Google Shape;1889;p149">
              <a:extLst>
                <a:ext uri="{FF2B5EF4-FFF2-40B4-BE49-F238E27FC236}">
                  <a16:creationId xmlns:a16="http://schemas.microsoft.com/office/drawing/2014/main" id="{21FEB948-33B4-457D-8411-AE7F40A0D73E}"/>
                </a:ext>
              </a:extLst>
            </p:cNvPr>
            <p:cNvSpPr/>
            <p:nvPr/>
          </p:nvSpPr>
          <p:spPr>
            <a:xfrm>
              <a:off x="5391839" y="4475560"/>
              <a:ext cx="1460661" cy="325640"/>
            </a:xfrm>
            <a:prstGeom prst="rect">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000000"/>
                  </a:solidFill>
                  <a:effectLst/>
                  <a:uLnTx/>
                  <a:uFillTx/>
                  <a:latin typeface="Segoe UI Semibold"/>
                  <a:ea typeface="+mn-ea"/>
                  <a:cs typeface="+mn-cs"/>
                  <a:sym typeface="Libre Franklin"/>
                </a:rPr>
                <a:t>Sensor(s) + Analytics</a:t>
              </a:r>
            </a:p>
          </p:txBody>
        </p:sp>
      </p:grpSp>
      <p:sp>
        <p:nvSpPr>
          <p:cNvPr id="293" name="Speech Bubble: Rectangle 292">
            <a:extLst>
              <a:ext uri="{FF2B5EF4-FFF2-40B4-BE49-F238E27FC236}">
                <a16:creationId xmlns:a16="http://schemas.microsoft.com/office/drawing/2014/main" id="{6637581F-7878-42DA-8512-DB7813A41FB5}"/>
              </a:ext>
              <a:ext uri="{C183D7F6-B498-43B3-948B-1728B52AA6E4}">
                <adec:decorative xmlns:adec="http://schemas.microsoft.com/office/drawing/2017/decorative" val="1"/>
              </a:ext>
            </a:extLst>
          </p:cNvPr>
          <p:cNvSpPr/>
          <p:nvPr/>
        </p:nvSpPr>
        <p:spPr bwMode="auto">
          <a:xfrm>
            <a:off x="10549545" y="3087076"/>
            <a:ext cx="931445" cy="316695"/>
          </a:xfrm>
          <a:prstGeom prst="wedgeRectCallout">
            <a:avLst>
              <a:gd name="adj1" fmla="val 76674"/>
              <a:gd name="adj2" fmla="val -18078"/>
            </a:avLst>
          </a:prstGeom>
          <a:solidFill>
            <a:srgbClr val="EBEBEB">
              <a:lumMod val="20000"/>
              <a:lumOff val="80000"/>
            </a:srgbClr>
          </a:solidFill>
          <a:ln w="9525" cap="flat" cmpd="sng" algn="ctr">
            <a:noFill/>
            <a:prstDash val="solid"/>
            <a:headEnd type="none" w="med" len="med"/>
            <a:tailEnd type="none" w="med" len="med"/>
          </a:ln>
          <a:effectLst>
            <a:outerShdw blurRad="190500" dist="50800" dir="2400000" algn="ctr" rotWithShape="0">
              <a:prstClr val="black">
                <a:alpha val="40000"/>
              </a:prstClr>
            </a:outerShdw>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t>TLS with mutual authentication</a:t>
            </a:r>
            <a:endParaRPr kumimoji="0" lang="en-US" sz="788" b="0" i="0" u="none" strike="noStrike" kern="0" cap="none" spc="0" normalizeH="0" baseline="0" noProof="0">
              <a:ln>
                <a:noFill/>
              </a:ln>
              <a:solidFill>
                <a:srgbClr val="000000"/>
              </a:solidFill>
              <a:effectLst/>
              <a:highlight>
                <a:srgbClr val="FFFF00"/>
              </a:highlight>
              <a:uLnTx/>
              <a:uFillTx/>
              <a:latin typeface="Segoe UI"/>
              <a:ea typeface="+mn-ea"/>
              <a:cs typeface="Segoe UI" pitchFamily="34" charset="0"/>
            </a:endParaRPr>
          </a:p>
        </p:txBody>
      </p:sp>
      <p:cxnSp>
        <p:nvCxnSpPr>
          <p:cNvPr id="294" name="Connector: Elbow 239">
            <a:extLst>
              <a:ext uri="{FF2B5EF4-FFF2-40B4-BE49-F238E27FC236}">
                <a16:creationId xmlns:a16="http://schemas.microsoft.com/office/drawing/2014/main" id="{126FB1D3-E8F8-49AE-B5CB-8839D61AF6FA}"/>
              </a:ext>
              <a:ext uri="{C183D7F6-B498-43B3-948B-1728B52AA6E4}">
                <adec:decorative xmlns:adec="http://schemas.microsoft.com/office/drawing/2017/decorative" val="1"/>
              </a:ext>
            </a:extLst>
          </p:cNvPr>
          <p:cNvCxnSpPr>
            <a:cxnSpLocks/>
            <a:stCxn id="295" idx="3"/>
            <a:endCxn id="292" idx="1"/>
          </p:cNvCxnSpPr>
          <p:nvPr/>
        </p:nvCxnSpPr>
        <p:spPr>
          <a:xfrm>
            <a:off x="4926960" y="4777596"/>
            <a:ext cx="277130" cy="0"/>
          </a:xfrm>
          <a:prstGeom prst="straightConnector1">
            <a:avLst/>
          </a:prstGeom>
          <a:noFill/>
          <a:ln w="38100" cap="flat" cmpd="sng" algn="ctr">
            <a:solidFill>
              <a:srgbClr val="50E6FF"/>
            </a:solidFill>
            <a:prstDash val="solid"/>
            <a:headEnd type="none" w="med" len="med"/>
            <a:tailEnd type="triangle" w="med" len="med"/>
          </a:ln>
          <a:effectLst/>
        </p:spPr>
      </p:cxnSp>
      <p:sp>
        <p:nvSpPr>
          <p:cNvPr id="295" name="Rectangle 294">
            <a:extLst>
              <a:ext uri="{FF2B5EF4-FFF2-40B4-BE49-F238E27FC236}">
                <a16:creationId xmlns:a16="http://schemas.microsoft.com/office/drawing/2014/main" id="{A299A1E4-5EB9-4744-99B0-9400F7CB8E24}"/>
              </a:ext>
              <a:ext uri="{C183D7F6-B498-43B3-948B-1728B52AA6E4}">
                <adec:decorative xmlns:adec="http://schemas.microsoft.com/office/drawing/2017/decorative" val="1"/>
              </a:ext>
            </a:extLst>
          </p:cNvPr>
          <p:cNvSpPr/>
          <p:nvPr/>
        </p:nvSpPr>
        <p:spPr bwMode="auto">
          <a:xfrm>
            <a:off x="4012296" y="4620195"/>
            <a:ext cx="914664" cy="314801"/>
          </a:xfrm>
          <a:prstGeom prst="rect">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686" b="1" i="0" u="none" strike="noStrike" kern="0" cap="none" spc="245" normalizeH="0" baseline="0" noProof="0">
                <a:ln>
                  <a:noFill/>
                </a:ln>
                <a:solidFill>
                  <a:srgbClr val="000000"/>
                </a:solidFill>
                <a:effectLst/>
                <a:uLnTx/>
                <a:uFillTx/>
                <a:latin typeface="Segoe UI"/>
                <a:ea typeface="+mn-ea"/>
                <a:cs typeface="+mn-cs"/>
              </a:rPr>
              <a:t>NETWORK TAP/SPAN</a:t>
            </a:r>
          </a:p>
        </p:txBody>
      </p:sp>
      <p:sp>
        <p:nvSpPr>
          <p:cNvPr id="296" name="TextBox 295">
            <a:extLst>
              <a:ext uri="{FF2B5EF4-FFF2-40B4-BE49-F238E27FC236}">
                <a16:creationId xmlns:a16="http://schemas.microsoft.com/office/drawing/2014/main" id="{D4D0ABB8-68D5-4074-B1CD-7170FDBFAD39}"/>
              </a:ext>
              <a:ext uri="{C183D7F6-B498-43B3-948B-1728B52AA6E4}">
                <adec:decorative xmlns:adec="http://schemas.microsoft.com/office/drawing/2017/decorative" val="1"/>
              </a:ext>
            </a:extLst>
          </p:cNvPr>
          <p:cNvSpPr txBox="1"/>
          <p:nvPr/>
        </p:nvSpPr>
        <p:spPr>
          <a:xfrm>
            <a:off x="10240639" y="1393806"/>
            <a:ext cx="1594079" cy="177228"/>
          </a:xfrm>
          <a:prstGeom prst="rect">
            <a:avLst/>
          </a:prstGeom>
          <a:noFill/>
        </p:spPr>
        <p:txBody>
          <a:bodyPr wrap="square">
            <a:spAutoFit/>
          </a:bodyPr>
          <a:lstStyle/>
          <a:p>
            <a:pPr algn="ctr" defTabSz="800742">
              <a:lnSpc>
                <a:spcPct val="90000"/>
              </a:lnSpc>
              <a:spcBef>
                <a:spcPct val="0"/>
              </a:spcBef>
              <a:spcAft>
                <a:spcPts val="525"/>
              </a:spcAft>
              <a:defRPr/>
            </a:pPr>
            <a:r>
              <a:rPr lang="en-US" sz="613">
                <a:gradFill>
                  <a:gsLst>
                    <a:gs pos="0">
                      <a:srgbClr val="505050"/>
                    </a:gs>
                    <a:gs pos="100000">
                      <a:srgbClr val="505050"/>
                    </a:gs>
                  </a:gsLst>
                  <a:lin ang="5400000" scaled="1"/>
                </a:gradFill>
                <a:cs typeface="Segoe UI" panose="020B0502040204020203" pitchFamily="34" charset="0"/>
              </a:rPr>
              <a:t>November 2020 – </a:t>
            </a:r>
            <a:r>
              <a:rPr lang="en-US" sz="613">
                <a:gradFill>
                  <a:gsLst>
                    <a:gs pos="0">
                      <a:srgbClr val="505050"/>
                    </a:gs>
                    <a:gs pos="100000">
                      <a:srgbClr val="505050"/>
                    </a:gs>
                  </a:gsLst>
                  <a:lin ang="5400000" scaled="1"/>
                </a:gradFill>
                <a:cs typeface="Segoe UI" panose="020B0502040204020203" pitchFamily="34" charset="0"/>
                <a:hlinkClick r:id="rId11" tooltip="The latest published version of this document can be found at https://aka.ms/MCRA"/>
              </a:rPr>
              <a:t>https://aka.ms/MCRA</a:t>
            </a:r>
            <a:endParaRPr lang="en-US" sz="613">
              <a:gradFill>
                <a:gsLst>
                  <a:gs pos="0">
                    <a:srgbClr val="505050"/>
                  </a:gs>
                  <a:gs pos="100000">
                    <a:srgbClr val="505050"/>
                  </a:gs>
                </a:gsLst>
                <a:lin ang="5400000" scaled="1"/>
              </a:gradFill>
              <a:highlight>
                <a:srgbClr val="FFFF00"/>
              </a:highlight>
              <a:cs typeface="Segoe UI" panose="020B0502040204020203" pitchFamily="34" charset="0"/>
            </a:endParaRPr>
          </a:p>
        </p:txBody>
      </p:sp>
      <p:sp>
        <p:nvSpPr>
          <p:cNvPr id="297" name="Speech Bubble: Rectangle 296">
            <a:extLst>
              <a:ext uri="{FF2B5EF4-FFF2-40B4-BE49-F238E27FC236}">
                <a16:creationId xmlns:a16="http://schemas.microsoft.com/office/drawing/2014/main" id="{F3EE2642-4DCF-45D1-8A88-E6A7D91B0969}"/>
              </a:ext>
              <a:ext uri="{C183D7F6-B498-43B3-948B-1728B52AA6E4}">
                <adec:decorative xmlns:adec="http://schemas.microsoft.com/office/drawing/2017/decorative" val="1"/>
              </a:ext>
            </a:extLst>
          </p:cNvPr>
          <p:cNvSpPr/>
          <p:nvPr/>
        </p:nvSpPr>
        <p:spPr bwMode="auto">
          <a:xfrm>
            <a:off x="7811427" y="4940510"/>
            <a:ext cx="1568925" cy="449311"/>
          </a:xfrm>
          <a:prstGeom prst="wedgeRectCallout">
            <a:avLst>
              <a:gd name="adj1" fmla="val -366"/>
              <a:gd name="adj2" fmla="val 3735"/>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000000"/>
                </a:solidFill>
                <a:effectLst/>
                <a:uLnTx/>
                <a:uFillTx/>
                <a:latin typeface="Segoe UI Semibold"/>
                <a:ea typeface="+mn-ea"/>
                <a:cs typeface="+mn-cs"/>
                <a:sym typeface="Libre Franklin"/>
              </a:rPr>
              <a:t>Azure Defender for IoT </a:t>
            </a:r>
          </a:p>
          <a:p>
            <a:pPr marL="200185" marR="0" lvl="0" indent="-100093" defTabSz="816567" eaLnBrk="1" fontAlgn="base" latinLnBrk="0" hangingPunct="1">
              <a:lnSpc>
                <a:spcPct val="100000"/>
              </a:lnSpc>
              <a:spcBef>
                <a:spcPct val="0"/>
              </a:spcBef>
              <a:spcAft>
                <a:spcPct val="0"/>
              </a:spcAft>
              <a:buClrTx/>
              <a:buSzPct val="100000"/>
              <a:buFont typeface="Wingdings" panose="05000000000000000000" pitchFamily="2" charset="2"/>
              <a:buChar char="§"/>
              <a:tabLst/>
              <a:defRPr/>
            </a:pPr>
            <a:r>
              <a:rPr kumimoji="0" lang="en-US" sz="613"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Manager </a:t>
            </a:r>
          </a:p>
          <a:p>
            <a:pPr marL="200185" marR="0" lvl="0" indent="-100093" defTabSz="816567" eaLnBrk="1" fontAlgn="base" latinLnBrk="0" hangingPunct="1">
              <a:lnSpc>
                <a:spcPct val="100000"/>
              </a:lnSpc>
              <a:spcBef>
                <a:spcPct val="0"/>
              </a:spcBef>
              <a:spcAft>
                <a:spcPct val="0"/>
              </a:spcAft>
              <a:buClrTx/>
              <a:buSzPct val="100000"/>
              <a:buFont typeface="Wingdings" panose="05000000000000000000" pitchFamily="2" charset="2"/>
              <a:buChar char="§"/>
              <a:tabLst/>
              <a:defRPr/>
            </a:pPr>
            <a:r>
              <a:rPr kumimoji="0" lang="en-US" sz="613"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Security Console</a:t>
            </a:r>
          </a:p>
        </p:txBody>
      </p:sp>
      <p:cxnSp>
        <p:nvCxnSpPr>
          <p:cNvPr id="298" name="Connector: Elbow 297">
            <a:extLst>
              <a:ext uri="{FF2B5EF4-FFF2-40B4-BE49-F238E27FC236}">
                <a16:creationId xmlns:a16="http://schemas.microsoft.com/office/drawing/2014/main" id="{83CB946E-3DB3-43FE-93AD-12A97C0CD508}"/>
              </a:ext>
              <a:ext uri="{C183D7F6-B498-43B3-948B-1728B52AA6E4}">
                <adec:decorative xmlns:adec="http://schemas.microsoft.com/office/drawing/2017/decorative" val="1"/>
              </a:ext>
            </a:extLst>
          </p:cNvPr>
          <p:cNvCxnSpPr>
            <a:cxnSpLocks/>
            <a:stCxn id="292" idx="3"/>
            <a:endCxn id="297" idx="0"/>
          </p:cNvCxnSpPr>
          <p:nvPr/>
        </p:nvCxnSpPr>
        <p:spPr>
          <a:xfrm>
            <a:off x="6483231" y="4777595"/>
            <a:ext cx="2112660" cy="162913"/>
          </a:xfrm>
          <a:prstGeom prst="bentConnector2">
            <a:avLst/>
          </a:prstGeom>
          <a:noFill/>
          <a:ln w="19050" cap="flat" cmpd="sng" algn="ctr">
            <a:solidFill>
              <a:srgbClr val="50E6FF"/>
            </a:solidFill>
            <a:prstDash val="lgDashDot"/>
            <a:headEnd type="none" w="med" len="med"/>
            <a:tailEnd type="triangle" w="med" len="med"/>
          </a:ln>
          <a:effectLst/>
        </p:spPr>
      </p:cxnSp>
      <p:grpSp>
        <p:nvGrpSpPr>
          <p:cNvPr id="299" name="Group 298">
            <a:extLst>
              <a:ext uri="{FF2B5EF4-FFF2-40B4-BE49-F238E27FC236}">
                <a16:creationId xmlns:a16="http://schemas.microsoft.com/office/drawing/2014/main" id="{7175393D-00FB-404D-A94C-7FBFDEA394BC}"/>
              </a:ext>
              <a:ext uri="{C183D7F6-B498-43B3-948B-1728B52AA6E4}">
                <adec:decorative xmlns:adec="http://schemas.microsoft.com/office/drawing/2017/decorative" val="1"/>
              </a:ext>
            </a:extLst>
          </p:cNvPr>
          <p:cNvGrpSpPr/>
          <p:nvPr/>
        </p:nvGrpSpPr>
        <p:grpSpPr>
          <a:xfrm>
            <a:off x="444394" y="1648538"/>
            <a:ext cx="2212332" cy="267824"/>
            <a:chOff x="2521760" y="3018167"/>
            <a:chExt cx="3008030" cy="923879"/>
          </a:xfrm>
        </p:grpSpPr>
        <p:cxnSp>
          <p:nvCxnSpPr>
            <p:cNvPr id="300" name="Straight Arrow Connector 299">
              <a:extLst>
                <a:ext uri="{FF2B5EF4-FFF2-40B4-BE49-F238E27FC236}">
                  <a16:creationId xmlns:a16="http://schemas.microsoft.com/office/drawing/2014/main" id="{CB633277-E87E-4A17-B303-97C9DE7F9D8D}"/>
                </a:ext>
              </a:extLst>
            </p:cNvPr>
            <p:cNvCxnSpPr>
              <a:cxnSpLocks/>
            </p:cNvCxnSpPr>
            <p:nvPr/>
          </p:nvCxnSpPr>
          <p:spPr>
            <a:xfrm>
              <a:off x="4237616" y="3556443"/>
              <a:ext cx="1292174" cy="0"/>
            </a:xfrm>
            <a:prstGeom prst="straightConnector1">
              <a:avLst/>
            </a:prstGeom>
            <a:noFill/>
            <a:ln w="38100" cap="flat" cmpd="sng" algn="ctr">
              <a:solidFill>
                <a:srgbClr val="0078D4"/>
              </a:solidFill>
              <a:prstDash val="solid"/>
              <a:headEnd type="none" w="lg" len="med"/>
              <a:tailEnd type="triangle"/>
            </a:ln>
            <a:effectLst/>
          </p:spPr>
        </p:cxnSp>
        <p:grpSp>
          <p:nvGrpSpPr>
            <p:cNvPr id="301" name="Group 300">
              <a:extLst>
                <a:ext uri="{FF2B5EF4-FFF2-40B4-BE49-F238E27FC236}">
                  <a16:creationId xmlns:a16="http://schemas.microsoft.com/office/drawing/2014/main" id="{D2A1424E-5290-4918-A2D5-2D77887E5A75}"/>
                </a:ext>
              </a:extLst>
            </p:cNvPr>
            <p:cNvGrpSpPr/>
            <p:nvPr/>
          </p:nvGrpSpPr>
          <p:grpSpPr>
            <a:xfrm>
              <a:off x="2521760" y="3018167"/>
              <a:ext cx="2065832" cy="923879"/>
              <a:chOff x="1525395" y="2140411"/>
              <a:chExt cx="4075938" cy="2306669"/>
            </a:xfrm>
          </p:grpSpPr>
          <p:sp>
            <p:nvSpPr>
              <p:cNvPr id="302" name="Freeform: Shape 301">
                <a:extLst>
                  <a:ext uri="{FF2B5EF4-FFF2-40B4-BE49-F238E27FC236}">
                    <a16:creationId xmlns:a16="http://schemas.microsoft.com/office/drawing/2014/main" id="{8CC17768-5FED-42A1-AF87-40FDF2900DBB}"/>
                  </a:ext>
                </a:extLst>
              </p:cNvPr>
              <p:cNvSpPr/>
              <p:nvPr/>
            </p:nvSpPr>
            <p:spPr bwMode="auto">
              <a:xfrm>
                <a:off x="1525395" y="3485881"/>
                <a:ext cx="4069795" cy="96119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3092 w 125730"/>
                  <a:gd name="connsiteY2" fmla="*/ 69352 h 186690"/>
                  <a:gd name="connsiteX3" fmla="*/ 105935 w 125730"/>
                  <a:gd name="connsiteY3" fmla="*/ 10475 h 186690"/>
                  <a:gd name="connsiteX4" fmla="*/ 125730 w 125730"/>
                  <a:gd name="connsiteY4" fmla="*/ 0 h 186690"/>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6164 w 126754"/>
                  <a:gd name="connsiteY1" fmla="*/ 95708 h 122359"/>
                  <a:gd name="connsiteX2" fmla="*/ 74116 w 126754"/>
                  <a:gd name="connsiteY2" fmla="*/ 69352 h 122359"/>
                  <a:gd name="connsiteX3" fmla="*/ 106959 w 126754"/>
                  <a:gd name="connsiteY3" fmla="*/ 10475 h 122359"/>
                  <a:gd name="connsiteX4" fmla="*/ 126754 w 126754"/>
                  <a:gd name="connsiteY4" fmla="*/ 0 h 12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4" h="122359">
                    <a:moveTo>
                      <a:pt x="0" y="122359"/>
                    </a:moveTo>
                    <a:cubicBezTo>
                      <a:pt x="13715" y="117527"/>
                      <a:pt x="16410" y="119186"/>
                      <a:pt x="36164" y="95708"/>
                    </a:cubicBezTo>
                    <a:cubicBezTo>
                      <a:pt x="64686" y="77602"/>
                      <a:pt x="62317" y="83557"/>
                      <a:pt x="74116" y="69352"/>
                    </a:cubicBezTo>
                    <a:cubicBezTo>
                      <a:pt x="85915" y="55147"/>
                      <a:pt x="98186" y="22034"/>
                      <a:pt x="106959" y="10475"/>
                    </a:cubicBezTo>
                    <a:cubicBezTo>
                      <a:pt x="115732" y="-1084"/>
                      <a:pt x="122630" y="2182"/>
                      <a:pt x="126754" y="0"/>
                    </a:cubicBezTo>
                  </a:path>
                </a:pathLst>
              </a:custGeom>
              <a:noFill/>
              <a:ln w="28575" cap="flat" cmpd="sng" algn="ctr">
                <a:gradFill flip="none" rotWithShape="1">
                  <a:gsLst>
                    <a:gs pos="54000">
                      <a:srgbClr val="EBEBEB"/>
                    </a:gs>
                    <a:gs pos="84000">
                      <a:srgbClr val="0078D4"/>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303" name="Freeform: Shape 302">
                <a:extLst>
                  <a:ext uri="{FF2B5EF4-FFF2-40B4-BE49-F238E27FC236}">
                    <a16:creationId xmlns:a16="http://schemas.microsoft.com/office/drawing/2014/main" id="{8E5E07DA-4E01-494B-9A5A-8DB266C16DC1}"/>
                  </a:ext>
                </a:extLst>
              </p:cNvPr>
              <p:cNvSpPr/>
              <p:nvPr/>
            </p:nvSpPr>
            <p:spPr bwMode="auto">
              <a:xfrm flipV="1">
                <a:off x="1583457" y="2140411"/>
                <a:ext cx="4017876" cy="134237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76080 h 276295"/>
                  <a:gd name="connsiteX1" fmla="*/ 21376 w 125730"/>
                  <a:gd name="connsiteY1" fmla="*/ 225714 h 276295"/>
                  <a:gd name="connsiteX2" fmla="*/ 88962 w 125730"/>
                  <a:gd name="connsiteY2" fmla="*/ 7096 h 276295"/>
                  <a:gd name="connsiteX3" fmla="*/ 125730 w 125730"/>
                  <a:gd name="connsiteY3" fmla="*/ 89390 h 276295"/>
                  <a:gd name="connsiteX0" fmla="*/ 0 w 125730"/>
                  <a:gd name="connsiteY0" fmla="*/ 335333 h 335548"/>
                  <a:gd name="connsiteX1" fmla="*/ 21376 w 125730"/>
                  <a:gd name="connsiteY1" fmla="*/ 284967 h 335548"/>
                  <a:gd name="connsiteX2" fmla="*/ 78183 w 125730"/>
                  <a:gd name="connsiteY2" fmla="*/ 4743 h 335548"/>
                  <a:gd name="connsiteX3" fmla="*/ 125730 w 125730"/>
                  <a:gd name="connsiteY3" fmla="*/ 148643 h 335548"/>
                  <a:gd name="connsiteX0" fmla="*/ 0 w 125730"/>
                  <a:gd name="connsiteY0" fmla="*/ 330590 h 330805"/>
                  <a:gd name="connsiteX1" fmla="*/ 21376 w 125730"/>
                  <a:gd name="connsiteY1" fmla="*/ 280224 h 330805"/>
                  <a:gd name="connsiteX2" fmla="*/ 78183 w 125730"/>
                  <a:gd name="connsiteY2" fmla="*/ 0 h 330805"/>
                  <a:gd name="connsiteX3" fmla="*/ 125730 w 125730"/>
                  <a:gd name="connsiteY3" fmla="*/ 143900 h 330805"/>
                  <a:gd name="connsiteX0" fmla="*/ 0 w 124049"/>
                  <a:gd name="connsiteY0" fmla="*/ 330590 h 330805"/>
                  <a:gd name="connsiteX1" fmla="*/ 21376 w 124049"/>
                  <a:gd name="connsiteY1" fmla="*/ 280224 h 330805"/>
                  <a:gd name="connsiteX2" fmla="*/ 78183 w 124049"/>
                  <a:gd name="connsiteY2" fmla="*/ 0 h 330805"/>
                  <a:gd name="connsiteX3" fmla="*/ 124049 w 124049"/>
                  <a:gd name="connsiteY3" fmla="*/ 93028 h 330805"/>
                  <a:gd name="connsiteX0" fmla="*/ 0 w 124049"/>
                  <a:gd name="connsiteY0" fmla="*/ 331098 h 331313"/>
                  <a:gd name="connsiteX1" fmla="*/ 21376 w 124049"/>
                  <a:gd name="connsiteY1" fmla="*/ 280732 h 331313"/>
                  <a:gd name="connsiteX2" fmla="*/ 78183 w 124049"/>
                  <a:gd name="connsiteY2" fmla="*/ 508 h 331313"/>
                  <a:gd name="connsiteX3" fmla="*/ 124049 w 124049"/>
                  <a:gd name="connsiteY3" fmla="*/ 93536 h 331313"/>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5137"/>
                  <a:gd name="connsiteY0" fmla="*/ 337776 h 338141"/>
                  <a:gd name="connsiteX1" fmla="*/ 21376 w 125137"/>
                  <a:gd name="connsiteY1" fmla="*/ 287410 h 338141"/>
                  <a:gd name="connsiteX2" fmla="*/ 78183 w 125137"/>
                  <a:gd name="connsiteY2" fmla="*/ 7186 h 338141"/>
                  <a:gd name="connsiteX3" fmla="*/ 125137 w 125137"/>
                  <a:gd name="connsiteY3" fmla="*/ 85336 h 338141"/>
                  <a:gd name="connsiteX0" fmla="*/ 0 w 125137"/>
                  <a:gd name="connsiteY0" fmla="*/ 337362 h 337727"/>
                  <a:gd name="connsiteX1" fmla="*/ 21376 w 125137"/>
                  <a:gd name="connsiteY1" fmla="*/ 286996 h 337727"/>
                  <a:gd name="connsiteX2" fmla="*/ 78183 w 125137"/>
                  <a:gd name="connsiteY2" fmla="*/ 6772 h 337727"/>
                  <a:gd name="connsiteX3" fmla="*/ 125137 w 125137"/>
                  <a:gd name="connsiteY3" fmla="*/ 84922 h 337727"/>
                  <a:gd name="connsiteX0" fmla="*/ 0 w 125137"/>
                  <a:gd name="connsiteY0" fmla="*/ 337362 h 370255"/>
                  <a:gd name="connsiteX1" fmla="*/ 21376 w 125137"/>
                  <a:gd name="connsiteY1" fmla="*/ 286996 h 370255"/>
                  <a:gd name="connsiteX2" fmla="*/ 78183 w 125137"/>
                  <a:gd name="connsiteY2" fmla="*/ 6772 h 370255"/>
                  <a:gd name="connsiteX3" fmla="*/ 125137 w 125137"/>
                  <a:gd name="connsiteY3" fmla="*/ 84922 h 370255"/>
                  <a:gd name="connsiteX0" fmla="*/ 0 w 125137"/>
                  <a:gd name="connsiteY0" fmla="*/ 337362 h 337738"/>
                  <a:gd name="connsiteX1" fmla="*/ 21376 w 125137"/>
                  <a:gd name="connsiteY1" fmla="*/ 286996 h 337738"/>
                  <a:gd name="connsiteX2" fmla="*/ 78183 w 125137"/>
                  <a:gd name="connsiteY2" fmla="*/ 6772 h 337738"/>
                  <a:gd name="connsiteX3" fmla="*/ 125137 w 125137"/>
                  <a:gd name="connsiteY3" fmla="*/ 84922 h 337738"/>
                  <a:gd name="connsiteX0" fmla="*/ 0 w 125137"/>
                  <a:gd name="connsiteY0" fmla="*/ 294320 h 294972"/>
                  <a:gd name="connsiteX1" fmla="*/ 21376 w 125137"/>
                  <a:gd name="connsiteY1" fmla="*/ 243954 h 294972"/>
                  <a:gd name="connsiteX2" fmla="*/ 72843 w 125137"/>
                  <a:gd name="connsiteY2" fmla="*/ 10745 h 294972"/>
                  <a:gd name="connsiteX3" fmla="*/ 125137 w 125137"/>
                  <a:gd name="connsiteY3" fmla="*/ 41880 h 294972"/>
                  <a:gd name="connsiteX0" fmla="*/ 0 w 125137"/>
                  <a:gd name="connsiteY0" fmla="*/ 292873 h 293525"/>
                  <a:gd name="connsiteX1" fmla="*/ 21376 w 125137"/>
                  <a:gd name="connsiteY1" fmla="*/ 242507 h 293525"/>
                  <a:gd name="connsiteX2" fmla="*/ 72843 w 125137"/>
                  <a:gd name="connsiteY2" fmla="*/ 9298 h 293525"/>
                  <a:gd name="connsiteX3" fmla="*/ 125137 w 125137"/>
                  <a:gd name="connsiteY3" fmla="*/ 40433 h 293525"/>
                  <a:gd name="connsiteX0" fmla="*/ 0 w 125137"/>
                  <a:gd name="connsiteY0" fmla="*/ 254738 h 255066"/>
                  <a:gd name="connsiteX1" fmla="*/ 21376 w 125137"/>
                  <a:gd name="connsiteY1" fmla="*/ 204372 h 255066"/>
                  <a:gd name="connsiteX2" fmla="*/ 60698 w 125137"/>
                  <a:gd name="connsiteY2" fmla="*/ 43599 h 255066"/>
                  <a:gd name="connsiteX3" fmla="*/ 125137 w 125137"/>
                  <a:gd name="connsiteY3" fmla="*/ 2298 h 255066"/>
                  <a:gd name="connsiteX0" fmla="*/ 0 w 125137"/>
                  <a:gd name="connsiteY0" fmla="*/ 253943 h 254271"/>
                  <a:gd name="connsiteX1" fmla="*/ 21376 w 125137"/>
                  <a:gd name="connsiteY1" fmla="*/ 203577 h 254271"/>
                  <a:gd name="connsiteX2" fmla="*/ 60698 w 125137"/>
                  <a:gd name="connsiteY2" fmla="*/ 42804 h 254271"/>
                  <a:gd name="connsiteX3" fmla="*/ 125137 w 125137"/>
                  <a:gd name="connsiteY3" fmla="*/ 1503 h 254271"/>
                </a:gdLst>
                <a:ahLst/>
                <a:cxnLst>
                  <a:cxn ang="0">
                    <a:pos x="connsiteX0" y="connsiteY0"/>
                  </a:cxn>
                  <a:cxn ang="0">
                    <a:pos x="connsiteX1" y="connsiteY1"/>
                  </a:cxn>
                  <a:cxn ang="0">
                    <a:pos x="connsiteX2" y="connsiteY2"/>
                  </a:cxn>
                  <a:cxn ang="0">
                    <a:pos x="connsiteX3" y="connsiteY3"/>
                  </a:cxn>
                </a:cxnLst>
                <a:rect l="l" t="t" r="r" b="b"/>
                <a:pathLst>
                  <a:path w="125137" h="254271">
                    <a:moveTo>
                      <a:pt x="0" y="253943"/>
                    </a:moveTo>
                    <a:cubicBezTo>
                      <a:pt x="3341" y="256990"/>
                      <a:pt x="11260" y="238767"/>
                      <a:pt x="21376" y="203577"/>
                    </a:cubicBezTo>
                    <a:cubicBezTo>
                      <a:pt x="31492" y="168387"/>
                      <a:pt x="40939" y="56196"/>
                      <a:pt x="60698" y="42804"/>
                    </a:cubicBezTo>
                    <a:cubicBezTo>
                      <a:pt x="80457" y="29412"/>
                      <a:pt x="105512" y="-7904"/>
                      <a:pt x="125137" y="1503"/>
                    </a:cubicBezTo>
                  </a:path>
                </a:pathLst>
              </a:custGeom>
              <a:noFill/>
              <a:ln w="28575" cap="flat" cmpd="sng" algn="ctr">
                <a:gradFill flip="none" rotWithShape="1">
                  <a:gsLst>
                    <a:gs pos="53000">
                      <a:srgbClr val="000041"/>
                    </a:gs>
                    <a:gs pos="82000">
                      <a:srgbClr val="0078D4"/>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304" name="Freeform: Shape 303">
                <a:extLst>
                  <a:ext uri="{FF2B5EF4-FFF2-40B4-BE49-F238E27FC236}">
                    <a16:creationId xmlns:a16="http://schemas.microsoft.com/office/drawing/2014/main" id="{0DB023F8-98A2-4E01-8F52-1EF3B3410089}"/>
                  </a:ext>
                </a:extLst>
              </p:cNvPr>
              <p:cNvSpPr/>
              <p:nvPr/>
            </p:nvSpPr>
            <p:spPr bwMode="auto">
              <a:xfrm>
                <a:off x="1575371" y="2868064"/>
                <a:ext cx="4007412" cy="623562"/>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850997 h 876764"/>
                  <a:gd name="connsiteX1" fmla="*/ 26024 w 125730"/>
                  <a:gd name="connsiteY1" fmla="*/ 869238 h 876764"/>
                  <a:gd name="connsiteX2" fmla="*/ 74907 w 125730"/>
                  <a:gd name="connsiteY2" fmla="*/ 1245 h 876764"/>
                  <a:gd name="connsiteX3" fmla="*/ 125730 w 125730"/>
                  <a:gd name="connsiteY3" fmla="*/ 664307 h 876764"/>
                  <a:gd name="connsiteX0" fmla="*/ 1065 w 126795"/>
                  <a:gd name="connsiteY0" fmla="*/ 850997 h 851117"/>
                  <a:gd name="connsiteX1" fmla="*/ 11315 w 126795"/>
                  <a:gd name="connsiteY1" fmla="*/ 775241 h 851117"/>
                  <a:gd name="connsiteX2" fmla="*/ 75972 w 126795"/>
                  <a:gd name="connsiteY2" fmla="*/ 1245 h 851117"/>
                  <a:gd name="connsiteX3" fmla="*/ 126795 w 126795"/>
                  <a:gd name="connsiteY3" fmla="*/ 664307 h 851117"/>
                  <a:gd name="connsiteX0" fmla="*/ 0 w 125730"/>
                  <a:gd name="connsiteY0" fmla="*/ 850997 h 850998"/>
                  <a:gd name="connsiteX1" fmla="*/ 74907 w 125730"/>
                  <a:gd name="connsiteY1" fmla="*/ 1245 h 850998"/>
                  <a:gd name="connsiteX2" fmla="*/ 125730 w 125730"/>
                  <a:gd name="connsiteY2" fmla="*/ 664307 h 850998"/>
                  <a:gd name="connsiteX0" fmla="*/ 0 w 125730"/>
                  <a:gd name="connsiteY0" fmla="*/ 793927 h 793927"/>
                  <a:gd name="connsiteX1" fmla="*/ 74907 w 125730"/>
                  <a:gd name="connsiteY1" fmla="*/ 1245 h 793927"/>
                  <a:gd name="connsiteX2" fmla="*/ 125730 w 125730"/>
                  <a:gd name="connsiteY2" fmla="*/ 664307 h 793927"/>
                  <a:gd name="connsiteX0" fmla="*/ 0 w 125730"/>
                  <a:gd name="connsiteY0" fmla="*/ 793927 h 807190"/>
                  <a:gd name="connsiteX1" fmla="*/ 74907 w 125730"/>
                  <a:gd name="connsiteY1" fmla="*/ 1245 h 807190"/>
                  <a:gd name="connsiteX2" fmla="*/ 125730 w 125730"/>
                  <a:gd name="connsiteY2" fmla="*/ 664307 h 807190"/>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798315 h 810154"/>
                  <a:gd name="connsiteX1" fmla="*/ 74907 w 125730"/>
                  <a:gd name="connsiteY1" fmla="*/ 5633 h 810154"/>
                  <a:gd name="connsiteX2" fmla="*/ 125730 w 125730"/>
                  <a:gd name="connsiteY2" fmla="*/ 668695 h 810154"/>
                  <a:gd name="connsiteX0" fmla="*/ 0 w 126337"/>
                  <a:gd name="connsiteY0" fmla="*/ 798315 h 810154"/>
                  <a:gd name="connsiteX1" fmla="*/ 75514 w 126337"/>
                  <a:gd name="connsiteY1" fmla="*/ 5633 h 810154"/>
                  <a:gd name="connsiteX2" fmla="*/ 126337 w 126337"/>
                  <a:gd name="connsiteY2" fmla="*/ 668695 h 810154"/>
                  <a:gd name="connsiteX0" fmla="*/ 0 w 126337"/>
                  <a:gd name="connsiteY0" fmla="*/ 800004 h 800004"/>
                  <a:gd name="connsiteX1" fmla="*/ 75514 w 126337"/>
                  <a:gd name="connsiteY1" fmla="*/ 7322 h 800004"/>
                  <a:gd name="connsiteX2" fmla="*/ 126337 w 126337"/>
                  <a:gd name="connsiteY2" fmla="*/ 670384 h 80000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1292 h 672460"/>
                  <a:gd name="connsiteX1" fmla="*/ 76611 w 127434"/>
                  <a:gd name="connsiteY1" fmla="*/ 9399 h 672460"/>
                  <a:gd name="connsiteX2" fmla="*/ 127434 w 127434"/>
                  <a:gd name="connsiteY2" fmla="*/ 672461 h 672460"/>
                  <a:gd name="connsiteX0" fmla="*/ 0 w 127434"/>
                  <a:gd name="connsiteY0" fmla="*/ 144170 h 692435"/>
                  <a:gd name="connsiteX1" fmla="*/ 76611 w 127434"/>
                  <a:gd name="connsiteY1" fmla="*/ 29374 h 692435"/>
                  <a:gd name="connsiteX2" fmla="*/ 127434 w 127434"/>
                  <a:gd name="connsiteY2" fmla="*/ 692436 h 692435"/>
                  <a:gd name="connsiteX0" fmla="*/ 0 w 127590"/>
                  <a:gd name="connsiteY0" fmla="*/ 242292 h 679422"/>
                  <a:gd name="connsiteX1" fmla="*/ 76767 w 127590"/>
                  <a:gd name="connsiteY1" fmla="*/ 16361 h 679422"/>
                  <a:gd name="connsiteX2" fmla="*/ 127590 w 127590"/>
                  <a:gd name="connsiteY2" fmla="*/ 679423 h 679422"/>
                  <a:gd name="connsiteX0" fmla="*/ 0 w 127590"/>
                  <a:gd name="connsiteY0" fmla="*/ 266840 h 703970"/>
                  <a:gd name="connsiteX1" fmla="*/ 76767 w 127590"/>
                  <a:gd name="connsiteY1" fmla="*/ 40909 h 703970"/>
                  <a:gd name="connsiteX2" fmla="*/ 127590 w 127590"/>
                  <a:gd name="connsiteY2" fmla="*/ 703971 h 703970"/>
                  <a:gd name="connsiteX0" fmla="*/ 0 w 127590"/>
                  <a:gd name="connsiteY0" fmla="*/ 237858 h 674988"/>
                  <a:gd name="connsiteX1" fmla="*/ 76767 w 127590"/>
                  <a:gd name="connsiteY1" fmla="*/ 11927 h 674988"/>
                  <a:gd name="connsiteX2" fmla="*/ 127590 w 127590"/>
                  <a:gd name="connsiteY2" fmla="*/ 674989 h 674988"/>
                  <a:gd name="connsiteX0" fmla="*/ 0 w 127663"/>
                  <a:gd name="connsiteY0" fmla="*/ 237860 h 650356"/>
                  <a:gd name="connsiteX1" fmla="*/ 76767 w 127663"/>
                  <a:gd name="connsiteY1" fmla="*/ 11929 h 650356"/>
                  <a:gd name="connsiteX2" fmla="*/ 127663 w 127663"/>
                  <a:gd name="connsiteY2" fmla="*/ 650356 h 650356"/>
                  <a:gd name="connsiteX0" fmla="*/ 0 w 127626"/>
                  <a:gd name="connsiteY0" fmla="*/ 237860 h 659315"/>
                  <a:gd name="connsiteX1" fmla="*/ 76767 w 127626"/>
                  <a:gd name="connsiteY1" fmla="*/ 11929 h 659315"/>
                  <a:gd name="connsiteX2" fmla="*/ 127626 w 127626"/>
                  <a:gd name="connsiteY2" fmla="*/ 659315 h 659315"/>
                </a:gdLst>
                <a:ahLst/>
                <a:cxnLst>
                  <a:cxn ang="0">
                    <a:pos x="connsiteX0" y="connsiteY0"/>
                  </a:cxn>
                  <a:cxn ang="0">
                    <a:pos x="connsiteX1" y="connsiteY1"/>
                  </a:cxn>
                  <a:cxn ang="0">
                    <a:pos x="connsiteX2" y="connsiteY2"/>
                  </a:cxn>
                </a:cxnLst>
                <a:rect l="l" t="t" r="r" b="b"/>
                <a:pathLst>
                  <a:path w="127626" h="659315">
                    <a:moveTo>
                      <a:pt x="0" y="237860"/>
                    </a:moveTo>
                    <a:cubicBezTo>
                      <a:pt x="41322" y="210497"/>
                      <a:pt x="41572" y="-59292"/>
                      <a:pt x="76767" y="11929"/>
                    </a:cubicBezTo>
                    <a:cubicBezTo>
                      <a:pt x="99149" y="118770"/>
                      <a:pt x="104698" y="577347"/>
                      <a:pt x="127626" y="659315"/>
                    </a:cubicBezTo>
                  </a:path>
                </a:pathLst>
              </a:custGeom>
              <a:noFill/>
              <a:ln w="28575" cap="flat" cmpd="sng" algn="ctr">
                <a:gradFill flip="none" rotWithShape="1">
                  <a:gsLst>
                    <a:gs pos="100000">
                      <a:srgbClr val="0078D3"/>
                    </a:gs>
                    <a:gs pos="0">
                      <a:srgbClr val="000000"/>
                    </a:gs>
                  </a:gsLst>
                  <a:lin ang="0" scaled="1"/>
                  <a:tileRect/>
                </a:gra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rgbClr val="000000"/>
                  </a:solidFill>
                  <a:effectLst/>
                  <a:uLnTx/>
                  <a:uFillTx/>
                  <a:latin typeface="Segoe UI"/>
                  <a:ea typeface="+mn-ea"/>
                  <a:cs typeface="+mn-cs"/>
                </a:endParaRPr>
              </a:p>
            </p:txBody>
          </p:sp>
          <p:sp>
            <p:nvSpPr>
              <p:cNvPr id="305" name="Freeform: Shape 304">
                <a:extLst>
                  <a:ext uri="{FF2B5EF4-FFF2-40B4-BE49-F238E27FC236}">
                    <a16:creationId xmlns:a16="http://schemas.microsoft.com/office/drawing/2014/main" id="{DF53DDC6-FCDD-42A7-86DB-1322BFA9C4E8}"/>
                  </a:ext>
                </a:extLst>
              </p:cNvPr>
              <p:cNvSpPr/>
              <p:nvPr/>
            </p:nvSpPr>
            <p:spPr bwMode="auto">
              <a:xfrm>
                <a:off x="1554137" y="3410633"/>
                <a:ext cx="4027511" cy="408955"/>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30312 h 256079"/>
                  <a:gd name="connsiteX1" fmla="*/ 26024 w 125730"/>
                  <a:gd name="connsiteY1" fmla="*/ 248553 h 256079"/>
                  <a:gd name="connsiteX2" fmla="*/ 90050 w 125730"/>
                  <a:gd name="connsiteY2" fmla="*/ 11858 h 256079"/>
                  <a:gd name="connsiteX3" fmla="*/ 125730 w 125730"/>
                  <a:gd name="connsiteY3" fmla="*/ 43622 h 256079"/>
                  <a:gd name="connsiteX0" fmla="*/ 0 w 125730"/>
                  <a:gd name="connsiteY0" fmla="*/ 215672 h 241439"/>
                  <a:gd name="connsiteX1" fmla="*/ 26024 w 125730"/>
                  <a:gd name="connsiteY1" fmla="*/ 233913 h 241439"/>
                  <a:gd name="connsiteX2" fmla="*/ 89753 w 125730"/>
                  <a:gd name="connsiteY2" fmla="*/ 15495 h 241439"/>
                  <a:gd name="connsiteX3" fmla="*/ 125730 w 125730"/>
                  <a:gd name="connsiteY3" fmla="*/ 28982 h 241439"/>
                  <a:gd name="connsiteX0" fmla="*/ 0 w 125730"/>
                  <a:gd name="connsiteY0" fmla="*/ 229209 h 254976"/>
                  <a:gd name="connsiteX1" fmla="*/ 26024 w 125730"/>
                  <a:gd name="connsiteY1" fmla="*/ 247450 h 254976"/>
                  <a:gd name="connsiteX2" fmla="*/ 71803 w 125730"/>
                  <a:gd name="connsiteY2" fmla="*/ 12062 h 254976"/>
                  <a:gd name="connsiteX3" fmla="*/ 125730 w 125730"/>
                  <a:gd name="connsiteY3" fmla="*/ 42519 h 254976"/>
                  <a:gd name="connsiteX0" fmla="*/ 0 w 125730"/>
                  <a:gd name="connsiteY0" fmla="*/ 224567 h 224794"/>
                  <a:gd name="connsiteX1" fmla="*/ 23780 w 125730"/>
                  <a:gd name="connsiteY1" fmla="*/ 175990 h 224794"/>
                  <a:gd name="connsiteX2" fmla="*/ 71803 w 125730"/>
                  <a:gd name="connsiteY2" fmla="*/ 7420 h 224794"/>
                  <a:gd name="connsiteX3" fmla="*/ 125730 w 125730"/>
                  <a:gd name="connsiteY3" fmla="*/ 37877 h 224794"/>
                  <a:gd name="connsiteX0" fmla="*/ 0 w 125437"/>
                  <a:gd name="connsiteY0" fmla="*/ 180021 h 188429"/>
                  <a:gd name="connsiteX1" fmla="*/ 23487 w 125437"/>
                  <a:gd name="connsiteY1" fmla="*/ 175990 h 188429"/>
                  <a:gd name="connsiteX2" fmla="*/ 71510 w 125437"/>
                  <a:gd name="connsiteY2" fmla="*/ 7420 h 188429"/>
                  <a:gd name="connsiteX3" fmla="*/ 125437 w 125437"/>
                  <a:gd name="connsiteY3" fmla="*/ 37877 h 188429"/>
                  <a:gd name="connsiteX0" fmla="*/ 0 w 125437"/>
                  <a:gd name="connsiteY0" fmla="*/ 180672 h 195926"/>
                  <a:gd name="connsiteX1" fmla="*/ 24658 w 125437"/>
                  <a:gd name="connsiteY1" fmla="*/ 186186 h 195926"/>
                  <a:gd name="connsiteX2" fmla="*/ 71510 w 125437"/>
                  <a:gd name="connsiteY2" fmla="*/ 8071 h 195926"/>
                  <a:gd name="connsiteX3" fmla="*/ 125437 w 125437"/>
                  <a:gd name="connsiteY3" fmla="*/ 38528 h 195926"/>
                  <a:gd name="connsiteX0" fmla="*/ 0 w 125437"/>
                  <a:gd name="connsiteY0" fmla="*/ 181694 h 196949"/>
                  <a:gd name="connsiteX1" fmla="*/ 24658 w 125437"/>
                  <a:gd name="connsiteY1" fmla="*/ 187208 h 196949"/>
                  <a:gd name="connsiteX2" fmla="*/ 71510 w 125437"/>
                  <a:gd name="connsiteY2" fmla="*/ 9093 h 196949"/>
                  <a:gd name="connsiteX3" fmla="*/ 125437 w 125437"/>
                  <a:gd name="connsiteY3" fmla="*/ 32906 h 196949"/>
                </a:gdLst>
                <a:ahLst/>
                <a:cxnLst>
                  <a:cxn ang="0">
                    <a:pos x="connsiteX0" y="connsiteY0"/>
                  </a:cxn>
                  <a:cxn ang="0">
                    <a:pos x="connsiteX1" y="connsiteY1"/>
                  </a:cxn>
                  <a:cxn ang="0">
                    <a:pos x="connsiteX2" y="connsiteY2"/>
                  </a:cxn>
                  <a:cxn ang="0">
                    <a:pos x="connsiteX3" y="connsiteY3"/>
                  </a:cxn>
                </a:cxnLst>
                <a:rect l="l" t="t" r="r" b="b"/>
                <a:pathLst>
                  <a:path w="125437" h="196949">
                    <a:moveTo>
                      <a:pt x="0" y="181694"/>
                    </a:moveTo>
                    <a:cubicBezTo>
                      <a:pt x="3341" y="184741"/>
                      <a:pt x="4904" y="210686"/>
                      <a:pt x="24658" y="187208"/>
                    </a:cubicBezTo>
                    <a:cubicBezTo>
                      <a:pt x="53180" y="169102"/>
                      <a:pt x="54714" y="33703"/>
                      <a:pt x="71510" y="9093"/>
                    </a:cubicBezTo>
                    <a:cubicBezTo>
                      <a:pt x="88306" y="-15517"/>
                      <a:pt x="117777" y="15762"/>
                      <a:pt x="125437" y="32906"/>
                    </a:cubicBezTo>
                  </a:path>
                </a:pathLst>
              </a:custGeom>
              <a:noFill/>
              <a:ln w="28575" cap="flat" cmpd="sng" algn="ctr">
                <a:gradFill flip="none" rotWithShape="1">
                  <a:gsLst>
                    <a:gs pos="54000">
                      <a:srgbClr val="50E6FF"/>
                    </a:gs>
                    <a:gs pos="90000">
                      <a:srgbClr val="0078D3"/>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grpSp>
      </p:grpSp>
      <p:sp>
        <p:nvSpPr>
          <p:cNvPr id="306" name="Google Shape;1889;p149">
            <a:extLst>
              <a:ext uri="{FF2B5EF4-FFF2-40B4-BE49-F238E27FC236}">
                <a16:creationId xmlns:a16="http://schemas.microsoft.com/office/drawing/2014/main" id="{D6156F3B-E4D1-41BC-8846-FAB957EA8231}"/>
              </a:ext>
              <a:ext uri="{C183D7F6-B498-43B3-948B-1728B52AA6E4}">
                <adec:decorative xmlns:adec="http://schemas.microsoft.com/office/drawing/2017/decorative" val="1"/>
              </a:ext>
            </a:extLst>
          </p:cNvPr>
          <p:cNvSpPr/>
          <p:nvPr/>
        </p:nvSpPr>
        <p:spPr>
          <a:xfrm>
            <a:off x="3257308" y="1926812"/>
            <a:ext cx="721814" cy="406628"/>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Analytics</a:t>
            </a:r>
            <a:endParaRPr kumimoji="0" sz="788" b="1" i="0" u="none" strike="noStrike" kern="0" cap="none" spc="0" normalizeH="0" baseline="0" noProof="0">
              <a:ln>
                <a:noFill/>
              </a:ln>
              <a:solidFill>
                <a:srgbClr val="000000"/>
              </a:solidFill>
              <a:effectLst/>
              <a:uLnTx/>
              <a:uFillTx/>
              <a:latin typeface="Segoe UI Semibold"/>
              <a:sym typeface="Libre Franklin"/>
            </a:endParaRPr>
          </a:p>
        </p:txBody>
      </p:sp>
      <p:sp>
        <p:nvSpPr>
          <p:cNvPr id="307" name="TextBox 306">
            <a:extLst>
              <a:ext uri="{FF2B5EF4-FFF2-40B4-BE49-F238E27FC236}">
                <a16:creationId xmlns:a16="http://schemas.microsoft.com/office/drawing/2014/main" id="{07FDF623-B5BC-4762-9E9D-3CBF90984701}"/>
              </a:ext>
              <a:ext uri="{C183D7F6-B498-43B3-948B-1728B52AA6E4}">
                <adec:decorative xmlns:adec="http://schemas.microsoft.com/office/drawing/2017/decorative" val="1"/>
              </a:ext>
            </a:extLst>
          </p:cNvPr>
          <p:cNvSpPr txBox="1"/>
          <p:nvPr/>
        </p:nvSpPr>
        <p:spPr>
          <a:xfrm>
            <a:off x="6268984" y="1783435"/>
            <a:ext cx="1477067" cy="512935"/>
          </a:xfrm>
          <a:prstGeom prst="rect">
            <a:avLst/>
          </a:prstGeom>
          <a:noFill/>
        </p:spPr>
        <p:txBody>
          <a:bodyPr wrap="square">
            <a:spAutoFit/>
          </a:bodyPr>
          <a:lstStyle/>
          <a:p>
            <a:pPr>
              <a:buClr>
                <a:srgbClr val="FFFFFF"/>
              </a:buClr>
              <a:buSzPts val="2400"/>
              <a:defRPr/>
            </a:pPr>
            <a:r>
              <a:rPr lang="en-US" sz="1372">
                <a:solidFill>
                  <a:srgbClr val="000000"/>
                </a:solidFill>
                <a:latin typeface="Segoe UI Semibold"/>
                <a:sym typeface="Libre Franklin"/>
              </a:rPr>
              <a:t>Cloud </a:t>
            </a:r>
            <a:br>
              <a:rPr lang="en-US" sz="1372">
                <a:solidFill>
                  <a:srgbClr val="000000"/>
                </a:solidFill>
                <a:latin typeface="Segoe UI Semibold"/>
                <a:sym typeface="Libre Franklin"/>
              </a:rPr>
            </a:br>
            <a:r>
              <a:rPr lang="en-US" sz="1372">
                <a:solidFill>
                  <a:srgbClr val="000000"/>
                </a:solidFill>
                <a:latin typeface="Segoe UI Semibold"/>
                <a:sym typeface="Libre Franklin"/>
              </a:rPr>
              <a:t>Environments </a:t>
            </a:r>
          </a:p>
        </p:txBody>
      </p:sp>
      <p:grpSp>
        <p:nvGrpSpPr>
          <p:cNvPr id="308" name="Group 307">
            <a:extLst>
              <a:ext uri="{FF2B5EF4-FFF2-40B4-BE49-F238E27FC236}">
                <a16:creationId xmlns:a16="http://schemas.microsoft.com/office/drawing/2014/main" id="{E2B14089-FABB-4B35-AF5F-7A546784AA69}"/>
              </a:ext>
              <a:ext uri="{C183D7F6-B498-43B3-948B-1728B52AA6E4}">
                <adec:decorative xmlns:adec="http://schemas.microsoft.com/office/drawing/2017/decorative" val="1"/>
              </a:ext>
            </a:extLst>
          </p:cNvPr>
          <p:cNvGrpSpPr/>
          <p:nvPr/>
        </p:nvGrpSpPr>
        <p:grpSpPr>
          <a:xfrm>
            <a:off x="4096742" y="4163750"/>
            <a:ext cx="5012536" cy="528151"/>
            <a:chOff x="4127349" y="3937424"/>
            <a:chExt cx="5723858" cy="603101"/>
          </a:xfrm>
        </p:grpSpPr>
        <p:sp>
          <p:nvSpPr>
            <p:cNvPr id="309" name="Google Shape;1889;p149">
              <a:extLst>
                <a:ext uri="{FF2B5EF4-FFF2-40B4-BE49-F238E27FC236}">
                  <a16:creationId xmlns:a16="http://schemas.microsoft.com/office/drawing/2014/main" id="{BFEAAE77-0A0A-4497-ADF6-E42903FB2A4A}"/>
                </a:ext>
              </a:extLst>
            </p:cNvPr>
            <p:cNvSpPr/>
            <p:nvPr/>
          </p:nvSpPr>
          <p:spPr>
            <a:xfrm>
              <a:off x="8344258" y="4283383"/>
              <a:ext cx="1506949" cy="257142"/>
            </a:xfrm>
            <a:prstGeom prst="rect">
              <a:avLst/>
            </a:prstGeom>
            <a:solidFill>
              <a:srgbClr val="0078D3"/>
            </a:solidFill>
            <a:ln w="12700" cap="flat" cmpd="sng">
              <a:solidFill>
                <a:srgbClr val="0078D3"/>
              </a:solid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sym typeface="Libre Franklin"/>
                </a:rPr>
                <a:t>Business Analytics</a:t>
              </a:r>
              <a:endParaRPr kumimoji="0" sz="920" b="1" i="0" u="none" strike="noStrike" kern="0" cap="none" spc="0" normalizeH="0" baseline="0" noProof="0">
                <a:ln>
                  <a:noFill/>
                </a:ln>
                <a:solidFill>
                  <a:srgbClr val="FFFFFF"/>
                </a:solidFill>
                <a:effectLst/>
                <a:uLnTx/>
                <a:uFillTx/>
                <a:latin typeface="Segoe UI Semibold"/>
                <a:sym typeface="Libre Franklin"/>
              </a:endParaRPr>
            </a:p>
          </p:txBody>
        </p:sp>
        <p:cxnSp>
          <p:nvCxnSpPr>
            <p:cNvPr id="310" name="Connector: Elbow 309">
              <a:extLst>
                <a:ext uri="{FF2B5EF4-FFF2-40B4-BE49-F238E27FC236}">
                  <a16:creationId xmlns:a16="http://schemas.microsoft.com/office/drawing/2014/main" id="{1139392F-CAB1-4731-96A8-2EC852E9F194}"/>
                </a:ext>
              </a:extLst>
            </p:cNvPr>
            <p:cNvCxnSpPr>
              <a:cxnSpLocks/>
              <a:stCxn id="311" idx="3"/>
              <a:endCxn id="309" idx="1"/>
            </p:cNvCxnSpPr>
            <p:nvPr/>
          </p:nvCxnSpPr>
          <p:spPr>
            <a:xfrm>
              <a:off x="6019799" y="4100244"/>
              <a:ext cx="2324459" cy="311710"/>
            </a:xfrm>
            <a:prstGeom prst="bentConnector3">
              <a:avLst>
                <a:gd name="adj1" fmla="val 50000"/>
              </a:avLst>
            </a:prstGeom>
            <a:noFill/>
            <a:ln w="19050" cap="flat" cmpd="sng" algn="ctr">
              <a:solidFill>
                <a:srgbClr val="0078D3"/>
              </a:solidFill>
              <a:prstDash val="lgDashDot"/>
              <a:headEnd type="none" w="med" len="med"/>
              <a:tailEnd type="triangle" w="med" len="med"/>
            </a:ln>
            <a:effectLst/>
          </p:spPr>
        </p:cxnSp>
        <p:sp>
          <p:nvSpPr>
            <p:cNvPr id="311" name="Google Shape;1889;p149">
              <a:extLst>
                <a:ext uri="{FF2B5EF4-FFF2-40B4-BE49-F238E27FC236}">
                  <a16:creationId xmlns:a16="http://schemas.microsoft.com/office/drawing/2014/main" id="{699EAAED-DCA3-4615-B7BD-EDA9C7CF3940}"/>
                </a:ext>
              </a:extLst>
            </p:cNvPr>
            <p:cNvSpPr/>
            <p:nvPr/>
          </p:nvSpPr>
          <p:spPr>
            <a:xfrm>
              <a:off x="4127349" y="3937424"/>
              <a:ext cx="1892450" cy="325640"/>
            </a:xfrm>
            <a:prstGeom prst="rect">
              <a:avLst/>
            </a:prstGeom>
            <a:solidFill>
              <a:srgbClr val="0078D3"/>
            </a:solidFill>
            <a:ln>
              <a:noFill/>
            </a:ln>
            <a:effectLst/>
          </p:spPr>
          <p:txBody>
            <a:bodyPr spcFirstLastPara="1" wrap="square" lIns="80064" tIns="40021" rIns="80064" bIns="40021" anchor="ctr" anchorCtr="0">
              <a:noAutofit/>
            </a:bodyPr>
            <a:lstStyle/>
            <a:p>
              <a:pPr marL="0" marR="0" lvl="0" indent="0" algn="ctr" defTabSz="800742"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ea typeface="Libre Franklin"/>
                  <a:cs typeface="Libre Franklin"/>
                  <a:sym typeface="Libre Franklin"/>
                </a:rPr>
                <a:t>Business Analytic Sensor(s)</a:t>
              </a:r>
            </a:p>
          </p:txBody>
        </p:sp>
      </p:grpSp>
      <p:cxnSp>
        <p:nvCxnSpPr>
          <p:cNvPr id="312" name="Connector: Elbow 311">
            <a:extLst>
              <a:ext uri="{FF2B5EF4-FFF2-40B4-BE49-F238E27FC236}">
                <a16:creationId xmlns:a16="http://schemas.microsoft.com/office/drawing/2014/main" id="{D28598C2-179C-4122-B626-AA8538FAE563}"/>
              </a:ext>
              <a:ext uri="{C183D7F6-B498-43B3-948B-1728B52AA6E4}">
                <adec:decorative xmlns:adec="http://schemas.microsoft.com/office/drawing/2017/decorative" val="1"/>
              </a:ext>
            </a:extLst>
          </p:cNvPr>
          <p:cNvCxnSpPr>
            <a:cxnSpLocks/>
            <a:endCxn id="306" idx="3"/>
          </p:cNvCxnSpPr>
          <p:nvPr/>
        </p:nvCxnSpPr>
        <p:spPr>
          <a:xfrm rot="16200000" flipV="1">
            <a:off x="3010774" y="3098474"/>
            <a:ext cx="2139930" cy="203235"/>
          </a:xfrm>
          <a:prstGeom prst="bentConnector2">
            <a:avLst/>
          </a:prstGeom>
          <a:noFill/>
          <a:ln w="19050" cap="flat" cmpd="sng" algn="ctr">
            <a:solidFill>
              <a:srgbClr val="0078D3"/>
            </a:solidFill>
            <a:prstDash val="lgDashDot"/>
            <a:headEnd type="none" w="med" len="med"/>
            <a:tailEnd type="triangle" w="med" len="med"/>
          </a:ln>
          <a:effectLst/>
        </p:spPr>
      </p:cxnSp>
      <p:cxnSp>
        <p:nvCxnSpPr>
          <p:cNvPr id="313" name="Connector: Elbow 312">
            <a:extLst>
              <a:ext uri="{FF2B5EF4-FFF2-40B4-BE49-F238E27FC236}">
                <a16:creationId xmlns:a16="http://schemas.microsoft.com/office/drawing/2014/main" id="{426E5A81-EC34-47D9-BBA0-556755A5C700}"/>
              </a:ext>
              <a:ext uri="{C183D7F6-B498-43B3-948B-1728B52AA6E4}">
                <adec:decorative xmlns:adec="http://schemas.microsoft.com/office/drawing/2017/decorative" val="1"/>
              </a:ext>
            </a:extLst>
          </p:cNvPr>
          <p:cNvCxnSpPr>
            <a:cxnSpLocks/>
            <a:endCxn id="285" idx="1"/>
          </p:cNvCxnSpPr>
          <p:nvPr/>
        </p:nvCxnSpPr>
        <p:spPr>
          <a:xfrm rot="5400000" flipH="1" flipV="1">
            <a:off x="3276366" y="3033154"/>
            <a:ext cx="2142919" cy="330912"/>
          </a:xfrm>
          <a:prstGeom prst="bentConnector2">
            <a:avLst/>
          </a:prstGeom>
          <a:noFill/>
          <a:ln w="19050" cap="flat" cmpd="sng" algn="ctr">
            <a:solidFill>
              <a:srgbClr val="0078D3"/>
            </a:solidFill>
            <a:prstDash val="lgDashDot"/>
            <a:headEnd type="none" w="med" len="med"/>
            <a:tailEnd type="triangle" w="med" len="med"/>
          </a:ln>
          <a:effectLst/>
        </p:spPr>
      </p:cxnSp>
      <p:cxnSp>
        <p:nvCxnSpPr>
          <p:cNvPr id="314" name="Connector: Elbow 333">
            <a:extLst>
              <a:ext uri="{FF2B5EF4-FFF2-40B4-BE49-F238E27FC236}">
                <a16:creationId xmlns:a16="http://schemas.microsoft.com/office/drawing/2014/main" id="{0A3A8022-0AF7-4064-86CA-A1D6444396BF}"/>
              </a:ext>
              <a:ext uri="{C183D7F6-B498-43B3-948B-1728B52AA6E4}">
                <adec:decorative xmlns:adec="http://schemas.microsoft.com/office/drawing/2017/decorative" val="1"/>
              </a:ext>
            </a:extLst>
          </p:cNvPr>
          <p:cNvCxnSpPr>
            <a:cxnSpLocks/>
          </p:cNvCxnSpPr>
          <p:nvPr/>
        </p:nvCxnSpPr>
        <p:spPr>
          <a:xfrm>
            <a:off x="9380353" y="5212749"/>
            <a:ext cx="208135" cy="1"/>
          </a:xfrm>
          <a:prstGeom prst="straightConnector1">
            <a:avLst/>
          </a:prstGeom>
          <a:noFill/>
          <a:ln w="19050" cap="flat" cmpd="sng" algn="ctr">
            <a:solidFill>
              <a:srgbClr val="50E6FF"/>
            </a:solidFill>
            <a:prstDash val="solid"/>
            <a:headEnd type="none" w="med" len="med"/>
            <a:tailEnd type="triangle" w="med" len="med"/>
          </a:ln>
          <a:effectLst/>
        </p:spPr>
      </p:cxnSp>
      <p:cxnSp>
        <p:nvCxnSpPr>
          <p:cNvPr id="315" name="Connector: Elbow 314">
            <a:extLst>
              <a:ext uri="{FF2B5EF4-FFF2-40B4-BE49-F238E27FC236}">
                <a16:creationId xmlns:a16="http://schemas.microsoft.com/office/drawing/2014/main" id="{32CD4B8A-2B53-4F28-847F-1B447D9FDDD5}"/>
              </a:ext>
              <a:ext uri="{C183D7F6-B498-43B3-948B-1728B52AA6E4}">
                <adec:decorative xmlns:adec="http://schemas.microsoft.com/office/drawing/2017/decorative" val="1"/>
              </a:ext>
            </a:extLst>
          </p:cNvPr>
          <p:cNvCxnSpPr>
            <a:cxnSpLocks/>
            <a:stCxn id="295" idx="1"/>
            <a:endCxn id="215" idx="3"/>
          </p:cNvCxnSpPr>
          <p:nvPr/>
        </p:nvCxnSpPr>
        <p:spPr>
          <a:xfrm rot="10800000">
            <a:off x="3410925" y="4370703"/>
            <a:ext cx="601372" cy="406893"/>
          </a:xfrm>
          <a:prstGeom prst="bentConnector3">
            <a:avLst>
              <a:gd name="adj1" fmla="val 50000"/>
            </a:avLst>
          </a:prstGeom>
          <a:noFill/>
          <a:ln w="25400" cap="flat" cmpd="sng" algn="ctr">
            <a:solidFill>
              <a:srgbClr val="50E6FF"/>
            </a:solidFill>
            <a:prstDash val="sysDot"/>
            <a:headEnd type="triangle" w="sm" len="sm"/>
            <a:tailEnd type="oval" w="sm" len="sm"/>
          </a:ln>
          <a:effectLst/>
        </p:spPr>
      </p:cxnSp>
      <p:cxnSp>
        <p:nvCxnSpPr>
          <p:cNvPr id="316" name="Connector: Elbow 315">
            <a:extLst>
              <a:ext uri="{FF2B5EF4-FFF2-40B4-BE49-F238E27FC236}">
                <a16:creationId xmlns:a16="http://schemas.microsoft.com/office/drawing/2014/main" id="{315F0543-15A4-4356-BB90-77C754B1DD22}"/>
              </a:ext>
              <a:ext uri="{C183D7F6-B498-43B3-948B-1728B52AA6E4}">
                <adec:decorative xmlns:adec="http://schemas.microsoft.com/office/drawing/2017/decorative" val="1"/>
              </a:ext>
            </a:extLst>
          </p:cNvPr>
          <p:cNvCxnSpPr>
            <a:cxnSpLocks/>
            <a:stCxn id="295" idx="1"/>
            <a:endCxn id="214" idx="3"/>
          </p:cNvCxnSpPr>
          <p:nvPr/>
        </p:nvCxnSpPr>
        <p:spPr>
          <a:xfrm rot="10800000" flipV="1">
            <a:off x="3410925" y="4777596"/>
            <a:ext cx="601372" cy="144206"/>
          </a:xfrm>
          <a:prstGeom prst="bentConnector3">
            <a:avLst>
              <a:gd name="adj1" fmla="val 50000"/>
            </a:avLst>
          </a:prstGeom>
          <a:noFill/>
          <a:ln w="25400" cap="flat" cmpd="sng" algn="ctr">
            <a:solidFill>
              <a:srgbClr val="50E6FF"/>
            </a:solidFill>
            <a:prstDash val="sysDot"/>
            <a:headEnd type="triangle" w="sm" len="sm"/>
            <a:tailEnd type="oval" w="sm" len="sm"/>
          </a:ln>
          <a:effectLst/>
        </p:spPr>
      </p:cxnSp>
      <p:sp>
        <p:nvSpPr>
          <p:cNvPr id="317" name="Rectangle 316">
            <a:extLst>
              <a:ext uri="{FF2B5EF4-FFF2-40B4-BE49-F238E27FC236}">
                <a16:creationId xmlns:a16="http://schemas.microsoft.com/office/drawing/2014/main" id="{465BF587-97AC-4A0A-95B8-332CDEFFEA0F}"/>
              </a:ext>
              <a:ext uri="{C183D7F6-B498-43B3-948B-1728B52AA6E4}">
                <adec:decorative xmlns:adec="http://schemas.microsoft.com/office/drawing/2017/decorative" val="1"/>
              </a:ext>
            </a:extLst>
          </p:cNvPr>
          <p:cNvSpPr/>
          <p:nvPr/>
        </p:nvSpPr>
        <p:spPr bwMode="auto">
          <a:xfrm>
            <a:off x="9264543" y="4687142"/>
            <a:ext cx="1474549" cy="162976"/>
          </a:xfrm>
          <a:prstGeom prst="rect">
            <a:avLst/>
          </a:prstGeom>
          <a:solidFill>
            <a:srgbClr val="FFFFFF"/>
          </a:solidFill>
          <a:ln w="158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28122" rIns="0" bIns="128122" numCol="1" spcCol="0" rtlCol="0" fromWordArt="0" anchor="ctr"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788"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Cloud Connection </a:t>
            </a:r>
            <a:r>
              <a:rPr kumimoji="0" lang="en-US" sz="788"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(OPTIONAL)</a:t>
            </a:r>
          </a:p>
        </p:txBody>
      </p:sp>
      <p:sp>
        <p:nvSpPr>
          <p:cNvPr id="318" name="Google Shape;1889;p149">
            <a:extLst>
              <a:ext uri="{FF2B5EF4-FFF2-40B4-BE49-F238E27FC236}">
                <a16:creationId xmlns:a16="http://schemas.microsoft.com/office/drawing/2014/main" id="{7347C21A-525C-4EB5-B0F5-DFF0B0798D26}"/>
              </a:ext>
              <a:ext uri="{C183D7F6-B498-43B3-948B-1728B52AA6E4}">
                <adec:decorative xmlns:adec="http://schemas.microsoft.com/office/drawing/2017/decorative" val="1"/>
              </a:ext>
            </a:extLst>
          </p:cNvPr>
          <p:cNvSpPr/>
          <p:nvPr/>
        </p:nvSpPr>
        <p:spPr>
          <a:xfrm>
            <a:off x="8515955" y="1946056"/>
            <a:ext cx="2918806" cy="409152"/>
          </a:xfrm>
          <a:prstGeom prst="rect">
            <a:avLst/>
          </a:prstGeom>
          <a:noFill/>
          <a:ln w="19050">
            <a:solidFill>
              <a:srgbClr val="50E6FF"/>
            </a:solidFill>
          </a:ln>
          <a:effectLst/>
        </p:spPr>
        <p:txBody>
          <a:bodyPr spcFirstLastPara="1" wrap="square" lIns="896425" tIns="40021" rIns="80064" bIns="40021" anchor="ctr" anchorCtr="0">
            <a:noAutofit/>
          </a:bodyPr>
          <a:lstStyle/>
          <a:p>
            <a:pPr marL="100093" marR="0" lvl="0" indent="-10009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Native plug-in for Azure Defender for IoT</a:t>
            </a:r>
          </a:p>
          <a:p>
            <a:pPr marL="100093" marR="0" lvl="0" indent="-10009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Native OT investigation &amp; remediation playbooks</a:t>
            </a:r>
          </a:p>
          <a:p>
            <a:pPr marL="100093" marR="0" lvl="0" indent="-10009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Correlation with other data sources and </a:t>
            </a:r>
            <a:b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b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Strategic Threat intelligence (attack groups &amp; context)</a:t>
            </a:r>
          </a:p>
        </p:txBody>
      </p:sp>
      <p:sp>
        <p:nvSpPr>
          <p:cNvPr id="319" name="TextBox 318">
            <a:extLst>
              <a:ext uri="{FF2B5EF4-FFF2-40B4-BE49-F238E27FC236}">
                <a16:creationId xmlns:a16="http://schemas.microsoft.com/office/drawing/2014/main" id="{9F20BAD9-821B-4360-8BC6-AD01AD5A72EA}"/>
              </a:ext>
              <a:ext uri="{C183D7F6-B498-43B3-948B-1728B52AA6E4}">
                <adec:decorative xmlns:adec="http://schemas.microsoft.com/office/drawing/2017/decorative" val="1"/>
              </a:ext>
            </a:extLst>
          </p:cNvPr>
          <p:cNvSpPr txBox="1"/>
          <p:nvPr/>
        </p:nvSpPr>
        <p:spPr>
          <a:xfrm>
            <a:off x="1" y="6520550"/>
            <a:ext cx="12192000" cy="338649"/>
          </a:xfrm>
          <a:prstGeom prst="rect">
            <a:avLst/>
          </a:prstGeom>
          <a:solidFill>
            <a:srgbClr val="000000"/>
          </a:solidFill>
        </p:spPr>
        <p:txBody>
          <a:bodyPr wrap="square" tIns="89642">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cs typeface="Segoe UI" pitchFamily="34" charset="0"/>
              </a:rPr>
              <a:t>Zero Trust Principles </a:t>
            </a:r>
            <a:r>
              <a:rPr kumimoji="0" lang="en-US" sz="1029" b="0" i="0" u="none" strike="noStrike" kern="0" cap="none" spc="0" normalizeH="0" baseline="0" noProof="0">
                <a:ln>
                  <a:noFill/>
                </a:ln>
                <a:solidFill>
                  <a:srgbClr val="FFFFFF"/>
                </a:solidFill>
                <a:effectLst/>
                <a:uLnTx/>
                <a:uFillTx/>
                <a:cs typeface="Segoe UI" pitchFamily="34" charset="0"/>
              </a:rPr>
              <a:t>- Assume breach, verify explicitly, Use least privilege access (identity and network)</a:t>
            </a:r>
          </a:p>
        </p:txBody>
      </p:sp>
      <p:grpSp>
        <p:nvGrpSpPr>
          <p:cNvPr id="320" name="Group 319">
            <a:extLst>
              <a:ext uri="{FF2B5EF4-FFF2-40B4-BE49-F238E27FC236}">
                <a16:creationId xmlns:a16="http://schemas.microsoft.com/office/drawing/2014/main" id="{E6D9ACC3-D98A-4A6C-897D-2D8DE09A2B89}"/>
              </a:ext>
              <a:ext uri="{C183D7F6-B498-43B3-948B-1728B52AA6E4}">
                <adec:decorative xmlns:adec="http://schemas.microsoft.com/office/drawing/2017/decorative" val="1"/>
              </a:ext>
            </a:extLst>
          </p:cNvPr>
          <p:cNvGrpSpPr/>
          <p:nvPr/>
        </p:nvGrpSpPr>
        <p:grpSpPr>
          <a:xfrm>
            <a:off x="3978778" y="4859007"/>
            <a:ext cx="3406101" cy="1545113"/>
            <a:chOff x="4040791" y="4731342"/>
            <a:chExt cx="3889455" cy="1764377"/>
          </a:xfrm>
          <a:solidFill>
            <a:srgbClr val="EBEBEB"/>
          </a:solidFill>
        </p:grpSpPr>
        <p:grpSp>
          <p:nvGrpSpPr>
            <p:cNvPr id="321" name="Group 320">
              <a:extLst>
                <a:ext uri="{FF2B5EF4-FFF2-40B4-BE49-F238E27FC236}">
                  <a16:creationId xmlns:a16="http://schemas.microsoft.com/office/drawing/2014/main" id="{3EDD5348-7B06-4561-B4FF-F26DDA921393}"/>
                </a:ext>
              </a:extLst>
            </p:cNvPr>
            <p:cNvGrpSpPr/>
            <p:nvPr/>
          </p:nvGrpSpPr>
          <p:grpSpPr>
            <a:xfrm>
              <a:off x="4040791" y="4731342"/>
              <a:ext cx="3889455" cy="1764377"/>
              <a:chOff x="4040791" y="4731342"/>
              <a:chExt cx="3889455" cy="1764377"/>
            </a:xfrm>
            <a:grpFill/>
          </p:grpSpPr>
          <p:sp>
            <p:nvSpPr>
              <p:cNvPr id="323" name="Speech Bubble: Rectangle 80">
                <a:extLst>
                  <a:ext uri="{FF2B5EF4-FFF2-40B4-BE49-F238E27FC236}">
                    <a16:creationId xmlns:a16="http://schemas.microsoft.com/office/drawing/2014/main" id="{82EDC4B7-5B6A-49E8-B75E-D63BC415FABD}"/>
                  </a:ext>
                </a:extLst>
              </p:cNvPr>
              <p:cNvSpPr/>
              <p:nvPr/>
            </p:nvSpPr>
            <p:spPr bwMode="auto">
              <a:xfrm>
                <a:off x="4040791" y="4731342"/>
                <a:ext cx="3889455" cy="1764377"/>
              </a:xfrm>
              <a:custGeom>
                <a:avLst/>
                <a:gdLst>
                  <a:gd name="connsiteX0" fmla="*/ 0 w 3877939"/>
                  <a:gd name="connsiteY0" fmla="*/ 0 h 1187990"/>
                  <a:gd name="connsiteX1" fmla="*/ 2262131 w 3877939"/>
                  <a:gd name="connsiteY1" fmla="*/ 0 h 1187990"/>
                  <a:gd name="connsiteX2" fmla="*/ 3952279 w 3877939"/>
                  <a:gd name="connsiteY2" fmla="*/ -709955 h 1187990"/>
                  <a:gd name="connsiteX3" fmla="*/ 3231616 w 3877939"/>
                  <a:gd name="connsiteY3" fmla="*/ 0 h 1187990"/>
                  <a:gd name="connsiteX4" fmla="*/ 3877939 w 3877939"/>
                  <a:gd name="connsiteY4" fmla="*/ 0 h 1187990"/>
                  <a:gd name="connsiteX5" fmla="*/ 3877939 w 3877939"/>
                  <a:gd name="connsiteY5" fmla="*/ 197998 h 1187990"/>
                  <a:gd name="connsiteX6" fmla="*/ 3877939 w 3877939"/>
                  <a:gd name="connsiteY6" fmla="*/ 197998 h 1187990"/>
                  <a:gd name="connsiteX7" fmla="*/ 3877939 w 3877939"/>
                  <a:gd name="connsiteY7" fmla="*/ 494996 h 1187990"/>
                  <a:gd name="connsiteX8" fmla="*/ 3877939 w 3877939"/>
                  <a:gd name="connsiteY8" fmla="*/ 1187990 h 1187990"/>
                  <a:gd name="connsiteX9" fmla="*/ 3231616 w 3877939"/>
                  <a:gd name="connsiteY9" fmla="*/ 1187990 h 1187990"/>
                  <a:gd name="connsiteX10" fmla="*/ 2262131 w 3877939"/>
                  <a:gd name="connsiteY10" fmla="*/ 1187990 h 1187990"/>
                  <a:gd name="connsiteX11" fmla="*/ 2262131 w 3877939"/>
                  <a:gd name="connsiteY11" fmla="*/ 1187990 h 1187990"/>
                  <a:gd name="connsiteX12" fmla="*/ 0 w 3877939"/>
                  <a:gd name="connsiteY12" fmla="*/ 1187990 h 1187990"/>
                  <a:gd name="connsiteX13" fmla="*/ 0 w 3877939"/>
                  <a:gd name="connsiteY13" fmla="*/ 494996 h 1187990"/>
                  <a:gd name="connsiteX14" fmla="*/ 0 w 3877939"/>
                  <a:gd name="connsiteY14" fmla="*/ 197998 h 1187990"/>
                  <a:gd name="connsiteX15" fmla="*/ 0 w 3877939"/>
                  <a:gd name="connsiteY15" fmla="*/ 197998 h 1187990"/>
                  <a:gd name="connsiteX16" fmla="*/ 0 w 3877939"/>
                  <a:gd name="connsiteY16" fmla="*/ 0 h 1187990"/>
                  <a:gd name="connsiteX0" fmla="*/ 0 w 3877939"/>
                  <a:gd name="connsiteY0" fmla="*/ 640899 h 1828889"/>
                  <a:gd name="connsiteX1" fmla="*/ 2262131 w 3877939"/>
                  <a:gd name="connsiteY1" fmla="*/ 640899 h 1828889"/>
                  <a:gd name="connsiteX2" fmla="*/ 3864173 w 3877939"/>
                  <a:gd name="connsiteY2" fmla="*/ 0 h 1828889"/>
                  <a:gd name="connsiteX3" fmla="*/ 3231616 w 3877939"/>
                  <a:gd name="connsiteY3" fmla="*/ 640899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262131 w 3877939"/>
                  <a:gd name="connsiteY1" fmla="*/ 640899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971743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833631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7939" h="1828889">
                    <a:moveTo>
                      <a:pt x="0" y="640899"/>
                    </a:moveTo>
                    <a:lnTo>
                      <a:pt x="2833631" y="643280"/>
                    </a:lnTo>
                    <a:lnTo>
                      <a:pt x="3864173" y="0"/>
                    </a:lnTo>
                    <a:lnTo>
                      <a:pt x="3476884" y="643281"/>
                    </a:lnTo>
                    <a:lnTo>
                      <a:pt x="3877939" y="640899"/>
                    </a:lnTo>
                    <a:lnTo>
                      <a:pt x="3877939" y="838897"/>
                    </a:lnTo>
                    <a:lnTo>
                      <a:pt x="3877939" y="838897"/>
                    </a:lnTo>
                    <a:lnTo>
                      <a:pt x="3877939" y="1135895"/>
                    </a:lnTo>
                    <a:lnTo>
                      <a:pt x="3877939" y="1828889"/>
                    </a:lnTo>
                    <a:lnTo>
                      <a:pt x="3231616" y="1828889"/>
                    </a:lnTo>
                    <a:lnTo>
                      <a:pt x="2262131" y="1828889"/>
                    </a:lnTo>
                    <a:lnTo>
                      <a:pt x="2262131" y="1828889"/>
                    </a:lnTo>
                    <a:lnTo>
                      <a:pt x="0" y="1828889"/>
                    </a:lnTo>
                    <a:lnTo>
                      <a:pt x="0" y="1135895"/>
                    </a:lnTo>
                    <a:lnTo>
                      <a:pt x="0" y="838897"/>
                    </a:lnTo>
                    <a:lnTo>
                      <a:pt x="0" y="838897"/>
                    </a:lnTo>
                    <a:lnTo>
                      <a:pt x="0" y="640899"/>
                    </a:lnTo>
                    <a:close/>
                  </a:path>
                </a:pathLst>
              </a:custGeom>
              <a:grpFill/>
              <a:ln w="9525" cap="flat" cmpd="sng" algn="ctr">
                <a:solidFill>
                  <a:srgbClr val="75757A"/>
                </a:solidFill>
                <a:prstDash val="solid"/>
                <a:headEnd type="none" w="med" len="med"/>
                <a:tailEnd type="none" w="med" len="med"/>
              </a:ln>
              <a:effectLst/>
            </p:spPr>
            <p:txBody>
              <a:bodyPr rot="0" spcFirstLastPara="0" vertOverflow="overflow" horzOverflow="overflow" vert="horz" wrap="square" lIns="160153" tIns="40038" rIns="160153" bIns="80076" numCol="1" spcCol="0" rtlCol="0" fromWordArt="0" anchor="t" anchorCtr="0" forceAA="0" compatLnSpc="1">
                <a:prstTxWarp prst="textNoShape">
                  <a:avLst/>
                </a:prstTxWarp>
                <a:noAutofit/>
              </a:bodyPr>
              <a:lstStyle/>
              <a:p>
                <a:pPr marL="150139" marR="0" lvl="0" indent="0" algn="ctr" defTabSz="816567" eaLnBrk="1" fontAlgn="base" latinLnBrk="0" hangingPunct="1">
                  <a:lnSpc>
                    <a:spcPct val="100000"/>
                  </a:lnSpc>
                  <a:spcBef>
                    <a:spcPct val="0"/>
                  </a:spcBef>
                  <a:spcAft>
                    <a:spcPct val="0"/>
                  </a:spcAft>
                  <a:buClrTx/>
                  <a:buSzTx/>
                  <a:buFontTx/>
                  <a:buNone/>
                  <a:tabLst/>
                  <a:defRPr/>
                </a:pPr>
                <a:endParaRPr kumimoji="0" lang="en-US" sz="1226" b="1"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324" name="Rectangle 323">
                <a:extLst>
                  <a:ext uri="{FF2B5EF4-FFF2-40B4-BE49-F238E27FC236}">
                    <a16:creationId xmlns:a16="http://schemas.microsoft.com/office/drawing/2014/main" id="{675F5C05-75F1-4C1D-9C80-E34FE8C225C5}"/>
                  </a:ext>
                </a:extLst>
              </p:cNvPr>
              <p:cNvSpPr/>
              <p:nvPr/>
            </p:nvSpPr>
            <p:spPr bwMode="auto">
              <a:xfrm>
                <a:off x="5032781" y="5716750"/>
                <a:ext cx="1077744" cy="7082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78"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Hard Boundary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Physically disconnect from IT network(s)</a:t>
                </a:r>
              </a:p>
            </p:txBody>
          </p:sp>
          <p:sp>
            <p:nvSpPr>
              <p:cNvPr id="325" name="Rectangle 324">
                <a:extLst>
                  <a:ext uri="{FF2B5EF4-FFF2-40B4-BE49-F238E27FC236}">
                    <a16:creationId xmlns:a16="http://schemas.microsoft.com/office/drawing/2014/main" id="{A17143F8-20D4-49C2-8552-B2E32608833C}"/>
                  </a:ext>
                </a:extLst>
              </p:cNvPr>
              <p:cNvSpPr/>
              <p:nvPr/>
            </p:nvSpPr>
            <p:spPr bwMode="auto">
              <a:xfrm>
                <a:off x="6142450" y="5715733"/>
                <a:ext cx="1693856" cy="7082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Soft(ware) Boundary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mn-ea"/>
                    <a:cs typeface="Segoe UI" pitchFamily="34" charset="0"/>
                  </a:rPr>
                  <a:t>People, Process, and Tech (network + identity access control, boundary patching and security hygiene)</a:t>
                </a:r>
              </a:p>
            </p:txBody>
          </p:sp>
          <p:sp>
            <p:nvSpPr>
              <p:cNvPr id="326" name="Rectangle 325">
                <a:extLst>
                  <a:ext uri="{FF2B5EF4-FFF2-40B4-BE49-F238E27FC236}">
                    <a16:creationId xmlns:a16="http://schemas.microsoft.com/office/drawing/2014/main" id="{40942841-7DB1-4FBF-A95E-1BBCC42FF8D8}"/>
                  </a:ext>
                </a:extLst>
              </p:cNvPr>
              <p:cNvSpPr/>
              <p:nvPr/>
            </p:nvSpPr>
            <p:spPr bwMode="auto">
              <a:xfrm>
                <a:off x="4102905" y="5711475"/>
                <a:ext cx="897950" cy="7143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Internal </a:t>
                </a:r>
                <a:b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b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isolation</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As business processes allow</a:t>
                </a:r>
              </a:p>
            </p:txBody>
          </p:sp>
        </p:grpSp>
        <p:sp>
          <p:nvSpPr>
            <p:cNvPr id="322" name="TextBox 321">
              <a:extLst>
                <a:ext uri="{FF2B5EF4-FFF2-40B4-BE49-F238E27FC236}">
                  <a16:creationId xmlns:a16="http://schemas.microsoft.com/office/drawing/2014/main" id="{35AB9102-C1A4-4C56-91E6-647554171AE7}"/>
                </a:ext>
              </a:extLst>
            </p:cNvPr>
            <p:cNvSpPr txBox="1"/>
            <p:nvPr/>
          </p:nvSpPr>
          <p:spPr>
            <a:xfrm>
              <a:off x="4045374" y="5393593"/>
              <a:ext cx="3873355" cy="275635"/>
            </a:xfrm>
            <a:prstGeom prst="rect">
              <a:avLst/>
            </a:prstGeom>
            <a:noFill/>
            <a:ln>
              <a:noFill/>
            </a:ln>
          </p:spPr>
          <p:txBody>
            <a:bodyPr wrap="square">
              <a:spAutoFit/>
            </a:bodyPr>
            <a:lstStyle/>
            <a:p>
              <a:pPr marL="150139" marR="0" lvl="0" indent="0" algn="ctr" defTabSz="816567"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a:ln>
                    <a:noFill/>
                  </a:ln>
                  <a:solidFill>
                    <a:srgbClr val="000000"/>
                  </a:solidFill>
                  <a:effectLst/>
                  <a:uLnTx/>
                  <a:uFillTx/>
                  <a:cs typeface="Segoe UI" pitchFamily="34" charset="0"/>
                </a:rPr>
                <a:t>Isolation and Segmentation </a:t>
              </a:r>
            </a:p>
          </p:txBody>
        </p:sp>
      </p:grpSp>
      <p:pic>
        <p:nvPicPr>
          <p:cNvPr id="327" name="Graphic 326">
            <a:extLst>
              <a:ext uri="{FF2B5EF4-FFF2-40B4-BE49-F238E27FC236}">
                <a16:creationId xmlns:a16="http://schemas.microsoft.com/office/drawing/2014/main" id="{AE71C6EE-A2E4-4D1B-AA9B-E3A21E71B880}"/>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20816" y="1988765"/>
            <a:ext cx="181783" cy="181781"/>
          </a:xfrm>
          <a:prstGeom prst="rect">
            <a:avLst/>
          </a:prstGeom>
        </p:spPr>
      </p:pic>
      <p:sp>
        <p:nvSpPr>
          <p:cNvPr id="328" name="Google Shape;1889;p149">
            <a:extLst>
              <a:ext uri="{FF2B5EF4-FFF2-40B4-BE49-F238E27FC236}">
                <a16:creationId xmlns:a16="http://schemas.microsoft.com/office/drawing/2014/main" id="{C5FB843F-7BBF-423E-B0C2-12A111134AF3}"/>
              </a:ext>
              <a:ext uri="{C183D7F6-B498-43B3-948B-1728B52AA6E4}">
                <adec:decorative xmlns:adec="http://schemas.microsoft.com/office/drawing/2017/decorative" val="1"/>
              </a:ext>
            </a:extLst>
          </p:cNvPr>
          <p:cNvSpPr/>
          <p:nvPr/>
        </p:nvSpPr>
        <p:spPr>
          <a:xfrm>
            <a:off x="7703020" y="1946056"/>
            <a:ext cx="721814" cy="406628"/>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Analytics</a:t>
            </a:r>
            <a:endParaRPr kumimoji="0" sz="788" b="1" i="0" u="none" strike="noStrike" kern="0" cap="none" spc="0" normalizeH="0" baseline="0" noProof="0">
              <a:ln>
                <a:noFill/>
              </a:ln>
              <a:solidFill>
                <a:srgbClr val="000000"/>
              </a:solidFill>
              <a:effectLst/>
              <a:uLnTx/>
              <a:uFillTx/>
              <a:latin typeface="Segoe UI Semibold"/>
              <a:sym typeface="Libre Franklin"/>
            </a:endParaRPr>
          </a:p>
        </p:txBody>
      </p:sp>
      <p:sp>
        <p:nvSpPr>
          <p:cNvPr id="329" name="TextBox 328">
            <a:extLst>
              <a:ext uri="{FF2B5EF4-FFF2-40B4-BE49-F238E27FC236}">
                <a16:creationId xmlns:a16="http://schemas.microsoft.com/office/drawing/2014/main" id="{C3B1423F-39AA-40AA-A06C-1BD23A1FAC35}"/>
              </a:ext>
              <a:ext uri="{C183D7F6-B498-43B3-948B-1728B52AA6E4}">
                <adec:decorative xmlns:adec="http://schemas.microsoft.com/office/drawing/2017/decorative" val="1"/>
              </a:ext>
            </a:extLst>
          </p:cNvPr>
          <p:cNvSpPr txBox="1"/>
          <p:nvPr/>
        </p:nvSpPr>
        <p:spPr>
          <a:xfrm>
            <a:off x="8509935" y="2138676"/>
            <a:ext cx="981036" cy="211209"/>
          </a:xfrm>
          <a:prstGeom prst="rect">
            <a:avLst/>
          </a:prstGeom>
          <a:noFill/>
        </p:spPr>
        <p:txBody>
          <a:bodyPr wrap="square">
            <a:spAutoFit/>
          </a:bodyPr>
          <a:lstStyle/>
          <a:p>
            <a:pPr>
              <a:buClr>
                <a:srgbClr val="FFFFFF"/>
              </a:buClr>
              <a:buSzPts val="2400"/>
              <a:defRPr/>
            </a:pPr>
            <a:r>
              <a:rPr lang="en-US" sz="784" b="1">
                <a:solidFill>
                  <a:srgbClr val="000000"/>
                </a:solidFill>
                <a:latin typeface="Segoe UI Semibold"/>
                <a:sym typeface="Libre Franklin"/>
              </a:rPr>
              <a:t>Azure Sentinel</a:t>
            </a:r>
          </a:p>
        </p:txBody>
      </p:sp>
      <p:sp>
        <p:nvSpPr>
          <p:cNvPr id="330" name="Google Shape;1889;p149">
            <a:extLst>
              <a:ext uri="{FF2B5EF4-FFF2-40B4-BE49-F238E27FC236}">
                <a16:creationId xmlns:a16="http://schemas.microsoft.com/office/drawing/2014/main" id="{8A97BFE1-C7C1-47E1-B967-94D7E8713F9D}"/>
              </a:ext>
              <a:ext uri="{C183D7F6-B498-43B3-948B-1728B52AA6E4}">
                <adec:decorative xmlns:adec="http://schemas.microsoft.com/office/drawing/2017/decorative" val="1"/>
              </a:ext>
            </a:extLst>
          </p:cNvPr>
          <p:cNvSpPr/>
          <p:nvPr/>
        </p:nvSpPr>
        <p:spPr>
          <a:xfrm>
            <a:off x="9623959" y="5066800"/>
            <a:ext cx="987792" cy="280295"/>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 SIEM</a:t>
            </a:r>
            <a:endParaRPr kumimoji="0" sz="788" b="1" i="0" u="none" strike="noStrike" kern="0" cap="none" spc="0" normalizeH="0" baseline="0" noProof="0">
              <a:ln>
                <a:noFill/>
              </a:ln>
              <a:solidFill>
                <a:srgbClr val="000000"/>
              </a:solidFill>
              <a:effectLst/>
              <a:uLnTx/>
              <a:uFillTx/>
              <a:latin typeface="Segoe UI Semibold"/>
              <a:sym typeface="Libre Franklin"/>
            </a:endParaRPr>
          </a:p>
        </p:txBody>
      </p:sp>
      <p:grpSp>
        <p:nvGrpSpPr>
          <p:cNvPr id="331" name="Group 330">
            <a:extLst>
              <a:ext uri="{FF2B5EF4-FFF2-40B4-BE49-F238E27FC236}">
                <a16:creationId xmlns:a16="http://schemas.microsoft.com/office/drawing/2014/main" id="{271C179C-429D-45B3-8A27-40E7BBF8262D}"/>
              </a:ext>
            </a:extLst>
          </p:cNvPr>
          <p:cNvGrpSpPr/>
          <p:nvPr/>
        </p:nvGrpSpPr>
        <p:grpSpPr>
          <a:xfrm>
            <a:off x="10355737" y="1698854"/>
            <a:ext cx="1228383" cy="195339"/>
            <a:chOff x="9679756" y="6397534"/>
            <a:chExt cx="1794968" cy="285438"/>
          </a:xfrm>
        </p:grpSpPr>
        <p:sp>
          <p:nvSpPr>
            <p:cNvPr id="332" name="Rectangle 331">
              <a:hlinkClick r:id="rId14"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04A45478-CA55-45E1-A61C-824612A3D59A}"/>
                </a:ext>
              </a:extLst>
            </p:cNvPr>
            <p:cNvSpPr/>
            <p:nvPr/>
          </p:nvSpPr>
          <p:spPr>
            <a:xfrm>
              <a:off x="9679756" y="6397534"/>
              <a:ext cx="1794968" cy="285438"/>
            </a:xfrm>
            <a:prstGeom prst="rect">
              <a:avLst/>
            </a:prstGeom>
            <a:solidFill>
              <a:srgbClr val="FFFFFF"/>
            </a:solidFill>
            <a:ln w="14224" cap="flat" cmpd="sng" algn="ctr">
              <a:solidFill>
                <a:srgbClr val="50E6FF"/>
              </a:solidFill>
              <a:prstDash val="solid"/>
            </a:ln>
            <a:effectLst/>
          </p:spPr>
          <p:txBody>
            <a:bodyPr wrap="square" lIns="45720" rIns="45720" rtlCol="0" anchor="ctr">
              <a:noAutofit/>
            </a:bodyPr>
            <a:lstStyle/>
            <a:p>
              <a:pPr marL="171450" marR="0" lvl="0" indent="0" defTabSz="914400" eaLnBrk="1" fontAlgn="auto" latinLnBrk="0" hangingPunct="1">
                <a:lnSpc>
                  <a:spcPct val="97000"/>
                </a:lnSpc>
                <a:spcBef>
                  <a:spcPts val="0"/>
                </a:spcBef>
                <a:spcAft>
                  <a:spcPts val="0"/>
                </a:spcAft>
                <a:buClrTx/>
                <a:buSzTx/>
                <a:buFontTx/>
                <a:buNone/>
                <a:tabLst/>
                <a:defRPr/>
              </a:pPr>
              <a:r>
                <a:rPr kumimoji="0" lang="en-US" sz="5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Threat Intelligence – </a:t>
              </a:r>
              <a: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8+ Trillion </a:t>
              </a:r>
              <a:b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signals per day of security context</a:t>
              </a:r>
            </a:p>
          </p:txBody>
        </p:sp>
        <p:grpSp>
          <p:nvGrpSpPr>
            <p:cNvPr id="333" name="Group 4">
              <a:extLst>
                <a:ext uri="{FF2B5EF4-FFF2-40B4-BE49-F238E27FC236}">
                  <a16:creationId xmlns:a16="http://schemas.microsoft.com/office/drawing/2014/main" id="{97A4EDF4-C064-4E39-BC27-AC3AA946D01F}"/>
                </a:ext>
              </a:extLst>
            </p:cNvPr>
            <p:cNvGrpSpPr>
              <a:grpSpLocks noChangeAspect="1"/>
            </p:cNvGrpSpPr>
            <p:nvPr/>
          </p:nvGrpSpPr>
          <p:grpSpPr bwMode="auto">
            <a:xfrm>
              <a:off x="9749759" y="6443422"/>
              <a:ext cx="202675" cy="202675"/>
              <a:chOff x="380" y="3325"/>
              <a:chExt cx="286" cy="286"/>
            </a:xfrm>
            <a:solidFill>
              <a:srgbClr val="243A5E"/>
            </a:solidFill>
          </p:grpSpPr>
          <p:sp>
            <p:nvSpPr>
              <p:cNvPr id="334" name="Freeform 5">
                <a:extLst>
                  <a:ext uri="{FF2B5EF4-FFF2-40B4-BE49-F238E27FC236}">
                    <a16:creationId xmlns:a16="http://schemas.microsoft.com/office/drawing/2014/main" id="{FCE3A6C5-F93A-434E-9318-53BC8A93CA00}"/>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335" name="Oval 6">
                <a:extLst>
                  <a:ext uri="{FF2B5EF4-FFF2-40B4-BE49-F238E27FC236}">
                    <a16:creationId xmlns:a16="http://schemas.microsoft.com/office/drawing/2014/main" id="{B3F139AD-886F-45F7-BA3A-681B86D42677}"/>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336" name="Oval 7">
                <a:extLst>
                  <a:ext uri="{FF2B5EF4-FFF2-40B4-BE49-F238E27FC236}">
                    <a16:creationId xmlns:a16="http://schemas.microsoft.com/office/drawing/2014/main" id="{4D9DBDA5-E9C7-4D9A-937A-1C84C4DA41CF}"/>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337" name="Oval 8">
                <a:extLst>
                  <a:ext uri="{FF2B5EF4-FFF2-40B4-BE49-F238E27FC236}">
                    <a16:creationId xmlns:a16="http://schemas.microsoft.com/office/drawing/2014/main" id="{28777BAB-250A-45FA-9518-41EA5A320DF1}"/>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338" name="Oval 9">
                <a:extLst>
                  <a:ext uri="{FF2B5EF4-FFF2-40B4-BE49-F238E27FC236}">
                    <a16:creationId xmlns:a16="http://schemas.microsoft.com/office/drawing/2014/main" id="{2FBB7E26-71DA-40C4-88B7-9CAB7B16D9A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339" name="Oval 10">
                <a:extLst>
                  <a:ext uri="{FF2B5EF4-FFF2-40B4-BE49-F238E27FC236}">
                    <a16:creationId xmlns:a16="http://schemas.microsoft.com/office/drawing/2014/main" id="{2746B6AE-ADD1-4A6E-8EE1-B85057C343F6}"/>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340" name="Oval 11">
                <a:extLst>
                  <a:ext uri="{FF2B5EF4-FFF2-40B4-BE49-F238E27FC236}">
                    <a16:creationId xmlns:a16="http://schemas.microsoft.com/office/drawing/2014/main" id="{161F3F4B-A69E-4159-8BA6-77CB181FBE9F}"/>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341" name="Oval 12">
                <a:extLst>
                  <a:ext uri="{FF2B5EF4-FFF2-40B4-BE49-F238E27FC236}">
                    <a16:creationId xmlns:a16="http://schemas.microsoft.com/office/drawing/2014/main" id="{8EE2E262-F40E-447A-A33E-78E873507B66}"/>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grpSp>
      </p:grpSp>
      <p:cxnSp>
        <p:nvCxnSpPr>
          <p:cNvPr id="342" name="Straight Connector 341">
            <a:extLst>
              <a:ext uri="{FF2B5EF4-FFF2-40B4-BE49-F238E27FC236}">
                <a16:creationId xmlns:a16="http://schemas.microsoft.com/office/drawing/2014/main" id="{24C893A1-FCA5-4EB0-93A9-AC762D731DB3}"/>
              </a:ext>
            </a:extLst>
          </p:cNvPr>
          <p:cNvCxnSpPr/>
          <p:nvPr/>
        </p:nvCxnSpPr>
        <p:spPr>
          <a:xfrm>
            <a:off x="11002566" y="1896650"/>
            <a:ext cx="0" cy="49406"/>
          </a:xfrm>
          <a:prstGeom prst="line">
            <a:avLst/>
          </a:prstGeom>
          <a:noFill/>
          <a:ln w="19050">
            <a:solidFill>
              <a:srgbClr val="50E6FF"/>
            </a:solidFill>
          </a:ln>
          <a:effectLst/>
        </p:spPr>
      </p:cxnSp>
      <p:sp>
        <p:nvSpPr>
          <p:cNvPr id="344" name="arrow_15_bidi" title="Icon of a arrow in a circle pointed left">
            <a:hlinkClick r:id="rId15" action="ppaction://hlinksldjump"/>
            <a:extLst>
              <a:ext uri="{FF2B5EF4-FFF2-40B4-BE49-F238E27FC236}">
                <a16:creationId xmlns:a16="http://schemas.microsoft.com/office/drawing/2014/main" id="{9DE303B9-3AC1-4846-AD7C-FE186455FFDD}"/>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103437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500"/>
                                        <p:tgtEl>
                                          <p:spTgt spid="2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fade">
                                      <p:cBhvr>
                                        <p:cTn id="10" dur="500"/>
                                        <p:tgtEl>
                                          <p:spTgt spid="27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74"/>
                                        </p:tgtEl>
                                        <p:attrNameLst>
                                          <p:attrName>style.visibility</p:attrName>
                                        </p:attrNameLst>
                                      </p:cBhvr>
                                      <p:to>
                                        <p:strVal val="visible"/>
                                      </p:to>
                                    </p:set>
                                    <p:animEffect transition="in" filter="fade">
                                      <p:cBhvr>
                                        <p:cTn id="14" dur="500"/>
                                        <p:tgtEl>
                                          <p:spTgt spid="2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73"/>
                                        </p:tgtEl>
                                        <p:attrNameLst>
                                          <p:attrName>style.visibility</p:attrName>
                                        </p:attrNameLst>
                                      </p:cBhvr>
                                      <p:to>
                                        <p:strVal val="visible"/>
                                      </p:to>
                                    </p:set>
                                    <p:animEffect transition="in" filter="fade">
                                      <p:cBhvr>
                                        <p:cTn id="17" dur="500"/>
                                        <p:tgtEl>
                                          <p:spTgt spid="27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6"/>
                                        </p:tgtEl>
                                        <p:attrNameLst>
                                          <p:attrName>style.visibility</p:attrName>
                                        </p:attrNameLst>
                                      </p:cBhvr>
                                      <p:to>
                                        <p:strVal val="visible"/>
                                      </p:to>
                                    </p:set>
                                    <p:animEffect transition="in" filter="fade">
                                      <p:cBhvr>
                                        <p:cTn id="21" dur="500"/>
                                        <p:tgtEl>
                                          <p:spTgt spid="2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7"/>
                                        </p:tgtEl>
                                        <p:attrNameLst>
                                          <p:attrName>style.visibility</p:attrName>
                                        </p:attrNameLst>
                                      </p:cBhvr>
                                      <p:to>
                                        <p:strVal val="visible"/>
                                      </p:to>
                                    </p:set>
                                    <p:animEffect transition="in" filter="fade">
                                      <p:cBhvr>
                                        <p:cTn id="24" dur="500"/>
                                        <p:tgtEl>
                                          <p:spTgt spid="30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77"/>
                                        </p:tgtEl>
                                        <p:attrNameLst>
                                          <p:attrName>style.visibility</p:attrName>
                                        </p:attrNameLst>
                                      </p:cBhvr>
                                      <p:to>
                                        <p:strVal val="visible"/>
                                      </p:to>
                                    </p:set>
                                    <p:animEffect transition="in" filter="wipe(down)">
                                      <p:cBhvr>
                                        <p:cTn id="29" dur="500"/>
                                        <p:tgtEl>
                                          <p:spTgt spid="177"/>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265"/>
                                        </p:tgtEl>
                                        <p:attrNameLst>
                                          <p:attrName>style.visibility</p:attrName>
                                        </p:attrNameLst>
                                      </p:cBhvr>
                                      <p:to>
                                        <p:strVal val="visible"/>
                                      </p:to>
                                    </p:set>
                                    <p:animEffect transition="in" filter="wipe(down)">
                                      <p:cBhvr>
                                        <p:cTn id="33" dur="500"/>
                                        <p:tgtEl>
                                          <p:spTgt spid="265"/>
                                        </p:tgtEl>
                                      </p:cBhvr>
                                    </p:animEffect>
                                  </p:childTnLst>
                                </p:cTn>
                              </p:par>
                              <p:par>
                                <p:cTn id="34" presetID="10" presetClass="entr" presetSubtype="0" fill="hold" nodeType="withEffect">
                                  <p:stCondLst>
                                    <p:cond delay="0"/>
                                  </p:stCondLst>
                                  <p:childTnLst>
                                    <p:set>
                                      <p:cBhvr>
                                        <p:cTn id="35" dur="1" fill="hold">
                                          <p:stCondLst>
                                            <p:cond delay="0"/>
                                          </p:stCondLst>
                                        </p:cTn>
                                        <p:tgtEl>
                                          <p:spTgt spid="276"/>
                                        </p:tgtEl>
                                        <p:attrNameLst>
                                          <p:attrName>style.visibility</p:attrName>
                                        </p:attrNameLst>
                                      </p:cBhvr>
                                      <p:to>
                                        <p:strVal val="visible"/>
                                      </p:to>
                                    </p:set>
                                    <p:animEffect transition="in" filter="fade">
                                      <p:cBhvr>
                                        <p:cTn id="36" dur="500"/>
                                        <p:tgtEl>
                                          <p:spTgt spid="276"/>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308"/>
                                        </p:tgtEl>
                                        <p:attrNameLst>
                                          <p:attrName>style.visibility</p:attrName>
                                        </p:attrNameLst>
                                      </p:cBhvr>
                                      <p:to>
                                        <p:strVal val="visible"/>
                                      </p:to>
                                    </p:set>
                                    <p:animEffect transition="in" filter="wipe(left)">
                                      <p:cBhvr>
                                        <p:cTn id="40" dur="500"/>
                                        <p:tgtEl>
                                          <p:spTgt spid="30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99"/>
                                        </p:tgtEl>
                                        <p:attrNameLst>
                                          <p:attrName>style.visibility</p:attrName>
                                        </p:attrNameLst>
                                      </p:cBhvr>
                                      <p:to>
                                        <p:strVal val="visible"/>
                                      </p:to>
                                    </p:set>
                                    <p:animEffect transition="in" filter="wipe(left)">
                                      <p:cBhvr>
                                        <p:cTn id="45" dur="500"/>
                                        <p:tgtEl>
                                          <p:spTgt spid="29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8"/>
                                        </p:tgtEl>
                                        <p:attrNameLst>
                                          <p:attrName>style.visibility</p:attrName>
                                        </p:attrNameLst>
                                      </p:cBhvr>
                                      <p:to>
                                        <p:strVal val="visible"/>
                                      </p:to>
                                    </p:set>
                                    <p:animEffect transition="in" filter="fade">
                                      <p:cBhvr>
                                        <p:cTn id="48" dur="500"/>
                                        <p:tgtEl>
                                          <p:spTgt spid="28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4"/>
                                        </p:tgtEl>
                                        <p:attrNameLst>
                                          <p:attrName>style.visibility</p:attrName>
                                        </p:attrNameLst>
                                      </p:cBhvr>
                                      <p:to>
                                        <p:strVal val="visible"/>
                                      </p:to>
                                    </p:set>
                                    <p:animEffect transition="in" filter="fade">
                                      <p:cBhvr>
                                        <p:cTn id="53" dur="500"/>
                                        <p:tgtEl>
                                          <p:spTgt spid="284"/>
                                        </p:tgtEl>
                                      </p:cBhvr>
                                    </p:animEffect>
                                  </p:childTnLst>
                                </p:cTn>
                              </p:par>
                              <p:par>
                                <p:cTn id="54" presetID="10" presetClass="entr" presetSubtype="0" fill="hold" nodeType="withEffect">
                                  <p:stCondLst>
                                    <p:cond delay="0"/>
                                  </p:stCondLst>
                                  <p:childTnLst>
                                    <p:set>
                                      <p:cBhvr>
                                        <p:cTn id="55" dur="1" fill="hold">
                                          <p:stCondLst>
                                            <p:cond delay="0"/>
                                          </p:stCondLst>
                                        </p:cTn>
                                        <p:tgtEl>
                                          <p:spTgt spid="280"/>
                                        </p:tgtEl>
                                        <p:attrNameLst>
                                          <p:attrName>style.visibility</p:attrName>
                                        </p:attrNameLst>
                                      </p:cBhvr>
                                      <p:to>
                                        <p:strVal val="visible"/>
                                      </p:to>
                                    </p:set>
                                    <p:animEffect transition="in" filter="fade">
                                      <p:cBhvr>
                                        <p:cTn id="56" dur="500"/>
                                        <p:tgtEl>
                                          <p:spTgt spid="280"/>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312"/>
                                        </p:tgtEl>
                                        <p:attrNameLst>
                                          <p:attrName>style.visibility</p:attrName>
                                        </p:attrNameLst>
                                      </p:cBhvr>
                                      <p:to>
                                        <p:strVal val="visible"/>
                                      </p:to>
                                    </p:set>
                                    <p:animEffect transition="in" filter="wipe(down)">
                                      <p:cBhvr>
                                        <p:cTn id="60" dur="500"/>
                                        <p:tgtEl>
                                          <p:spTgt spid="312"/>
                                        </p:tgtEl>
                                      </p:cBhvr>
                                    </p:animEffect>
                                  </p:childTnLst>
                                </p:cTn>
                              </p:par>
                              <p:par>
                                <p:cTn id="61" presetID="22" presetClass="entr" presetSubtype="4" fill="hold" nodeType="withEffect">
                                  <p:stCondLst>
                                    <p:cond delay="0"/>
                                  </p:stCondLst>
                                  <p:childTnLst>
                                    <p:set>
                                      <p:cBhvr>
                                        <p:cTn id="62" dur="1" fill="hold">
                                          <p:stCondLst>
                                            <p:cond delay="0"/>
                                          </p:stCondLst>
                                        </p:cTn>
                                        <p:tgtEl>
                                          <p:spTgt spid="313"/>
                                        </p:tgtEl>
                                        <p:attrNameLst>
                                          <p:attrName>style.visibility</p:attrName>
                                        </p:attrNameLst>
                                      </p:cBhvr>
                                      <p:to>
                                        <p:strVal val="visible"/>
                                      </p:to>
                                    </p:set>
                                    <p:animEffect transition="in" filter="wipe(down)">
                                      <p:cBhvr>
                                        <p:cTn id="63" dur="500"/>
                                        <p:tgtEl>
                                          <p:spTgt spid="3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5"/>
                                        </p:tgtEl>
                                        <p:attrNameLst>
                                          <p:attrName>style.visibility</p:attrName>
                                        </p:attrNameLst>
                                      </p:cBhvr>
                                      <p:to>
                                        <p:strVal val="visible"/>
                                      </p:to>
                                    </p:set>
                                    <p:animEffect transition="in" filter="fade">
                                      <p:cBhvr>
                                        <p:cTn id="66" dur="500"/>
                                        <p:tgtEl>
                                          <p:spTgt spid="28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1"/>
                                        </p:tgtEl>
                                        <p:attrNameLst>
                                          <p:attrName>style.visibility</p:attrName>
                                        </p:attrNameLst>
                                      </p:cBhvr>
                                      <p:to>
                                        <p:strVal val="visible"/>
                                      </p:to>
                                    </p:set>
                                    <p:animEffect transition="in" filter="fade">
                                      <p:cBhvr>
                                        <p:cTn id="69" dur="500"/>
                                        <p:tgtEl>
                                          <p:spTgt spid="27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6"/>
                                        </p:tgtEl>
                                        <p:attrNameLst>
                                          <p:attrName>style.visibility</p:attrName>
                                        </p:attrNameLst>
                                      </p:cBhvr>
                                      <p:to>
                                        <p:strVal val="visible"/>
                                      </p:to>
                                    </p:set>
                                    <p:animEffect transition="in" filter="fade">
                                      <p:cBhvr>
                                        <p:cTn id="72" dur="500"/>
                                        <p:tgtEl>
                                          <p:spTgt spid="30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20"/>
                                        </p:tgtEl>
                                        <p:attrNameLst>
                                          <p:attrName>style.visibility</p:attrName>
                                        </p:attrNameLst>
                                      </p:cBhvr>
                                      <p:to>
                                        <p:strVal val="visible"/>
                                      </p:to>
                                    </p:set>
                                    <p:animEffect transition="in" filter="fade">
                                      <p:cBhvr>
                                        <p:cTn id="77" dur="500"/>
                                        <p:tgtEl>
                                          <p:spTgt spid="3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316"/>
                                        </p:tgtEl>
                                        <p:attrNameLst>
                                          <p:attrName>style.visibility</p:attrName>
                                        </p:attrNameLst>
                                      </p:cBhvr>
                                      <p:to>
                                        <p:strVal val="visible"/>
                                      </p:to>
                                    </p:set>
                                    <p:animEffect transition="in" filter="wipe(left)">
                                      <p:cBhvr>
                                        <p:cTn id="82" dur="500"/>
                                        <p:tgtEl>
                                          <p:spTgt spid="316"/>
                                        </p:tgtEl>
                                      </p:cBhvr>
                                    </p:animEffect>
                                  </p:childTnLst>
                                </p:cTn>
                              </p:par>
                              <p:par>
                                <p:cTn id="83" presetID="22" presetClass="entr" presetSubtype="8" fill="hold" nodeType="withEffect">
                                  <p:stCondLst>
                                    <p:cond delay="0"/>
                                  </p:stCondLst>
                                  <p:childTnLst>
                                    <p:set>
                                      <p:cBhvr>
                                        <p:cTn id="84" dur="1" fill="hold">
                                          <p:stCondLst>
                                            <p:cond delay="0"/>
                                          </p:stCondLst>
                                        </p:cTn>
                                        <p:tgtEl>
                                          <p:spTgt spid="315"/>
                                        </p:tgtEl>
                                        <p:attrNameLst>
                                          <p:attrName>style.visibility</p:attrName>
                                        </p:attrNameLst>
                                      </p:cBhvr>
                                      <p:to>
                                        <p:strVal val="visible"/>
                                      </p:to>
                                    </p:set>
                                    <p:animEffect transition="in" filter="wipe(left)">
                                      <p:cBhvr>
                                        <p:cTn id="85" dur="500"/>
                                        <p:tgtEl>
                                          <p:spTgt spid="31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295"/>
                                        </p:tgtEl>
                                        <p:attrNameLst>
                                          <p:attrName>style.visibility</p:attrName>
                                        </p:attrNameLst>
                                      </p:cBhvr>
                                      <p:to>
                                        <p:strVal val="visible"/>
                                      </p:to>
                                    </p:set>
                                    <p:animEffect transition="in" filter="fade">
                                      <p:cBhvr>
                                        <p:cTn id="89" dur="250"/>
                                        <p:tgtEl>
                                          <p:spTgt spid="295"/>
                                        </p:tgtEl>
                                      </p:cBhvr>
                                    </p:animEffect>
                                  </p:childTnLst>
                                </p:cTn>
                              </p:par>
                            </p:childTnLst>
                          </p:cTn>
                        </p:par>
                        <p:par>
                          <p:cTn id="90" fill="hold">
                            <p:stCondLst>
                              <p:cond delay="750"/>
                            </p:stCondLst>
                            <p:childTnLst>
                              <p:par>
                                <p:cTn id="91" presetID="22" presetClass="entr" presetSubtype="8" fill="hold" nodeType="afterEffect">
                                  <p:stCondLst>
                                    <p:cond delay="0"/>
                                  </p:stCondLst>
                                  <p:childTnLst>
                                    <p:set>
                                      <p:cBhvr>
                                        <p:cTn id="92" dur="1" fill="hold">
                                          <p:stCondLst>
                                            <p:cond delay="0"/>
                                          </p:stCondLst>
                                        </p:cTn>
                                        <p:tgtEl>
                                          <p:spTgt spid="294"/>
                                        </p:tgtEl>
                                        <p:attrNameLst>
                                          <p:attrName>style.visibility</p:attrName>
                                        </p:attrNameLst>
                                      </p:cBhvr>
                                      <p:to>
                                        <p:strVal val="visible"/>
                                      </p:to>
                                    </p:set>
                                    <p:animEffect transition="in" filter="wipe(left)">
                                      <p:cBhvr>
                                        <p:cTn id="93" dur="250"/>
                                        <p:tgtEl>
                                          <p:spTgt spid="294"/>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289"/>
                                        </p:tgtEl>
                                        <p:attrNameLst>
                                          <p:attrName>style.visibility</p:attrName>
                                        </p:attrNameLst>
                                      </p:cBhvr>
                                      <p:to>
                                        <p:strVal val="visible"/>
                                      </p:to>
                                    </p:set>
                                    <p:animEffect transition="in" filter="fade">
                                      <p:cBhvr>
                                        <p:cTn id="97" dur="250"/>
                                        <p:tgtEl>
                                          <p:spTgt spid="289"/>
                                        </p:tgtEl>
                                      </p:cBhvr>
                                    </p:animEffect>
                                  </p:childTnLst>
                                </p:cTn>
                              </p:par>
                            </p:childTnLst>
                          </p:cTn>
                        </p:par>
                        <p:par>
                          <p:cTn id="98" fill="hold">
                            <p:stCondLst>
                              <p:cond delay="1250"/>
                            </p:stCondLst>
                            <p:childTnLst>
                              <p:par>
                                <p:cTn id="99" presetID="22" presetClass="entr" presetSubtype="8" fill="hold" nodeType="afterEffect">
                                  <p:stCondLst>
                                    <p:cond delay="0"/>
                                  </p:stCondLst>
                                  <p:childTnLst>
                                    <p:set>
                                      <p:cBhvr>
                                        <p:cTn id="100" dur="1" fill="hold">
                                          <p:stCondLst>
                                            <p:cond delay="0"/>
                                          </p:stCondLst>
                                        </p:cTn>
                                        <p:tgtEl>
                                          <p:spTgt spid="298"/>
                                        </p:tgtEl>
                                        <p:attrNameLst>
                                          <p:attrName>style.visibility</p:attrName>
                                        </p:attrNameLst>
                                      </p:cBhvr>
                                      <p:to>
                                        <p:strVal val="visible"/>
                                      </p:to>
                                    </p:set>
                                    <p:animEffect transition="in" filter="wipe(left)">
                                      <p:cBhvr>
                                        <p:cTn id="101" dur="250"/>
                                        <p:tgtEl>
                                          <p:spTgt spid="298"/>
                                        </p:tgtEl>
                                      </p:cBhvr>
                                    </p:animEffect>
                                  </p:childTnLst>
                                </p:cTn>
                              </p:par>
                            </p:childTnLst>
                          </p:cTn>
                        </p:par>
                        <p:par>
                          <p:cTn id="102" fill="hold">
                            <p:stCondLst>
                              <p:cond delay="1500"/>
                            </p:stCondLst>
                            <p:childTnLst>
                              <p:par>
                                <p:cTn id="103" presetID="10" presetClass="entr" presetSubtype="0" fill="hold" grpId="0" nodeType="afterEffect">
                                  <p:stCondLst>
                                    <p:cond delay="0"/>
                                  </p:stCondLst>
                                  <p:childTnLst>
                                    <p:set>
                                      <p:cBhvr>
                                        <p:cTn id="104" dur="1" fill="hold">
                                          <p:stCondLst>
                                            <p:cond delay="0"/>
                                          </p:stCondLst>
                                        </p:cTn>
                                        <p:tgtEl>
                                          <p:spTgt spid="297"/>
                                        </p:tgtEl>
                                        <p:attrNameLst>
                                          <p:attrName>style.visibility</p:attrName>
                                        </p:attrNameLst>
                                      </p:cBhvr>
                                      <p:to>
                                        <p:strVal val="visible"/>
                                      </p:to>
                                    </p:set>
                                    <p:animEffect transition="in" filter="fade">
                                      <p:cBhvr>
                                        <p:cTn id="105" dur="250"/>
                                        <p:tgtEl>
                                          <p:spTgt spid="297"/>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14"/>
                                        </p:tgtEl>
                                        <p:attrNameLst>
                                          <p:attrName>style.visibility</p:attrName>
                                        </p:attrNameLst>
                                      </p:cBhvr>
                                      <p:to>
                                        <p:strVal val="visible"/>
                                      </p:to>
                                    </p:set>
                                    <p:animEffect transition="in" filter="wipe(left)">
                                      <p:cBhvr>
                                        <p:cTn id="110" dur="250"/>
                                        <p:tgtEl>
                                          <p:spTgt spid="31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30"/>
                                        </p:tgtEl>
                                        <p:attrNameLst>
                                          <p:attrName>style.visibility</p:attrName>
                                        </p:attrNameLst>
                                      </p:cBhvr>
                                      <p:to>
                                        <p:strVal val="visible"/>
                                      </p:to>
                                    </p:set>
                                    <p:animEffect transition="in" filter="fade">
                                      <p:cBhvr>
                                        <p:cTn id="113" dur="500"/>
                                        <p:tgtEl>
                                          <p:spTgt spid="330"/>
                                        </p:tgtEl>
                                      </p:cBhvr>
                                    </p:animEffect>
                                  </p:childTnLst>
                                </p:cTn>
                              </p:par>
                            </p:childTnLst>
                          </p:cTn>
                        </p:par>
                        <p:par>
                          <p:cTn id="114" fill="hold">
                            <p:stCondLst>
                              <p:cond delay="500"/>
                            </p:stCondLst>
                            <p:childTnLst>
                              <p:par>
                                <p:cTn id="115" presetID="22" presetClass="entr" presetSubtype="4" fill="hold" nodeType="afterEffect">
                                  <p:stCondLst>
                                    <p:cond delay="0"/>
                                  </p:stCondLst>
                                  <p:childTnLst>
                                    <p:set>
                                      <p:cBhvr>
                                        <p:cTn id="116" dur="1" fill="hold">
                                          <p:stCondLst>
                                            <p:cond delay="0"/>
                                          </p:stCondLst>
                                        </p:cTn>
                                        <p:tgtEl>
                                          <p:spTgt spid="287"/>
                                        </p:tgtEl>
                                        <p:attrNameLst>
                                          <p:attrName>style.visibility</p:attrName>
                                        </p:attrNameLst>
                                      </p:cBhvr>
                                      <p:to>
                                        <p:strVal val="visible"/>
                                      </p:to>
                                    </p:set>
                                    <p:animEffect transition="in" filter="wipe(down)">
                                      <p:cBhvr>
                                        <p:cTn id="117" dur="500"/>
                                        <p:tgtEl>
                                          <p:spTgt spid="28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17"/>
                                        </p:tgtEl>
                                        <p:attrNameLst>
                                          <p:attrName>style.visibility</p:attrName>
                                        </p:attrNameLst>
                                      </p:cBhvr>
                                      <p:to>
                                        <p:strVal val="visible"/>
                                      </p:to>
                                    </p:set>
                                    <p:animEffect transition="in" filter="fade">
                                      <p:cBhvr>
                                        <p:cTn id="120" dur="250"/>
                                        <p:tgtEl>
                                          <p:spTgt spid="317"/>
                                        </p:tgtEl>
                                      </p:cBhvr>
                                    </p:animEffect>
                                  </p:childTnLst>
                                </p:cTn>
                              </p:par>
                              <p:par>
                                <p:cTn id="121" presetID="10" presetClass="entr" presetSubtype="0" fill="hold" grpId="0" nodeType="withEffect">
                                  <p:stCondLst>
                                    <p:cond delay="250"/>
                                  </p:stCondLst>
                                  <p:childTnLst>
                                    <p:set>
                                      <p:cBhvr>
                                        <p:cTn id="122" dur="1" fill="hold">
                                          <p:stCondLst>
                                            <p:cond delay="0"/>
                                          </p:stCondLst>
                                        </p:cTn>
                                        <p:tgtEl>
                                          <p:spTgt spid="293"/>
                                        </p:tgtEl>
                                        <p:attrNameLst>
                                          <p:attrName>style.visibility</p:attrName>
                                        </p:attrNameLst>
                                      </p:cBhvr>
                                      <p:to>
                                        <p:strVal val="visible"/>
                                      </p:to>
                                    </p:set>
                                    <p:animEffect transition="in" filter="fade">
                                      <p:cBhvr>
                                        <p:cTn id="123" dur="250"/>
                                        <p:tgtEl>
                                          <p:spTgt spid="29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64"/>
                                        </p:tgtEl>
                                        <p:attrNameLst>
                                          <p:attrName>style.visibility</p:attrName>
                                        </p:attrNameLst>
                                      </p:cBhvr>
                                      <p:to>
                                        <p:strVal val="visible"/>
                                      </p:to>
                                    </p:set>
                                    <p:animEffect transition="in" filter="fade">
                                      <p:cBhvr>
                                        <p:cTn id="126" dur="250"/>
                                        <p:tgtEl>
                                          <p:spTgt spid="264"/>
                                        </p:tgtEl>
                                      </p:cBhvr>
                                    </p:animEffect>
                                  </p:childTnLst>
                                </p:cTn>
                              </p:par>
                            </p:childTnLst>
                          </p:cTn>
                        </p:par>
                        <p:par>
                          <p:cTn id="127" fill="hold">
                            <p:stCondLst>
                              <p:cond delay="1000"/>
                            </p:stCondLst>
                            <p:childTnLst>
                              <p:par>
                                <p:cTn id="128" presetID="10" presetClass="entr" presetSubtype="0" fill="hold" grpId="0" nodeType="afterEffect">
                                  <p:stCondLst>
                                    <p:cond delay="0"/>
                                  </p:stCondLst>
                                  <p:childTnLst>
                                    <p:set>
                                      <p:cBhvr>
                                        <p:cTn id="129" dur="1" fill="hold">
                                          <p:stCondLst>
                                            <p:cond delay="0"/>
                                          </p:stCondLst>
                                        </p:cTn>
                                        <p:tgtEl>
                                          <p:spTgt spid="296"/>
                                        </p:tgtEl>
                                        <p:attrNameLst>
                                          <p:attrName>style.visibility</p:attrName>
                                        </p:attrNameLst>
                                      </p:cBhvr>
                                      <p:to>
                                        <p:strVal val="visible"/>
                                      </p:to>
                                    </p:set>
                                    <p:animEffect transition="in" filter="fade">
                                      <p:cBhvr>
                                        <p:cTn id="130" dur="500"/>
                                        <p:tgtEl>
                                          <p:spTgt spid="29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318"/>
                                        </p:tgtEl>
                                        <p:attrNameLst>
                                          <p:attrName>style.visibility</p:attrName>
                                        </p:attrNameLst>
                                      </p:cBhvr>
                                      <p:to>
                                        <p:strVal val="visible"/>
                                      </p:to>
                                    </p:set>
                                    <p:animEffect transition="in" filter="fade">
                                      <p:cBhvr>
                                        <p:cTn id="133" dur="250"/>
                                        <p:tgtEl>
                                          <p:spTgt spid="318"/>
                                        </p:tgtEl>
                                      </p:cBhvr>
                                    </p:animEffect>
                                  </p:childTnLst>
                                </p:cTn>
                              </p:par>
                              <p:par>
                                <p:cTn id="134" presetID="10" presetClass="entr" presetSubtype="0" fill="hold" nodeType="withEffect">
                                  <p:stCondLst>
                                    <p:cond delay="0"/>
                                  </p:stCondLst>
                                  <p:childTnLst>
                                    <p:set>
                                      <p:cBhvr>
                                        <p:cTn id="135" dur="1" fill="hold">
                                          <p:stCondLst>
                                            <p:cond delay="0"/>
                                          </p:stCondLst>
                                        </p:cTn>
                                        <p:tgtEl>
                                          <p:spTgt spid="327"/>
                                        </p:tgtEl>
                                        <p:attrNameLst>
                                          <p:attrName>style.visibility</p:attrName>
                                        </p:attrNameLst>
                                      </p:cBhvr>
                                      <p:to>
                                        <p:strVal val="visible"/>
                                      </p:to>
                                    </p:set>
                                    <p:animEffect transition="in" filter="fade">
                                      <p:cBhvr>
                                        <p:cTn id="136" dur="250"/>
                                        <p:tgtEl>
                                          <p:spTgt spid="32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328"/>
                                        </p:tgtEl>
                                        <p:attrNameLst>
                                          <p:attrName>style.visibility</p:attrName>
                                        </p:attrNameLst>
                                      </p:cBhvr>
                                      <p:to>
                                        <p:strVal val="visible"/>
                                      </p:to>
                                    </p:set>
                                    <p:animEffect transition="in" filter="fade">
                                      <p:cBhvr>
                                        <p:cTn id="139" dur="500"/>
                                        <p:tgtEl>
                                          <p:spTgt spid="328"/>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329"/>
                                        </p:tgtEl>
                                        <p:attrNameLst>
                                          <p:attrName>style.visibility</p:attrName>
                                        </p:attrNameLst>
                                      </p:cBhvr>
                                      <p:to>
                                        <p:strVal val="visible"/>
                                      </p:to>
                                    </p:set>
                                    <p:animEffect transition="in" filter="fade">
                                      <p:cBhvr>
                                        <p:cTn id="142" dur="500"/>
                                        <p:tgtEl>
                                          <p:spTgt spid="329"/>
                                        </p:tgtEl>
                                      </p:cBhvr>
                                    </p:animEffect>
                                  </p:childTnLst>
                                </p:cTn>
                              </p:par>
                              <p:par>
                                <p:cTn id="143" presetID="10" presetClass="entr" presetSubtype="0" fill="hold" nodeType="withEffect">
                                  <p:stCondLst>
                                    <p:cond delay="0"/>
                                  </p:stCondLst>
                                  <p:childTnLst>
                                    <p:set>
                                      <p:cBhvr>
                                        <p:cTn id="144" dur="1" fill="hold">
                                          <p:stCondLst>
                                            <p:cond delay="0"/>
                                          </p:stCondLst>
                                        </p:cTn>
                                        <p:tgtEl>
                                          <p:spTgt spid="331"/>
                                        </p:tgtEl>
                                        <p:attrNameLst>
                                          <p:attrName>style.visibility</p:attrName>
                                        </p:attrNameLst>
                                      </p:cBhvr>
                                      <p:to>
                                        <p:strVal val="visible"/>
                                      </p:to>
                                    </p:set>
                                    <p:animEffect transition="in" filter="fade">
                                      <p:cBhvr>
                                        <p:cTn id="145" dur="250"/>
                                        <p:tgtEl>
                                          <p:spTgt spid="331"/>
                                        </p:tgtEl>
                                      </p:cBhvr>
                                    </p:animEffect>
                                  </p:childTnLst>
                                </p:cTn>
                              </p:par>
                              <p:par>
                                <p:cTn id="146" presetID="10" presetClass="entr" presetSubtype="0" fill="hold" nodeType="withEffect">
                                  <p:stCondLst>
                                    <p:cond delay="0"/>
                                  </p:stCondLst>
                                  <p:childTnLst>
                                    <p:set>
                                      <p:cBhvr>
                                        <p:cTn id="147" dur="1" fill="hold">
                                          <p:stCondLst>
                                            <p:cond delay="0"/>
                                          </p:stCondLst>
                                        </p:cTn>
                                        <p:tgtEl>
                                          <p:spTgt spid="342"/>
                                        </p:tgtEl>
                                        <p:attrNameLst>
                                          <p:attrName>style.visibility</p:attrName>
                                        </p:attrNameLst>
                                      </p:cBhvr>
                                      <p:to>
                                        <p:strVal val="visible"/>
                                      </p:to>
                                    </p:set>
                                    <p:animEffect transition="in" filter="fade">
                                      <p:cBhvr>
                                        <p:cTn id="148" dur="5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71" grpId="0" animBg="1"/>
      <p:bldP spid="272" grpId="0"/>
      <p:bldP spid="273" grpId="0"/>
      <p:bldP spid="274" grpId="0"/>
      <p:bldP spid="275" grpId="0"/>
      <p:bldP spid="284" grpId="0" animBg="1"/>
      <p:bldP spid="285" grpId="0" animBg="1"/>
      <p:bldP spid="288" grpId="0"/>
      <p:bldP spid="293" grpId="0" animBg="1"/>
      <p:bldP spid="295" grpId="0" animBg="1"/>
      <p:bldP spid="296" grpId="0"/>
      <p:bldP spid="297" grpId="0" animBg="1"/>
      <p:bldP spid="306" grpId="0" animBg="1"/>
      <p:bldP spid="307" grpId="0"/>
      <p:bldP spid="317" grpId="0" animBg="1"/>
      <p:bldP spid="318" grpId="0" animBg="1"/>
      <p:bldP spid="328" grpId="0" animBg="1"/>
      <p:bldP spid="329" grpId="0"/>
      <p:bldP spid="33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4F09-C725-42CA-927D-CB5A8201320B}"/>
              </a:ext>
            </a:extLst>
          </p:cNvPr>
          <p:cNvSpPr>
            <a:spLocks noGrp="1"/>
          </p:cNvSpPr>
          <p:nvPr>
            <p:ph type="title"/>
          </p:nvPr>
        </p:nvSpPr>
        <p:spPr/>
        <p:txBody>
          <a:bodyPr/>
          <a:lstStyle/>
          <a:p>
            <a:r>
              <a:rPr lang="en-US"/>
              <a:t>Data Protection</a:t>
            </a:r>
            <a:endParaRPr lang="gsw-CH"/>
          </a:p>
        </p:txBody>
      </p:sp>
      <p:cxnSp>
        <p:nvCxnSpPr>
          <p:cNvPr id="3" name="Straight Connector 73">
            <a:extLst>
              <a:ext uri="{FF2B5EF4-FFF2-40B4-BE49-F238E27FC236}">
                <a16:creationId xmlns:a16="http://schemas.microsoft.com/office/drawing/2014/main" id="{46E60408-A050-497A-B0B2-3861DB06A263}"/>
              </a:ext>
            </a:extLst>
          </p:cNvPr>
          <p:cNvCxnSpPr>
            <a:cxnSpLocks/>
            <a:stCxn id="6" idx="7"/>
            <a:endCxn id="108" idx="2"/>
          </p:cNvCxnSpPr>
          <p:nvPr/>
        </p:nvCxnSpPr>
        <p:spPr>
          <a:xfrm rot="5400000" flipH="1" flipV="1">
            <a:off x="7057033" y="1254799"/>
            <a:ext cx="1144304" cy="1718691"/>
          </a:xfrm>
          <a:prstGeom prst="bentConnector2">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4" name="Straight Connector 73">
            <a:extLst>
              <a:ext uri="{FF2B5EF4-FFF2-40B4-BE49-F238E27FC236}">
                <a16:creationId xmlns:a16="http://schemas.microsoft.com/office/drawing/2014/main" id="{7F9C55AC-120E-43DA-89EC-B85866B5CFC9}"/>
              </a:ext>
            </a:extLst>
          </p:cNvPr>
          <p:cNvCxnSpPr>
            <a:cxnSpLocks/>
            <a:stCxn id="41" idx="1"/>
            <a:endCxn id="6" idx="3"/>
          </p:cNvCxnSpPr>
          <p:nvPr/>
        </p:nvCxnSpPr>
        <p:spPr>
          <a:xfrm rot="5400000" flipH="1" flipV="1">
            <a:off x="3883406" y="3164553"/>
            <a:ext cx="670036" cy="2408177"/>
          </a:xfrm>
          <a:prstGeom prst="bentConnector3">
            <a:avLst>
              <a:gd name="adj1" fmla="val 50000"/>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2E4609F7-56A4-4E9E-A8D4-D176D42717F2}"/>
              </a:ext>
            </a:extLst>
          </p:cNvPr>
          <p:cNvGrpSpPr/>
          <p:nvPr/>
        </p:nvGrpSpPr>
        <p:grpSpPr>
          <a:xfrm>
            <a:off x="5116454" y="2407256"/>
            <a:ext cx="1980031" cy="1905407"/>
            <a:chOff x="6252798" y="2498464"/>
            <a:chExt cx="1980312" cy="1905677"/>
          </a:xfrm>
        </p:grpSpPr>
        <p:sp>
          <p:nvSpPr>
            <p:cNvPr id="6" name="Oval 5">
              <a:extLst>
                <a:ext uri="{FF2B5EF4-FFF2-40B4-BE49-F238E27FC236}">
                  <a16:creationId xmlns:a16="http://schemas.microsoft.com/office/drawing/2014/main" id="{287606FC-66F6-4E91-9186-EAE88040741D}"/>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 name="Rectangle 6">
              <a:extLst>
                <a:ext uri="{FF2B5EF4-FFF2-40B4-BE49-F238E27FC236}">
                  <a16:creationId xmlns:a16="http://schemas.microsoft.com/office/drawing/2014/main" id="{CC3EAB07-F4C3-464C-9E8F-C316502D3A5A}"/>
                </a:ext>
              </a:extLst>
            </p:cNvPr>
            <p:cNvSpPr/>
            <p:nvPr/>
          </p:nvSpPr>
          <p:spPr>
            <a:xfrm>
              <a:off x="6252798" y="2916245"/>
              <a:ext cx="1980312" cy="1031197"/>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MIP</a:t>
              </a:r>
              <a:endParaRPr kumimoji="0" lang="en-US" sz="2000" b="1"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endParaRP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Semibold"/>
                </a:rPr>
                <a:t>Data Classification Service</a:t>
              </a:r>
              <a:endParaRPr kumimoji="0" lang="en-US" sz="105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endParaRPr>
            </a:p>
          </p:txBody>
        </p:sp>
      </p:grpSp>
      <p:grpSp>
        <p:nvGrpSpPr>
          <p:cNvPr id="8" name="Gruppieren 9">
            <a:extLst>
              <a:ext uri="{FF2B5EF4-FFF2-40B4-BE49-F238E27FC236}">
                <a16:creationId xmlns:a16="http://schemas.microsoft.com/office/drawing/2014/main" id="{6078BD9E-1CBA-40CA-81DD-380C0C72C067}"/>
              </a:ext>
            </a:extLst>
          </p:cNvPr>
          <p:cNvGrpSpPr/>
          <p:nvPr/>
        </p:nvGrpSpPr>
        <p:grpSpPr>
          <a:xfrm>
            <a:off x="4473395" y="4519409"/>
            <a:ext cx="3334574" cy="1074130"/>
            <a:chOff x="4473386" y="4773961"/>
            <a:chExt cx="3334574" cy="1074130"/>
          </a:xfrm>
        </p:grpSpPr>
        <p:sp>
          <p:nvSpPr>
            <p:cNvPr id="9" name="Rectangle 8">
              <a:extLst>
                <a:ext uri="{FF2B5EF4-FFF2-40B4-BE49-F238E27FC236}">
                  <a16:creationId xmlns:a16="http://schemas.microsoft.com/office/drawing/2014/main" id="{C6BB2993-6CEB-46A3-9A90-E31F6311F7F8}"/>
                </a:ext>
              </a:extLst>
            </p:cNvPr>
            <p:cNvSpPr/>
            <p:nvPr/>
          </p:nvSpPr>
          <p:spPr>
            <a:xfrm>
              <a:off x="5131153" y="4773961"/>
              <a:ext cx="1953915" cy="207917"/>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Segoe UI Semibold"/>
                </a:rPr>
                <a:t>Sensitive Information Types</a:t>
              </a:r>
            </a:p>
          </p:txBody>
        </p:sp>
        <p:grpSp>
          <p:nvGrpSpPr>
            <p:cNvPr id="10" name="Gruppieren 5">
              <a:extLst>
                <a:ext uri="{FF2B5EF4-FFF2-40B4-BE49-F238E27FC236}">
                  <a16:creationId xmlns:a16="http://schemas.microsoft.com/office/drawing/2014/main" id="{67AC90CB-73A0-4E9A-97DB-8E9ABE502CA6}"/>
                </a:ext>
              </a:extLst>
            </p:cNvPr>
            <p:cNvGrpSpPr/>
            <p:nvPr/>
          </p:nvGrpSpPr>
          <p:grpSpPr>
            <a:xfrm>
              <a:off x="4473386" y="5085837"/>
              <a:ext cx="3334574" cy="762254"/>
              <a:chOff x="4376608" y="4910299"/>
              <a:chExt cx="3334574" cy="762254"/>
            </a:xfrm>
          </p:grpSpPr>
          <p:sp>
            <p:nvSpPr>
              <p:cNvPr id="11" name="Rectangle: Rounded Corners 935">
                <a:extLst>
                  <a:ext uri="{FF2B5EF4-FFF2-40B4-BE49-F238E27FC236}">
                    <a16:creationId xmlns:a16="http://schemas.microsoft.com/office/drawing/2014/main" id="{EE71FE22-EB1D-4D04-AF75-7B04D1FB0749}"/>
                  </a:ext>
                </a:extLst>
              </p:cNvPr>
              <p:cNvSpPr/>
              <p:nvPr/>
            </p:nvSpPr>
            <p:spPr>
              <a:xfrm>
                <a:off x="6422454" y="4912083"/>
                <a:ext cx="1288728" cy="743823"/>
              </a:xfrm>
              <a:prstGeom prst="roundRect">
                <a:avLst>
                  <a:gd name="adj" fmla="val 0"/>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t"/>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82828"/>
                    </a:solidFill>
                    <a:effectLst/>
                    <a:uLnTx/>
                    <a:uFillTx/>
                    <a:latin typeface="Segoe UI"/>
                    <a:ea typeface="+mn-ea"/>
                    <a:cs typeface="+mn-cs"/>
                  </a:rPr>
                  <a:t>Trainable Classifiers</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Sample Content</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Test</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Validate</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Publish</a:t>
                </a:r>
              </a:p>
            </p:txBody>
          </p:sp>
          <p:sp>
            <p:nvSpPr>
              <p:cNvPr id="12" name="Rectangle: Rounded Corners 936">
                <a:extLst>
                  <a:ext uri="{FF2B5EF4-FFF2-40B4-BE49-F238E27FC236}">
                    <a16:creationId xmlns:a16="http://schemas.microsoft.com/office/drawing/2014/main" id="{CE0DF9E3-3726-4CCC-9E83-F7045CDA2EDC}"/>
                  </a:ext>
                </a:extLst>
              </p:cNvPr>
              <p:cNvSpPr/>
              <p:nvPr/>
            </p:nvSpPr>
            <p:spPr>
              <a:xfrm>
                <a:off x="4376608" y="4912083"/>
                <a:ext cx="939568" cy="760470"/>
              </a:xfrm>
              <a:prstGeom prst="roundRect">
                <a:avLst>
                  <a:gd name="adj" fmla="val 0"/>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t"/>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82828"/>
                    </a:solidFill>
                    <a:effectLst/>
                    <a:uLnTx/>
                    <a:uFillTx/>
                    <a:latin typeface="Segoe UI"/>
                    <a:ea typeface="+mn-ea"/>
                    <a:cs typeface="+mn-cs"/>
                  </a:rPr>
                  <a:t>Out of Box</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Credit Card</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SSN</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License </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More</a:t>
                </a:r>
              </a:p>
            </p:txBody>
          </p:sp>
          <p:sp>
            <p:nvSpPr>
              <p:cNvPr id="13" name="Rectangle: Rounded Corners 934">
                <a:extLst>
                  <a:ext uri="{FF2B5EF4-FFF2-40B4-BE49-F238E27FC236}">
                    <a16:creationId xmlns:a16="http://schemas.microsoft.com/office/drawing/2014/main" id="{016056D4-072E-4BE0-AF5D-6FB89CDA2402}"/>
                  </a:ext>
                </a:extLst>
              </p:cNvPr>
              <p:cNvSpPr/>
              <p:nvPr/>
            </p:nvSpPr>
            <p:spPr>
              <a:xfrm>
                <a:off x="5399226" y="4910299"/>
                <a:ext cx="939568" cy="745607"/>
              </a:xfrm>
              <a:prstGeom prst="roundRect">
                <a:avLst>
                  <a:gd name="adj" fmla="val 0"/>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t"/>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82828"/>
                    </a:solidFill>
                    <a:effectLst/>
                    <a:uLnTx/>
                    <a:uFillTx/>
                    <a:latin typeface="Segoe UI"/>
                    <a:ea typeface="+mn-ea"/>
                    <a:cs typeface="+mn-cs"/>
                  </a:rPr>
                  <a:t>Custom Types</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err="1">
                    <a:ln>
                      <a:noFill/>
                    </a:ln>
                    <a:solidFill>
                      <a:srgbClr val="282828"/>
                    </a:solidFill>
                    <a:effectLst/>
                    <a:uLnTx/>
                    <a:uFillTx/>
                    <a:latin typeface="Segoe UI"/>
                    <a:ea typeface="+mn-ea"/>
                    <a:cs typeface="+mn-cs"/>
                  </a:rPr>
                  <a:t>RegEx</a:t>
                </a:r>
                <a:endParaRPr kumimoji="0" lang="en-US" sz="800" b="0" i="0" u="none" strike="noStrike" kern="1200" cap="none" spc="0" normalizeH="0" baseline="0" noProof="0">
                  <a:ln>
                    <a:noFill/>
                  </a:ln>
                  <a:solidFill>
                    <a:srgbClr val="282828"/>
                  </a:solidFill>
                  <a:effectLst/>
                  <a:uLnTx/>
                  <a:uFillTx/>
                  <a:latin typeface="Segoe UI"/>
                  <a:ea typeface="+mn-ea"/>
                  <a:cs typeface="+mn-cs"/>
                </a:endParaRP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Dictionary</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Fingerprint</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EDM</a:t>
                </a:r>
              </a:p>
            </p:txBody>
          </p:sp>
        </p:grpSp>
      </p:grpSp>
      <p:cxnSp>
        <p:nvCxnSpPr>
          <p:cNvPr id="14" name="Straight Connector 73">
            <a:extLst>
              <a:ext uri="{FF2B5EF4-FFF2-40B4-BE49-F238E27FC236}">
                <a16:creationId xmlns:a16="http://schemas.microsoft.com/office/drawing/2014/main" id="{90AF3DDF-CB06-41CA-BABA-667A98E18817}"/>
              </a:ext>
            </a:extLst>
          </p:cNvPr>
          <p:cNvCxnSpPr>
            <a:cxnSpLocks/>
            <a:stCxn id="6" idx="1"/>
            <a:endCxn id="16" idx="7"/>
          </p:cNvCxnSpPr>
          <p:nvPr/>
        </p:nvCxnSpPr>
        <p:spPr>
          <a:xfrm rot="16200000" flipV="1">
            <a:off x="4569243" y="1833025"/>
            <a:ext cx="869503" cy="837039"/>
          </a:xfrm>
          <a:prstGeom prst="bentConnector3">
            <a:avLst>
              <a:gd name="adj1" fmla="val 100628"/>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15" name="Gruppieren 157">
            <a:extLst>
              <a:ext uri="{FF2B5EF4-FFF2-40B4-BE49-F238E27FC236}">
                <a16:creationId xmlns:a16="http://schemas.microsoft.com/office/drawing/2014/main" id="{979442B0-573D-4E79-801B-19F2AA946B1A}"/>
              </a:ext>
            </a:extLst>
          </p:cNvPr>
          <p:cNvGrpSpPr/>
          <p:nvPr/>
        </p:nvGrpSpPr>
        <p:grpSpPr>
          <a:xfrm>
            <a:off x="3376686" y="1226015"/>
            <a:ext cx="1208942" cy="1208942"/>
            <a:chOff x="7129390" y="1171043"/>
            <a:chExt cx="1016130" cy="1016130"/>
          </a:xfrm>
        </p:grpSpPr>
        <p:sp>
          <p:nvSpPr>
            <p:cNvPr id="16" name="Oval 18">
              <a:extLst>
                <a:ext uri="{FF2B5EF4-FFF2-40B4-BE49-F238E27FC236}">
                  <a16:creationId xmlns:a16="http://schemas.microsoft.com/office/drawing/2014/main" id="{0644D89C-E4AA-4368-8AA2-23D4BBECA563}"/>
                </a:ext>
              </a:extLst>
            </p:cNvPr>
            <p:cNvSpPr/>
            <p:nvPr/>
          </p:nvSpPr>
          <p:spPr>
            <a:xfrm rot="2622116">
              <a:off x="7129390" y="1171043"/>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17" name="Rectangle 7">
              <a:extLst>
                <a:ext uri="{FF2B5EF4-FFF2-40B4-BE49-F238E27FC236}">
                  <a16:creationId xmlns:a16="http://schemas.microsoft.com/office/drawing/2014/main" id="{A98D6705-4296-4BF2-96AE-D7EB4C69B29B}"/>
                </a:ext>
              </a:extLst>
            </p:cNvPr>
            <p:cNvSpPr/>
            <p:nvPr/>
          </p:nvSpPr>
          <p:spPr>
            <a:xfrm>
              <a:off x="7238030" y="1513633"/>
              <a:ext cx="798850"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MCAS</a:t>
              </a:r>
              <a:endParaRPr kumimoji="0" lang="en-US" sz="12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18" name="Gruppieren 184">
            <a:extLst>
              <a:ext uri="{FF2B5EF4-FFF2-40B4-BE49-F238E27FC236}">
                <a16:creationId xmlns:a16="http://schemas.microsoft.com/office/drawing/2014/main" id="{7FE53C1F-7B63-45A0-B9E5-FD96EC1B0283}"/>
              </a:ext>
            </a:extLst>
          </p:cNvPr>
          <p:cNvGrpSpPr/>
          <p:nvPr/>
        </p:nvGrpSpPr>
        <p:grpSpPr>
          <a:xfrm>
            <a:off x="1285206" y="1331270"/>
            <a:ext cx="1461904" cy="833475"/>
            <a:chOff x="8703520" y="360325"/>
            <a:chExt cx="2431371" cy="1386197"/>
          </a:xfrm>
        </p:grpSpPr>
        <p:pic>
          <p:nvPicPr>
            <p:cNvPr id="19" name="Graphic 433">
              <a:extLst>
                <a:ext uri="{FF2B5EF4-FFF2-40B4-BE49-F238E27FC236}">
                  <a16:creationId xmlns:a16="http://schemas.microsoft.com/office/drawing/2014/main" id="{A6DA2025-1DC8-441F-BFAB-5592BC9D2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3520" y="360325"/>
              <a:ext cx="2431371" cy="1386197"/>
            </a:xfrm>
            <a:prstGeom prst="rect">
              <a:avLst/>
            </a:prstGeom>
          </p:spPr>
        </p:pic>
        <p:pic>
          <p:nvPicPr>
            <p:cNvPr id="20" name="Picture 434">
              <a:extLst>
                <a:ext uri="{FF2B5EF4-FFF2-40B4-BE49-F238E27FC236}">
                  <a16:creationId xmlns:a16="http://schemas.microsoft.com/office/drawing/2014/main" id="{1BB32291-F3BB-43CA-8867-C8DCBE7835EB}"/>
                </a:ext>
              </a:extLst>
            </p:cNvPr>
            <p:cNvPicPr>
              <a:picLocks noChangeAspect="1"/>
            </p:cNvPicPr>
            <p:nvPr/>
          </p:nvPicPr>
          <p:blipFill>
            <a:blip r:embed="rId4"/>
            <a:stretch>
              <a:fillRect/>
            </a:stretch>
          </p:blipFill>
          <p:spPr>
            <a:xfrm>
              <a:off x="9991033" y="643630"/>
              <a:ext cx="579973" cy="631726"/>
            </a:xfrm>
            <a:prstGeom prst="rect">
              <a:avLst/>
            </a:prstGeom>
          </p:spPr>
        </p:pic>
        <p:pic>
          <p:nvPicPr>
            <p:cNvPr id="21" name="Picture 435">
              <a:extLst>
                <a:ext uri="{FF2B5EF4-FFF2-40B4-BE49-F238E27FC236}">
                  <a16:creationId xmlns:a16="http://schemas.microsoft.com/office/drawing/2014/main" id="{7B7644DA-C482-4D30-95A4-D9AF8A353108}"/>
                </a:ext>
              </a:extLst>
            </p:cNvPr>
            <p:cNvPicPr>
              <a:picLocks noChangeAspect="1"/>
            </p:cNvPicPr>
            <p:nvPr/>
          </p:nvPicPr>
          <p:blipFill>
            <a:blip r:embed="rId5"/>
            <a:stretch>
              <a:fillRect/>
            </a:stretch>
          </p:blipFill>
          <p:spPr>
            <a:xfrm>
              <a:off x="9427148" y="604866"/>
              <a:ext cx="368584" cy="388771"/>
            </a:xfrm>
            <a:prstGeom prst="rect">
              <a:avLst/>
            </a:prstGeom>
          </p:spPr>
        </p:pic>
        <p:pic>
          <p:nvPicPr>
            <p:cNvPr id="22" name="Picture 34">
              <a:extLst>
                <a:ext uri="{FF2B5EF4-FFF2-40B4-BE49-F238E27FC236}">
                  <a16:creationId xmlns:a16="http://schemas.microsoft.com/office/drawing/2014/main" id="{A846FC93-CB30-42CC-AB57-778B81C443A0}"/>
                </a:ext>
              </a:extLst>
            </p:cNvPr>
            <p:cNvPicPr>
              <a:picLocks noChangeAspect="1" noChangeArrowheads="1"/>
            </p:cNvPicPr>
            <p:nvPr/>
          </p:nvPicPr>
          <p:blipFill>
            <a:blip r:embed="rId6"/>
            <a:stretch>
              <a:fillRect/>
            </a:stretch>
          </p:blipFill>
          <p:spPr bwMode="auto">
            <a:xfrm>
              <a:off x="9025555" y="1067687"/>
              <a:ext cx="452557" cy="452557"/>
            </a:xfrm>
            <a:prstGeom prst="ellipse">
              <a:avLst/>
            </a:prstGeom>
            <a:noFill/>
            <a:extLst>
              <a:ext uri="{909E8E84-426E-40DD-AFC4-6F175D3DCCD1}">
                <a14:hiddenFill xmlns:a14="http://schemas.microsoft.com/office/drawing/2010/main">
                  <a:solidFill>
                    <a:srgbClr val="FFFFFF"/>
                  </a:solidFill>
                </a14:hiddenFill>
              </a:ext>
            </a:extLst>
          </p:spPr>
        </p:pic>
        <p:pic>
          <p:nvPicPr>
            <p:cNvPr id="23" name="Picture 437">
              <a:extLst>
                <a:ext uri="{FF2B5EF4-FFF2-40B4-BE49-F238E27FC236}">
                  <a16:creationId xmlns:a16="http://schemas.microsoft.com/office/drawing/2014/main" id="{D59001E3-E639-4400-8682-A7C5F19D8012}"/>
                </a:ext>
              </a:extLst>
            </p:cNvPr>
            <p:cNvPicPr>
              <a:picLocks noChangeAspect="1" noChangeArrowheads="1"/>
            </p:cNvPicPr>
            <p:nvPr/>
          </p:nvPicPr>
          <p:blipFill>
            <a:blip r:embed="rId7"/>
            <a:stretch>
              <a:fillRect/>
            </a:stretch>
          </p:blipFill>
          <p:spPr bwMode="auto">
            <a:xfrm>
              <a:off x="10512950" y="1166357"/>
              <a:ext cx="452557" cy="452557"/>
            </a:xfrm>
            <a:prstGeom prst="ellipse">
              <a:avLst/>
            </a:prstGeom>
            <a:extLst>
              <a:ext uri="{909E8E84-426E-40DD-AFC4-6F175D3DCCD1}">
                <a14:hiddenFill xmlns:a14="http://schemas.microsoft.com/office/drawing/2010/main">
                  <a:solidFill>
                    <a:srgbClr val="FFFFFF"/>
                  </a:solidFill>
                </a14:hiddenFill>
              </a:ext>
            </a:extLst>
          </p:spPr>
        </p:pic>
        <p:pic>
          <p:nvPicPr>
            <p:cNvPr id="24" name="Picture 438">
              <a:extLst>
                <a:ext uri="{FF2B5EF4-FFF2-40B4-BE49-F238E27FC236}">
                  <a16:creationId xmlns:a16="http://schemas.microsoft.com/office/drawing/2014/main" id="{C9F2E4E4-83BB-405C-AE72-BED5C41A9A6E}"/>
                </a:ext>
              </a:extLst>
            </p:cNvPr>
            <p:cNvPicPr>
              <a:picLocks noChangeAspect="1"/>
            </p:cNvPicPr>
            <p:nvPr/>
          </p:nvPicPr>
          <p:blipFill>
            <a:blip r:embed="rId8"/>
            <a:stretch>
              <a:fillRect/>
            </a:stretch>
          </p:blipFill>
          <p:spPr>
            <a:xfrm>
              <a:off x="9666808" y="1193073"/>
              <a:ext cx="441370" cy="455575"/>
            </a:xfrm>
            <a:prstGeom prst="rect">
              <a:avLst/>
            </a:prstGeom>
          </p:spPr>
        </p:pic>
      </p:grpSp>
      <p:cxnSp>
        <p:nvCxnSpPr>
          <p:cNvPr id="25" name="Straight Connector 73">
            <a:extLst>
              <a:ext uri="{FF2B5EF4-FFF2-40B4-BE49-F238E27FC236}">
                <a16:creationId xmlns:a16="http://schemas.microsoft.com/office/drawing/2014/main" id="{3ABB2223-5AB7-4CEF-8374-E2D414C61B0F}"/>
              </a:ext>
            </a:extLst>
          </p:cNvPr>
          <p:cNvCxnSpPr>
            <a:cxnSpLocks/>
            <a:stCxn id="90" idx="6"/>
            <a:endCxn id="6" idx="2"/>
          </p:cNvCxnSpPr>
          <p:nvPr/>
        </p:nvCxnSpPr>
        <p:spPr>
          <a:xfrm flipV="1">
            <a:off x="3413759" y="3359960"/>
            <a:ext cx="1729714" cy="5630"/>
          </a:xfrm>
          <a:prstGeom prst="line">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26" name="Gruppieren 349">
            <a:extLst>
              <a:ext uri="{FF2B5EF4-FFF2-40B4-BE49-F238E27FC236}">
                <a16:creationId xmlns:a16="http://schemas.microsoft.com/office/drawing/2014/main" id="{5DCF9731-E21D-44F5-A62A-04B030B6265C}"/>
              </a:ext>
            </a:extLst>
          </p:cNvPr>
          <p:cNvGrpSpPr/>
          <p:nvPr/>
        </p:nvGrpSpPr>
        <p:grpSpPr>
          <a:xfrm>
            <a:off x="4902466" y="5736659"/>
            <a:ext cx="2253069" cy="777937"/>
            <a:chOff x="4968751" y="5812248"/>
            <a:chExt cx="2253069" cy="777937"/>
          </a:xfrm>
        </p:grpSpPr>
        <p:sp>
          <p:nvSpPr>
            <p:cNvPr id="27" name="Rectangle 7">
              <a:extLst>
                <a:ext uri="{FF2B5EF4-FFF2-40B4-BE49-F238E27FC236}">
                  <a16:creationId xmlns:a16="http://schemas.microsoft.com/office/drawing/2014/main" id="{DF89286C-B836-4058-8D01-115BC46133CC}"/>
                </a:ext>
              </a:extLst>
            </p:cNvPr>
            <p:cNvSpPr/>
            <p:nvPr/>
          </p:nvSpPr>
          <p:spPr>
            <a:xfrm>
              <a:off x="5116454" y="5812248"/>
              <a:ext cx="1953915" cy="207917"/>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Segoe UI Semibold"/>
                </a:rPr>
                <a:t>Sensitivity Labels</a:t>
              </a:r>
            </a:p>
          </p:txBody>
        </p:sp>
        <p:sp>
          <p:nvSpPr>
            <p:cNvPr id="28" name="Rectangle: Rounded Corners 153">
              <a:extLst>
                <a:ext uri="{FF2B5EF4-FFF2-40B4-BE49-F238E27FC236}">
                  <a16:creationId xmlns:a16="http://schemas.microsoft.com/office/drawing/2014/main" id="{D6467E21-A525-4678-81EB-6348CC09509C}"/>
                </a:ext>
              </a:extLst>
            </p:cNvPr>
            <p:cNvSpPr/>
            <p:nvPr/>
          </p:nvSpPr>
          <p:spPr>
            <a:xfrm>
              <a:off x="4975304" y="6121797"/>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B050"/>
                  </a:solidFill>
                  <a:effectLst/>
                  <a:uLnTx/>
                  <a:uFillTx/>
                  <a:latin typeface="Segoe UI"/>
                  <a:ea typeface="+mn-ea"/>
                  <a:cs typeface="+mn-cs"/>
                </a:rPr>
                <a:t>Public</a:t>
              </a:r>
            </a:p>
          </p:txBody>
        </p:sp>
        <p:sp>
          <p:nvSpPr>
            <p:cNvPr id="29" name="Rectangle: Rounded Corners 153">
              <a:extLst>
                <a:ext uri="{FF2B5EF4-FFF2-40B4-BE49-F238E27FC236}">
                  <a16:creationId xmlns:a16="http://schemas.microsoft.com/office/drawing/2014/main" id="{579D1988-941B-4B09-A0DC-60742F7D80DC}"/>
                </a:ext>
              </a:extLst>
            </p:cNvPr>
            <p:cNvSpPr/>
            <p:nvPr/>
          </p:nvSpPr>
          <p:spPr>
            <a:xfrm>
              <a:off x="4968751" y="6382268"/>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C000"/>
                  </a:solidFill>
                  <a:effectLst/>
                  <a:uLnTx/>
                  <a:uFillTx/>
                  <a:latin typeface="Segoe UI"/>
                  <a:ea typeface="+mn-ea"/>
                  <a:cs typeface="+mn-cs"/>
                </a:rPr>
                <a:t>General</a:t>
              </a:r>
              <a:endParaRPr kumimoji="0" lang="en-US" sz="800" b="1" i="0" u="none" strike="noStrike" kern="1200" cap="none" spc="0" normalizeH="0" baseline="0" noProof="0">
                <a:ln>
                  <a:noFill/>
                </a:ln>
                <a:solidFill>
                  <a:srgbClr val="00B050"/>
                </a:solidFill>
                <a:effectLst/>
                <a:uLnTx/>
                <a:uFillTx/>
                <a:latin typeface="Segoe UI"/>
                <a:ea typeface="+mn-ea"/>
                <a:cs typeface="+mn-cs"/>
              </a:endParaRPr>
            </a:p>
          </p:txBody>
        </p:sp>
        <p:sp>
          <p:nvSpPr>
            <p:cNvPr id="30" name="Rectangle: Rounded Corners 153">
              <a:extLst>
                <a:ext uri="{FF2B5EF4-FFF2-40B4-BE49-F238E27FC236}">
                  <a16:creationId xmlns:a16="http://schemas.microsoft.com/office/drawing/2014/main" id="{3E6347F2-9C8A-468C-9580-D36D075D4A69}"/>
                </a:ext>
              </a:extLst>
            </p:cNvPr>
            <p:cNvSpPr/>
            <p:nvPr/>
          </p:nvSpPr>
          <p:spPr>
            <a:xfrm>
              <a:off x="6129746" y="6121796"/>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egoe UI"/>
                  <a:ea typeface="+mn-ea"/>
                  <a:cs typeface="+mn-cs"/>
                </a:rPr>
                <a:t>Confidential</a:t>
              </a:r>
              <a:endParaRPr kumimoji="0" lang="en-US" sz="800" b="1" i="0" u="none" strike="noStrike" kern="1200" cap="none" spc="0" normalizeH="0" baseline="0" noProof="0">
                <a:ln>
                  <a:noFill/>
                </a:ln>
                <a:solidFill>
                  <a:srgbClr val="00B050"/>
                </a:solidFill>
                <a:effectLst/>
                <a:uLnTx/>
                <a:uFillTx/>
                <a:latin typeface="Segoe UI"/>
                <a:ea typeface="+mn-ea"/>
                <a:cs typeface="+mn-cs"/>
              </a:endParaRPr>
            </a:p>
          </p:txBody>
        </p:sp>
        <p:sp>
          <p:nvSpPr>
            <p:cNvPr id="31" name="Rectangle: Rounded Corners 153">
              <a:extLst>
                <a:ext uri="{FF2B5EF4-FFF2-40B4-BE49-F238E27FC236}">
                  <a16:creationId xmlns:a16="http://schemas.microsoft.com/office/drawing/2014/main" id="{28983E7E-CCE4-43A2-8CC7-494E72EFDBDD}"/>
                </a:ext>
              </a:extLst>
            </p:cNvPr>
            <p:cNvSpPr/>
            <p:nvPr/>
          </p:nvSpPr>
          <p:spPr>
            <a:xfrm>
              <a:off x="6129746" y="6382268"/>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282828"/>
                  </a:solidFill>
                  <a:effectLst/>
                  <a:uLnTx/>
                  <a:uFillTx/>
                  <a:latin typeface="Segoe UI"/>
                  <a:ea typeface="+mn-ea"/>
                  <a:cs typeface="+mn-cs"/>
                </a:rPr>
                <a:t>…</a:t>
              </a:r>
              <a:endParaRPr kumimoji="0" lang="en-US" sz="800" b="1" i="0" u="none" strike="noStrike" kern="1200" cap="none" spc="0" normalizeH="0" baseline="0" noProof="0">
                <a:ln>
                  <a:noFill/>
                </a:ln>
                <a:solidFill>
                  <a:srgbClr val="00B050"/>
                </a:solidFill>
                <a:effectLst/>
                <a:uLnTx/>
                <a:uFillTx/>
                <a:latin typeface="Segoe UI"/>
                <a:ea typeface="+mn-ea"/>
                <a:cs typeface="+mn-cs"/>
              </a:endParaRPr>
            </a:p>
          </p:txBody>
        </p:sp>
      </p:grpSp>
      <p:grpSp>
        <p:nvGrpSpPr>
          <p:cNvPr id="32" name="Gruppieren 232">
            <a:extLst>
              <a:ext uri="{FF2B5EF4-FFF2-40B4-BE49-F238E27FC236}">
                <a16:creationId xmlns:a16="http://schemas.microsoft.com/office/drawing/2014/main" id="{9743BC2E-69EF-4870-B8FD-1BC4BA6BB8B3}"/>
              </a:ext>
            </a:extLst>
          </p:cNvPr>
          <p:cNvGrpSpPr/>
          <p:nvPr/>
        </p:nvGrpSpPr>
        <p:grpSpPr>
          <a:xfrm>
            <a:off x="1648859" y="4619936"/>
            <a:ext cx="1901196" cy="1263627"/>
            <a:chOff x="1405285" y="4957172"/>
            <a:chExt cx="1901196" cy="1263627"/>
          </a:xfrm>
        </p:grpSpPr>
        <p:grpSp>
          <p:nvGrpSpPr>
            <p:cNvPr id="33" name="Gruppieren 222">
              <a:extLst>
                <a:ext uri="{FF2B5EF4-FFF2-40B4-BE49-F238E27FC236}">
                  <a16:creationId xmlns:a16="http://schemas.microsoft.com/office/drawing/2014/main" id="{AE2503D8-1F78-4060-9AB6-BFF2D050E7F4}"/>
                </a:ext>
              </a:extLst>
            </p:cNvPr>
            <p:cNvGrpSpPr/>
            <p:nvPr/>
          </p:nvGrpSpPr>
          <p:grpSpPr>
            <a:xfrm>
              <a:off x="2235941" y="5040895"/>
              <a:ext cx="1070540" cy="1070540"/>
              <a:chOff x="7218342" y="1259995"/>
              <a:chExt cx="838226" cy="838226"/>
            </a:xfrm>
          </p:grpSpPr>
          <p:sp>
            <p:nvSpPr>
              <p:cNvPr id="41" name="Oval 18">
                <a:extLst>
                  <a:ext uri="{FF2B5EF4-FFF2-40B4-BE49-F238E27FC236}">
                    <a16:creationId xmlns:a16="http://schemas.microsoft.com/office/drawing/2014/main" id="{016BF495-203E-4EBA-A84C-BF5389107CF8}"/>
                  </a:ext>
                </a:extLst>
              </p:cNvPr>
              <p:cNvSpPr/>
              <p:nvPr/>
            </p:nvSpPr>
            <p:spPr>
              <a:xfrm rot="2697114">
                <a:off x="7218342" y="1259995"/>
                <a:ext cx="838226" cy="83822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42" name="Rectangle 7">
                <a:extLst>
                  <a:ext uri="{FF2B5EF4-FFF2-40B4-BE49-F238E27FC236}">
                    <a16:creationId xmlns:a16="http://schemas.microsoft.com/office/drawing/2014/main" id="{033ED90C-5F22-4A95-BD87-DD48488C7BAF}"/>
                  </a:ext>
                </a:extLst>
              </p:cNvPr>
              <p:cNvSpPr/>
              <p:nvPr/>
            </p:nvSpPr>
            <p:spPr>
              <a:xfrm>
                <a:off x="7281795" y="1541171"/>
                <a:ext cx="721427"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Endpoint</a:t>
                </a: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 DLP</a:t>
                </a:r>
                <a:endParaRPr kumimoji="0" lang="en-US" sz="12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34" name="Gruppieren 231">
              <a:extLst>
                <a:ext uri="{FF2B5EF4-FFF2-40B4-BE49-F238E27FC236}">
                  <a16:creationId xmlns:a16="http://schemas.microsoft.com/office/drawing/2014/main" id="{849E9931-2F69-4FB6-86ED-4238A7858ACA}"/>
                </a:ext>
              </a:extLst>
            </p:cNvPr>
            <p:cNvGrpSpPr/>
            <p:nvPr/>
          </p:nvGrpSpPr>
          <p:grpSpPr>
            <a:xfrm>
              <a:off x="1405285" y="4957172"/>
              <a:ext cx="866539" cy="1263627"/>
              <a:chOff x="1405285" y="4957172"/>
              <a:chExt cx="866539" cy="1263627"/>
            </a:xfrm>
          </p:grpSpPr>
          <p:sp>
            <p:nvSpPr>
              <p:cNvPr id="35" name="Rectangle: Rounded Corners 21">
                <a:extLst>
                  <a:ext uri="{FF2B5EF4-FFF2-40B4-BE49-F238E27FC236}">
                    <a16:creationId xmlns:a16="http://schemas.microsoft.com/office/drawing/2014/main" id="{213CFBE7-9294-459F-8982-A1C44F2CA825}"/>
                  </a:ext>
                </a:extLst>
              </p:cNvPr>
              <p:cNvSpPr/>
              <p:nvPr/>
            </p:nvSpPr>
            <p:spPr>
              <a:xfrm>
                <a:off x="1414502" y="5396450"/>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USB Drive</a:t>
                </a:r>
              </a:p>
            </p:txBody>
          </p:sp>
          <p:sp>
            <p:nvSpPr>
              <p:cNvPr id="36" name="Rectangle: Rounded Corners 23">
                <a:extLst>
                  <a:ext uri="{FF2B5EF4-FFF2-40B4-BE49-F238E27FC236}">
                    <a16:creationId xmlns:a16="http://schemas.microsoft.com/office/drawing/2014/main" id="{2629C8CF-99D7-49C5-8EC8-C47CD34B4C3C}"/>
                  </a:ext>
                </a:extLst>
              </p:cNvPr>
              <p:cNvSpPr/>
              <p:nvPr/>
            </p:nvSpPr>
            <p:spPr>
              <a:xfrm>
                <a:off x="1405285" y="5624498"/>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Network</a:t>
                </a:r>
              </a:p>
            </p:txBody>
          </p:sp>
          <p:sp>
            <p:nvSpPr>
              <p:cNvPr id="37" name="Rectangle: Rounded Corners 24">
                <a:extLst>
                  <a:ext uri="{FF2B5EF4-FFF2-40B4-BE49-F238E27FC236}">
                    <a16:creationId xmlns:a16="http://schemas.microsoft.com/office/drawing/2014/main" id="{E3A5B1E3-4A49-4346-B741-DED09E434F4B}"/>
                  </a:ext>
                </a:extLst>
              </p:cNvPr>
              <p:cNvSpPr/>
              <p:nvPr/>
            </p:nvSpPr>
            <p:spPr>
              <a:xfrm>
                <a:off x="1405285" y="5841562"/>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Print</a:t>
                </a:r>
              </a:p>
            </p:txBody>
          </p:sp>
          <p:sp>
            <p:nvSpPr>
              <p:cNvPr id="38" name="Rectangle: Rounded Corners 25">
                <a:extLst>
                  <a:ext uri="{FF2B5EF4-FFF2-40B4-BE49-F238E27FC236}">
                    <a16:creationId xmlns:a16="http://schemas.microsoft.com/office/drawing/2014/main" id="{0FD253CD-149F-425B-94D6-518FDC6209D4}"/>
                  </a:ext>
                </a:extLst>
              </p:cNvPr>
              <p:cNvSpPr/>
              <p:nvPr/>
            </p:nvSpPr>
            <p:spPr>
              <a:xfrm>
                <a:off x="1417229" y="6058095"/>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Clipboard</a:t>
                </a:r>
              </a:p>
            </p:txBody>
          </p:sp>
          <p:sp>
            <p:nvSpPr>
              <p:cNvPr id="39" name="Rectangle: Rounded Corners 26">
                <a:extLst>
                  <a:ext uri="{FF2B5EF4-FFF2-40B4-BE49-F238E27FC236}">
                    <a16:creationId xmlns:a16="http://schemas.microsoft.com/office/drawing/2014/main" id="{6611802F-2542-4C92-A4CA-D27F80BE1779}"/>
                  </a:ext>
                </a:extLst>
              </p:cNvPr>
              <p:cNvSpPr/>
              <p:nvPr/>
            </p:nvSpPr>
            <p:spPr>
              <a:xfrm>
                <a:off x="1414501" y="5177099"/>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App Control</a:t>
                </a:r>
              </a:p>
            </p:txBody>
          </p:sp>
          <p:sp>
            <p:nvSpPr>
              <p:cNvPr id="40" name="Rectangle: Rounded Corners 27">
                <a:extLst>
                  <a:ext uri="{FF2B5EF4-FFF2-40B4-BE49-F238E27FC236}">
                    <a16:creationId xmlns:a16="http://schemas.microsoft.com/office/drawing/2014/main" id="{393012EC-7613-41A2-8488-073DA3DC8270}"/>
                  </a:ext>
                </a:extLst>
              </p:cNvPr>
              <p:cNvSpPr/>
              <p:nvPr/>
            </p:nvSpPr>
            <p:spPr>
              <a:xfrm>
                <a:off x="1406759" y="4957172"/>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Cloud Upload</a:t>
                </a:r>
              </a:p>
            </p:txBody>
          </p:sp>
        </p:grpSp>
      </p:grpSp>
      <p:cxnSp>
        <p:nvCxnSpPr>
          <p:cNvPr id="43" name="Straight Connector 73">
            <a:extLst>
              <a:ext uri="{FF2B5EF4-FFF2-40B4-BE49-F238E27FC236}">
                <a16:creationId xmlns:a16="http://schemas.microsoft.com/office/drawing/2014/main" id="{9F512832-0DAD-4312-B298-16639F980BC6}"/>
              </a:ext>
            </a:extLst>
          </p:cNvPr>
          <p:cNvCxnSpPr>
            <a:cxnSpLocks/>
            <a:stCxn id="6" idx="6"/>
            <a:endCxn id="53" idx="3"/>
          </p:cNvCxnSpPr>
          <p:nvPr/>
        </p:nvCxnSpPr>
        <p:spPr>
          <a:xfrm flipV="1">
            <a:off x="7048880" y="3351645"/>
            <a:ext cx="2103536" cy="8315"/>
          </a:xfrm>
          <a:prstGeom prst="line">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44" name="Gruppieren 263">
            <a:extLst>
              <a:ext uri="{FF2B5EF4-FFF2-40B4-BE49-F238E27FC236}">
                <a16:creationId xmlns:a16="http://schemas.microsoft.com/office/drawing/2014/main" id="{8171FB10-6B2E-4B81-AECA-08EF243D6958}"/>
              </a:ext>
            </a:extLst>
          </p:cNvPr>
          <p:cNvGrpSpPr/>
          <p:nvPr/>
        </p:nvGrpSpPr>
        <p:grpSpPr>
          <a:xfrm>
            <a:off x="9152290" y="2848655"/>
            <a:ext cx="1336313" cy="983696"/>
            <a:chOff x="7841709" y="2313224"/>
            <a:chExt cx="1336313" cy="983696"/>
          </a:xfrm>
        </p:grpSpPr>
        <p:grpSp>
          <p:nvGrpSpPr>
            <p:cNvPr id="45" name="Gruppieren 233">
              <a:extLst>
                <a:ext uri="{FF2B5EF4-FFF2-40B4-BE49-F238E27FC236}">
                  <a16:creationId xmlns:a16="http://schemas.microsoft.com/office/drawing/2014/main" id="{2DDE5EB8-034D-46B8-BDEB-D003FF13D66C}"/>
                </a:ext>
              </a:extLst>
            </p:cNvPr>
            <p:cNvGrpSpPr/>
            <p:nvPr/>
          </p:nvGrpSpPr>
          <p:grpSpPr>
            <a:xfrm>
              <a:off x="7841709" y="2313224"/>
              <a:ext cx="983696" cy="983696"/>
              <a:chOff x="7129390" y="1171043"/>
              <a:chExt cx="1016130" cy="1016130"/>
            </a:xfrm>
          </p:grpSpPr>
          <p:sp>
            <p:nvSpPr>
              <p:cNvPr id="53" name="Oval 18">
                <a:extLst>
                  <a:ext uri="{FF2B5EF4-FFF2-40B4-BE49-F238E27FC236}">
                    <a16:creationId xmlns:a16="http://schemas.microsoft.com/office/drawing/2014/main" id="{E0EBD7F8-7F3F-4DFC-B0AB-F802B6134290}"/>
                  </a:ext>
                </a:extLst>
              </p:cNvPr>
              <p:cNvSpPr/>
              <p:nvPr/>
            </p:nvSpPr>
            <p:spPr>
              <a:xfrm rot="2622116">
                <a:off x="7129390" y="1171043"/>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4" name="Rectangle 7">
                <a:extLst>
                  <a:ext uri="{FF2B5EF4-FFF2-40B4-BE49-F238E27FC236}">
                    <a16:creationId xmlns:a16="http://schemas.microsoft.com/office/drawing/2014/main" id="{D47A2892-8DEE-4770-95EC-F6070CE37BFE}"/>
                  </a:ext>
                </a:extLst>
              </p:cNvPr>
              <p:cNvSpPr/>
              <p:nvPr/>
            </p:nvSpPr>
            <p:spPr>
              <a:xfrm>
                <a:off x="7238030" y="1507529"/>
                <a:ext cx="798850"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AIP</a:t>
                </a: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 </a:t>
                </a:r>
                <a:r>
                  <a:rPr kumimoji="0" lang="en-US" sz="1200" b="0" i="0" u="none" strike="noStrike" kern="1200" cap="none" spc="0" normalizeH="0" baseline="0" noProof="0">
                    <a:ln>
                      <a:noFill/>
                    </a:ln>
                    <a:solidFill>
                      <a:srgbClr val="0078D4"/>
                    </a:solidFill>
                    <a:effectLst/>
                    <a:uLnTx/>
                    <a:uFillTx/>
                    <a:latin typeface="Segoe UI Semibold"/>
                    <a:ea typeface="+mn-ea"/>
                    <a:cs typeface="Segoe UI Semibold"/>
                  </a:rPr>
                  <a:t>Scanner</a:t>
                </a:r>
                <a:endParaRPr kumimoji="0" lang="en-US" sz="11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46" name="Gruppieren 247">
              <a:extLst>
                <a:ext uri="{FF2B5EF4-FFF2-40B4-BE49-F238E27FC236}">
                  <a16:creationId xmlns:a16="http://schemas.microsoft.com/office/drawing/2014/main" id="{FFD4F0F0-F427-4628-B408-09205B3FADA2}"/>
                </a:ext>
              </a:extLst>
            </p:cNvPr>
            <p:cNvGrpSpPr/>
            <p:nvPr/>
          </p:nvGrpSpPr>
          <p:grpSpPr>
            <a:xfrm>
              <a:off x="8757115" y="2415367"/>
              <a:ext cx="420907" cy="814690"/>
              <a:chOff x="8751578" y="2208280"/>
              <a:chExt cx="420907" cy="814690"/>
            </a:xfrm>
          </p:grpSpPr>
          <p:grpSp>
            <p:nvGrpSpPr>
              <p:cNvPr id="47" name="Gruppieren 245">
                <a:extLst>
                  <a:ext uri="{FF2B5EF4-FFF2-40B4-BE49-F238E27FC236}">
                    <a16:creationId xmlns:a16="http://schemas.microsoft.com/office/drawing/2014/main" id="{21FDD2AB-AFA5-4063-8DEF-061F014C4DAF}"/>
                  </a:ext>
                </a:extLst>
              </p:cNvPr>
              <p:cNvGrpSpPr/>
              <p:nvPr/>
            </p:nvGrpSpPr>
            <p:grpSpPr>
              <a:xfrm>
                <a:off x="8754939" y="2208280"/>
                <a:ext cx="417546" cy="388258"/>
                <a:chOff x="9288203" y="2392361"/>
                <a:chExt cx="417546" cy="388258"/>
              </a:xfrm>
            </p:grpSpPr>
            <p:sp>
              <p:nvSpPr>
                <p:cNvPr id="51" name="Rectangle: Rounded Corners 27">
                  <a:extLst>
                    <a:ext uri="{FF2B5EF4-FFF2-40B4-BE49-F238E27FC236}">
                      <a16:creationId xmlns:a16="http://schemas.microsoft.com/office/drawing/2014/main" id="{ACCB3377-5B36-447A-BA24-9EDBABF7FDBA}"/>
                    </a:ext>
                  </a:extLst>
                </p:cNvPr>
                <p:cNvSpPr/>
                <p:nvPr/>
              </p:nvSpPr>
              <p:spPr>
                <a:xfrm>
                  <a:off x="9288203" y="2392361"/>
                  <a:ext cx="417546" cy="388258"/>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52" name="Picture 9" descr="Icon&#10;&#10;Description automatically generated">
                  <a:extLst>
                    <a:ext uri="{FF2B5EF4-FFF2-40B4-BE49-F238E27FC236}">
                      <a16:creationId xmlns:a16="http://schemas.microsoft.com/office/drawing/2014/main" id="{9380B49A-056B-45E7-977C-E7F61C7AB1C2}"/>
                    </a:ext>
                  </a:extLst>
                </p:cNvPr>
                <p:cNvPicPr>
                  <a:picLocks noChangeAspect="1"/>
                </p:cNvPicPr>
                <p:nvPr/>
              </p:nvPicPr>
              <p:blipFill>
                <a:blip r:embed="rId9"/>
                <a:stretch>
                  <a:fillRect/>
                </a:stretch>
              </p:blipFill>
              <p:spPr>
                <a:xfrm>
                  <a:off x="9333551" y="2430535"/>
                  <a:ext cx="325246" cy="311909"/>
                </a:xfrm>
                <a:prstGeom prst="rect">
                  <a:avLst/>
                </a:prstGeom>
              </p:spPr>
            </p:pic>
          </p:grpSp>
          <p:grpSp>
            <p:nvGrpSpPr>
              <p:cNvPr id="48" name="Gruppieren 246">
                <a:extLst>
                  <a:ext uri="{FF2B5EF4-FFF2-40B4-BE49-F238E27FC236}">
                    <a16:creationId xmlns:a16="http://schemas.microsoft.com/office/drawing/2014/main" id="{F99E3D00-4260-46D4-8041-F6D79DA9D262}"/>
                  </a:ext>
                </a:extLst>
              </p:cNvPr>
              <p:cNvGrpSpPr/>
              <p:nvPr/>
            </p:nvGrpSpPr>
            <p:grpSpPr>
              <a:xfrm>
                <a:off x="8751578" y="2634712"/>
                <a:ext cx="417546" cy="388258"/>
                <a:chOff x="9286971" y="2952889"/>
                <a:chExt cx="417546" cy="388258"/>
              </a:xfrm>
            </p:grpSpPr>
            <p:sp>
              <p:nvSpPr>
                <p:cNvPr id="49" name="Rectangle: Rounded Corners 27">
                  <a:extLst>
                    <a:ext uri="{FF2B5EF4-FFF2-40B4-BE49-F238E27FC236}">
                      <a16:creationId xmlns:a16="http://schemas.microsoft.com/office/drawing/2014/main" id="{A6918347-4707-442A-93DB-29724678BDB9}"/>
                    </a:ext>
                  </a:extLst>
                </p:cNvPr>
                <p:cNvSpPr/>
                <p:nvPr/>
              </p:nvSpPr>
              <p:spPr>
                <a:xfrm>
                  <a:off x="9286971" y="2952889"/>
                  <a:ext cx="417546" cy="388258"/>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50" name="Picture 20" descr="Icon&#10;&#10;Description automatically generated">
                  <a:extLst>
                    <a:ext uri="{FF2B5EF4-FFF2-40B4-BE49-F238E27FC236}">
                      <a16:creationId xmlns:a16="http://schemas.microsoft.com/office/drawing/2014/main" id="{C1BD3AD6-E653-4E35-9AA7-7F6EF270E755}"/>
                    </a:ext>
                  </a:extLst>
                </p:cNvPr>
                <p:cNvPicPr>
                  <a:picLocks noChangeAspect="1"/>
                </p:cNvPicPr>
                <p:nvPr/>
              </p:nvPicPr>
              <p:blipFill>
                <a:blip r:embed="rId10"/>
                <a:stretch>
                  <a:fillRect/>
                </a:stretch>
              </p:blipFill>
              <p:spPr>
                <a:xfrm>
                  <a:off x="9380790" y="3034088"/>
                  <a:ext cx="242622" cy="217186"/>
                </a:xfrm>
                <a:prstGeom prst="rect">
                  <a:avLst/>
                </a:prstGeom>
              </p:spPr>
            </p:pic>
          </p:grpSp>
        </p:grpSp>
      </p:grpSp>
      <p:cxnSp>
        <p:nvCxnSpPr>
          <p:cNvPr id="55" name="Straight Connector 73">
            <a:extLst>
              <a:ext uri="{FF2B5EF4-FFF2-40B4-BE49-F238E27FC236}">
                <a16:creationId xmlns:a16="http://schemas.microsoft.com/office/drawing/2014/main" id="{666DF5E7-DB63-4197-9F08-75E5524F6E23}"/>
              </a:ext>
            </a:extLst>
          </p:cNvPr>
          <p:cNvCxnSpPr>
            <a:cxnSpLocks/>
            <a:stCxn id="6" idx="5"/>
            <a:endCxn id="75" idx="1"/>
          </p:cNvCxnSpPr>
          <p:nvPr/>
        </p:nvCxnSpPr>
        <p:spPr>
          <a:xfrm rot="16200000" flipH="1">
            <a:off x="7648724" y="3154738"/>
            <a:ext cx="576625" cy="2334393"/>
          </a:xfrm>
          <a:prstGeom prst="bentConnector3">
            <a:avLst>
              <a:gd name="adj1" fmla="val 59062"/>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56" name="Gruppieren 4">
            <a:extLst>
              <a:ext uri="{FF2B5EF4-FFF2-40B4-BE49-F238E27FC236}">
                <a16:creationId xmlns:a16="http://schemas.microsoft.com/office/drawing/2014/main" id="{DF43A20A-0B71-4EE3-9598-8156CFE2FA7B}"/>
              </a:ext>
            </a:extLst>
          </p:cNvPr>
          <p:cNvGrpSpPr/>
          <p:nvPr/>
        </p:nvGrpSpPr>
        <p:grpSpPr>
          <a:xfrm>
            <a:off x="8513455" y="4383293"/>
            <a:ext cx="3307271" cy="2317227"/>
            <a:chOff x="8513455" y="4383293"/>
            <a:chExt cx="3307271" cy="2317227"/>
          </a:xfrm>
        </p:grpSpPr>
        <p:grpSp>
          <p:nvGrpSpPr>
            <p:cNvPr id="57" name="Gruppieren 255">
              <a:extLst>
                <a:ext uri="{FF2B5EF4-FFF2-40B4-BE49-F238E27FC236}">
                  <a16:creationId xmlns:a16="http://schemas.microsoft.com/office/drawing/2014/main" id="{47565B25-1B06-41D6-83CC-27532C4A49EF}"/>
                </a:ext>
              </a:extLst>
            </p:cNvPr>
            <p:cNvGrpSpPr/>
            <p:nvPr/>
          </p:nvGrpSpPr>
          <p:grpSpPr>
            <a:xfrm>
              <a:off x="8513455" y="4610094"/>
              <a:ext cx="1208942" cy="1208942"/>
              <a:chOff x="7129390" y="1171043"/>
              <a:chExt cx="1016130" cy="1016130"/>
            </a:xfrm>
          </p:grpSpPr>
          <p:sp>
            <p:nvSpPr>
              <p:cNvPr id="75" name="Oval 18">
                <a:extLst>
                  <a:ext uri="{FF2B5EF4-FFF2-40B4-BE49-F238E27FC236}">
                    <a16:creationId xmlns:a16="http://schemas.microsoft.com/office/drawing/2014/main" id="{FC8559A6-7AD1-4ACD-98C8-1BA825BE4A08}"/>
                  </a:ext>
                </a:extLst>
              </p:cNvPr>
              <p:cNvSpPr/>
              <p:nvPr/>
            </p:nvSpPr>
            <p:spPr>
              <a:xfrm rot="2622116">
                <a:off x="7129390" y="1171043"/>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6" name="Rectangle 7">
                <a:extLst>
                  <a:ext uri="{FF2B5EF4-FFF2-40B4-BE49-F238E27FC236}">
                    <a16:creationId xmlns:a16="http://schemas.microsoft.com/office/drawing/2014/main" id="{2F50A842-C604-40A5-AD2D-79EB7D91DF36}"/>
                  </a:ext>
                </a:extLst>
              </p:cNvPr>
              <p:cNvSpPr/>
              <p:nvPr/>
            </p:nvSpPr>
            <p:spPr>
              <a:xfrm>
                <a:off x="7238030" y="1513633"/>
                <a:ext cx="798850"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Azure Purview</a:t>
                </a:r>
                <a:endParaRPr kumimoji="0" lang="en-US" sz="12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58" name="Gruppieren 331">
              <a:extLst>
                <a:ext uri="{FF2B5EF4-FFF2-40B4-BE49-F238E27FC236}">
                  <a16:creationId xmlns:a16="http://schemas.microsoft.com/office/drawing/2014/main" id="{2327F40D-5E51-4353-AF1B-C69E71B5C74D}"/>
                </a:ext>
              </a:extLst>
            </p:cNvPr>
            <p:cNvGrpSpPr/>
            <p:nvPr/>
          </p:nvGrpSpPr>
          <p:grpSpPr>
            <a:xfrm>
              <a:off x="9821892" y="4383293"/>
              <a:ext cx="1998834" cy="2317227"/>
              <a:chOff x="10084009" y="2485069"/>
              <a:chExt cx="1998834" cy="2317227"/>
            </a:xfrm>
          </p:grpSpPr>
          <p:sp>
            <p:nvSpPr>
              <p:cNvPr id="59" name="Rectangle: Rounded Corners 27">
                <a:extLst>
                  <a:ext uri="{FF2B5EF4-FFF2-40B4-BE49-F238E27FC236}">
                    <a16:creationId xmlns:a16="http://schemas.microsoft.com/office/drawing/2014/main" id="{C19D18F3-FD83-4FE1-B17C-8FADBD7ED8B5}"/>
                  </a:ext>
                </a:extLst>
              </p:cNvPr>
              <p:cNvSpPr/>
              <p:nvPr/>
            </p:nvSpPr>
            <p:spPr>
              <a:xfrm>
                <a:off x="10084009" y="2511661"/>
                <a:ext cx="1538014" cy="1521310"/>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60" name="Picture 214" descr="A close up of a sign&#10;&#10;Description automatically generated">
                <a:extLst>
                  <a:ext uri="{FF2B5EF4-FFF2-40B4-BE49-F238E27FC236}">
                    <a16:creationId xmlns:a16="http://schemas.microsoft.com/office/drawing/2014/main" id="{38D0457A-50DC-49AD-97F5-A702D70A4C2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0617989" y="2806463"/>
                <a:ext cx="281579" cy="365760"/>
              </a:xfrm>
              <a:prstGeom prst="rect">
                <a:avLst/>
              </a:prstGeom>
              <a:ln>
                <a:noFill/>
              </a:ln>
            </p:spPr>
          </p:pic>
          <p:sp>
            <p:nvSpPr>
              <p:cNvPr id="61" name="TextBox 215">
                <a:extLst>
                  <a:ext uri="{FF2B5EF4-FFF2-40B4-BE49-F238E27FC236}">
                    <a16:creationId xmlns:a16="http://schemas.microsoft.com/office/drawing/2014/main" id="{CBD1A52A-0F00-41AF-BA3C-09871981F0C8}"/>
                  </a:ext>
                </a:extLst>
              </p:cNvPr>
              <p:cNvSpPr txBox="1"/>
              <p:nvPr/>
            </p:nvSpPr>
            <p:spPr>
              <a:xfrm>
                <a:off x="10457220" y="3222189"/>
                <a:ext cx="603115"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SQL DB</a:t>
                </a:r>
              </a:p>
            </p:txBody>
          </p:sp>
          <p:pic>
            <p:nvPicPr>
              <p:cNvPr id="62" name="Picture 212" descr="A picture containing table, room, drawing, shirt&#10;&#10;Description automatically generated">
                <a:extLst>
                  <a:ext uri="{FF2B5EF4-FFF2-40B4-BE49-F238E27FC236}">
                    <a16:creationId xmlns:a16="http://schemas.microsoft.com/office/drawing/2014/main" id="{B4CFD40A-8DEC-4FBE-B7D5-7C8EA4B80B7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174137" y="2825203"/>
                <a:ext cx="289165" cy="365760"/>
              </a:xfrm>
              <a:prstGeom prst="rect">
                <a:avLst/>
              </a:prstGeom>
              <a:ln>
                <a:noFill/>
              </a:ln>
            </p:spPr>
          </p:pic>
          <p:sp>
            <p:nvSpPr>
              <p:cNvPr id="63" name="TextBox 213">
                <a:extLst>
                  <a:ext uri="{FF2B5EF4-FFF2-40B4-BE49-F238E27FC236}">
                    <a16:creationId xmlns:a16="http://schemas.microsoft.com/office/drawing/2014/main" id="{1D7F79EB-F2D3-4B6F-8FEA-C6033C6D4AB4}"/>
                  </a:ext>
                </a:extLst>
              </p:cNvPr>
              <p:cNvSpPr txBox="1"/>
              <p:nvPr/>
            </p:nvSpPr>
            <p:spPr>
              <a:xfrm>
                <a:off x="10134702" y="3227665"/>
                <a:ext cx="368034"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ADLS</a:t>
                </a:r>
              </a:p>
            </p:txBody>
          </p:sp>
          <p:pic>
            <p:nvPicPr>
              <p:cNvPr id="64" name="Picture 210" descr="A picture containing drawing&#10;&#10;Description automatically generated">
                <a:extLst>
                  <a:ext uri="{FF2B5EF4-FFF2-40B4-BE49-F238E27FC236}">
                    <a16:creationId xmlns:a16="http://schemas.microsoft.com/office/drawing/2014/main" id="{7E3DA522-0A0A-4076-AA60-E70E6B128964}"/>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62941" y="3429639"/>
                <a:ext cx="381174" cy="330985"/>
              </a:xfrm>
              <a:prstGeom prst="rect">
                <a:avLst/>
              </a:prstGeom>
              <a:ln>
                <a:noFill/>
              </a:ln>
            </p:spPr>
          </p:pic>
          <p:sp>
            <p:nvSpPr>
              <p:cNvPr id="65" name="TextBox 211">
                <a:extLst>
                  <a:ext uri="{FF2B5EF4-FFF2-40B4-BE49-F238E27FC236}">
                    <a16:creationId xmlns:a16="http://schemas.microsoft.com/office/drawing/2014/main" id="{2BA51AF5-AB95-44DB-96FA-DC25D3F7DDF3}"/>
                  </a:ext>
                </a:extLst>
              </p:cNvPr>
              <p:cNvSpPr txBox="1"/>
              <p:nvPr/>
            </p:nvSpPr>
            <p:spPr>
              <a:xfrm>
                <a:off x="10174543" y="3805214"/>
                <a:ext cx="373084"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Blobs</a:t>
                </a:r>
              </a:p>
            </p:txBody>
          </p:sp>
          <p:pic>
            <p:nvPicPr>
              <p:cNvPr id="66" name="Picture 208" descr="A screenshot of a cell phone&#10;&#10;Description automatically generated">
                <a:extLst>
                  <a:ext uri="{FF2B5EF4-FFF2-40B4-BE49-F238E27FC236}">
                    <a16:creationId xmlns:a16="http://schemas.microsoft.com/office/drawing/2014/main" id="{1E28CAE2-9861-4F87-9650-2FA8C5845D1A}"/>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1131716" y="2855196"/>
                <a:ext cx="368034" cy="320040"/>
              </a:xfrm>
              <a:prstGeom prst="rect">
                <a:avLst/>
              </a:prstGeom>
              <a:ln>
                <a:noFill/>
              </a:ln>
            </p:spPr>
          </p:pic>
          <p:sp>
            <p:nvSpPr>
              <p:cNvPr id="67" name="TextBox 209">
                <a:extLst>
                  <a:ext uri="{FF2B5EF4-FFF2-40B4-BE49-F238E27FC236}">
                    <a16:creationId xmlns:a16="http://schemas.microsoft.com/office/drawing/2014/main" id="{2E4E7A4A-CF12-491D-A516-1B93F17D3042}"/>
                  </a:ext>
                </a:extLst>
              </p:cNvPr>
              <p:cNvSpPr txBox="1"/>
              <p:nvPr/>
            </p:nvSpPr>
            <p:spPr>
              <a:xfrm>
                <a:off x="11029163" y="3212423"/>
                <a:ext cx="542347"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Azure Files</a:t>
                </a:r>
              </a:p>
            </p:txBody>
          </p:sp>
          <p:pic>
            <p:nvPicPr>
              <p:cNvPr id="68" name="Picture 206" descr="A picture containing wheel&#10;&#10;Description automatically generated">
                <a:extLst>
                  <a:ext uri="{FF2B5EF4-FFF2-40B4-BE49-F238E27FC236}">
                    <a16:creationId xmlns:a16="http://schemas.microsoft.com/office/drawing/2014/main" id="{7A23A301-9E85-4DE8-BF8E-6F2B4B08DC05}"/>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0603901" y="3416148"/>
                <a:ext cx="476062" cy="365760"/>
              </a:xfrm>
              <a:prstGeom prst="rect">
                <a:avLst/>
              </a:prstGeom>
              <a:ln>
                <a:noFill/>
              </a:ln>
            </p:spPr>
          </p:pic>
          <p:sp>
            <p:nvSpPr>
              <p:cNvPr id="69" name="TextBox 207">
                <a:extLst>
                  <a:ext uri="{FF2B5EF4-FFF2-40B4-BE49-F238E27FC236}">
                    <a16:creationId xmlns:a16="http://schemas.microsoft.com/office/drawing/2014/main" id="{2ED05CD2-6E38-4173-A826-D325F7FB38C1}"/>
                  </a:ext>
                </a:extLst>
              </p:cNvPr>
              <p:cNvSpPr txBox="1"/>
              <p:nvPr/>
            </p:nvSpPr>
            <p:spPr>
              <a:xfrm>
                <a:off x="10668789" y="3811572"/>
                <a:ext cx="526647"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Cosmos DB</a:t>
                </a:r>
              </a:p>
            </p:txBody>
          </p:sp>
          <p:grpSp>
            <p:nvGrpSpPr>
              <p:cNvPr id="70" name="Gruppieren 323">
                <a:extLst>
                  <a:ext uri="{FF2B5EF4-FFF2-40B4-BE49-F238E27FC236}">
                    <a16:creationId xmlns:a16="http://schemas.microsoft.com/office/drawing/2014/main" id="{B10C3D6F-F854-4FE0-8DC5-C80F90D10002}"/>
                  </a:ext>
                </a:extLst>
              </p:cNvPr>
              <p:cNvGrpSpPr/>
              <p:nvPr/>
            </p:nvGrpSpPr>
            <p:grpSpPr>
              <a:xfrm>
                <a:off x="11364398" y="3645438"/>
                <a:ext cx="718445" cy="1156858"/>
                <a:chOff x="10084337" y="4087731"/>
                <a:chExt cx="810268" cy="1304712"/>
              </a:xfrm>
            </p:grpSpPr>
            <p:sp>
              <p:nvSpPr>
                <p:cNvPr id="73" name="Rectangle: Rounded Corners 27">
                  <a:extLst>
                    <a:ext uri="{FF2B5EF4-FFF2-40B4-BE49-F238E27FC236}">
                      <a16:creationId xmlns:a16="http://schemas.microsoft.com/office/drawing/2014/main" id="{5CB9B4BF-9299-423C-9087-06EF36F56030}"/>
                    </a:ext>
                  </a:extLst>
                </p:cNvPr>
                <p:cNvSpPr/>
                <p:nvPr/>
              </p:nvSpPr>
              <p:spPr>
                <a:xfrm>
                  <a:off x="10084337" y="4087731"/>
                  <a:ext cx="810268" cy="1304712"/>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74" name="Grafik 321">
                  <a:extLst>
                    <a:ext uri="{FF2B5EF4-FFF2-40B4-BE49-F238E27FC236}">
                      <a16:creationId xmlns:a16="http://schemas.microsoft.com/office/drawing/2014/main" id="{3EB18B90-A96A-4A76-892E-4699F7227E1E}"/>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0213421" y="4475650"/>
                  <a:ext cx="498871" cy="298574"/>
                </a:xfrm>
                <a:prstGeom prst="rect">
                  <a:avLst/>
                </a:prstGeom>
              </p:spPr>
            </p:pic>
          </p:grpSp>
          <p:sp>
            <p:nvSpPr>
              <p:cNvPr id="71" name="Textfeld 325">
                <a:extLst>
                  <a:ext uri="{FF2B5EF4-FFF2-40B4-BE49-F238E27FC236}">
                    <a16:creationId xmlns:a16="http://schemas.microsoft.com/office/drawing/2014/main" id="{B3A4A795-B764-4FE7-96EA-A0B3F7CD9901}"/>
                  </a:ext>
                </a:extLst>
              </p:cNvPr>
              <p:cNvSpPr txBox="1"/>
              <p:nvPr/>
            </p:nvSpPr>
            <p:spPr>
              <a:xfrm>
                <a:off x="10406912" y="2485069"/>
                <a:ext cx="926142"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Azure</a:t>
                </a:r>
                <a:endParaRPr kumimoji="0" lang="de-AT" sz="1765" b="0" i="0" u="none" strike="noStrike" kern="1200" cap="none" spc="0" normalizeH="0" baseline="0" noProof="0">
                  <a:ln>
                    <a:noFill/>
                  </a:ln>
                  <a:solidFill>
                    <a:srgbClr val="282828"/>
                  </a:solidFill>
                  <a:effectLst/>
                  <a:uLnTx/>
                  <a:uFillTx/>
                  <a:latin typeface="Segoe UI"/>
                  <a:ea typeface="+mn-ea"/>
                  <a:cs typeface="+mn-cs"/>
                </a:endParaRPr>
              </a:p>
            </p:txBody>
          </p:sp>
          <p:sp>
            <p:nvSpPr>
              <p:cNvPr id="72" name="Textfeld 327">
                <a:extLst>
                  <a:ext uri="{FF2B5EF4-FFF2-40B4-BE49-F238E27FC236}">
                    <a16:creationId xmlns:a16="http://schemas.microsoft.com/office/drawing/2014/main" id="{F49BE710-CE41-4312-AB87-A8841D080B03}"/>
                  </a:ext>
                </a:extLst>
              </p:cNvPr>
              <p:cNvSpPr txBox="1"/>
              <p:nvPr/>
            </p:nvSpPr>
            <p:spPr>
              <a:xfrm>
                <a:off x="11322587" y="3650519"/>
                <a:ext cx="718444"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Semibold"/>
                    <a:ea typeface="+mn-ea"/>
                    <a:cs typeface="Segoe UI Semibold"/>
                  </a:rPr>
                  <a:t>3</a:t>
                </a:r>
                <a:r>
                  <a:rPr kumimoji="0" lang="en-US" sz="1050" b="0" i="0" u="none" strike="noStrike" kern="1200" cap="none" spc="0" normalizeH="0" baseline="30000" noProof="0">
                    <a:ln>
                      <a:noFill/>
                    </a:ln>
                    <a:solidFill>
                      <a:srgbClr val="0078D4"/>
                    </a:solidFill>
                    <a:effectLst/>
                    <a:uLnTx/>
                    <a:uFillTx/>
                    <a:latin typeface="Segoe UI Semibold"/>
                    <a:ea typeface="+mn-ea"/>
                    <a:cs typeface="Segoe UI Semibold"/>
                  </a:rPr>
                  <a:t>rd</a:t>
                </a:r>
                <a:r>
                  <a:rPr kumimoji="0" lang="en-US" sz="1050" b="0" i="0" u="none" strike="noStrike" kern="1200" cap="none" spc="0" normalizeH="0" baseline="0" noProof="0">
                    <a:ln>
                      <a:noFill/>
                    </a:ln>
                    <a:solidFill>
                      <a:srgbClr val="0078D4"/>
                    </a:solidFill>
                    <a:effectLst/>
                    <a:uLnTx/>
                    <a:uFillTx/>
                    <a:latin typeface="Segoe UI Semibold"/>
                    <a:ea typeface="+mn-ea"/>
                    <a:cs typeface="Segoe UI Semibold"/>
                  </a:rPr>
                  <a:t> Party</a:t>
                </a:r>
                <a:endParaRPr kumimoji="0" lang="de-AT" sz="1100"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77" name="Grafik 377" descr="Sperren mit einfarbiger Füllung">
            <a:extLst>
              <a:ext uri="{FF2B5EF4-FFF2-40B4-BE49-F238E27FC236}">
                <a16:creationId xmlns:a16="http://schemas.microsoft.com/office/drawing/2014/main" id="{AA8C2FA0-CCC7-4189-A894-FBDEFBDFFB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24355" y="1372597"/>
            <a:ext cx="303602" cy="303602"/>
          </a:xfrm>
          <a:prstGeom prst="rect">
            <a:avLst/>
          </a:prstGeom>
        </p:spPr>
      </p:pic>
      <p:grpSp>
        <p:nvGrpSpPr>
          <p:cNvPr id="78" name="Gruppieren 430">
            <a:extLst>
              <a:ext uri="{FF2B5EF4-FFF2-40B4-BE49-F238E27FC236}">
                <a16:creationId xmlns:a16="http://schemas.microsoft.com/office/drawing/2014/main" id="{43A2CB2E-63FA-4335-B048-0DFA5E038EB1}"/>
              </a:ext>
            </a:extLst>
          </p:cNvPr>
          <p:cNvGrpSpPr/>
          <p:nvPr/>
        </p:nvGrpSpPr>
        <p:grpSpPr>
          <a:xfrm>
            <a:off x="2708975" y="1726935"/>
            <a:ext cx="667865" cy="235195"/>
            <a:chOff x="2708975" y="1726935"/>
            <a:chExt cx="667865" cy="235195"/>
          </a:xfrm>
        </p:grpSpPr>
        <p:cxnSp>
          <p:nvCxnSpPr>
            <p:cNvPr id="79" name="Straight Connector 73">
              <a:extLst>
                <a:ext uri="{FF2B5EF4-FFF2-40B4-BE49-F238E27FC236}">
                  <a16:creationId xmlns:a16="http://schemas.microsoft.com/office/drawing/2014/main" id="{26D63AB9-A761-4806-A917-CC49EAC4C917}"/>
                </a:ext>
              </a:extLst>
            </p:cNvPr>
            <p:cNvCxnSpPr>
              <a:cxnSpLocks/>
              <a:stCxn id="16" idx="3"/>
            </p:cNvCxnSpPr>
            <p:nvPr/>
          </p:nvCxnSpPr>
          <p:spPr>
            <a:xfrm flipH="1">
              <a:off x="2708975" y="1844179"/>
              <a:ext cx="667865" cy="0"/>
            </a:xfrm>
            <a:prstGeom prst="line">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80" name="Gruppieren 386">
              <a:extLst>
                <a:ext uri="{FF2B5EF4-FFF2-40B4-BE49-F238E27FC236}">
                  <a16:creationId xmlns:a16="http://schemas.microsoft.com/office/drawing/2014/main" id="{B98C60A8-078B-4029-B2E7-4BB49CC160A6}"/>
                </a:ext>
              </a:extLst>
            </p:cNvPr>
            <p:cNvGrpSpPr/>
            <p:nvPr/>
          </p:nvGrpSpPr>
          <p:grpSpPr>
            <a:xfrm>
              <a:off x="2925522" y="1726935"/>
              <a:ext cx="235195" cy="235195"/>
              <a:chOff x="2746133" y="2006794"/>
              <a:chExt cx="235195" cy="235195"/>
            </a:xfrm>
          </p:grpSpPr>
          <p:sp>
            <p:nvSpPr>
              <p:cNvPr id="81" name="Ellipse 385">
                <a:extLst>
                  <a:ext uri="{FF2B5EF4-FFF2-40B4-BE49-F238E27FC236}">
                    <a16:creationId xmlns:a16="http://schemas.microsoft.com/office/drawing/2014/main" id="{4F46BDD7-50DD-45BE-99AB-F6F2B7CEFA54}"/>
                  </a:ext>
                </a:extLst>
              </p:cNvPr>
              <p:cNvSpPr/>
              <p:nvPr/>
            </p:nvSpPr>
            <p:spPr bwMode="auto">
              <a:xfrm>
                <a:off x="2766482" y="2031251"/>
                <a:ext cx="192594" cy="1798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A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 name="Grafik 384" descr="Verbotsschild mit einfarbiger Füllung">
                <a:extLst>
                  <a:ext uri="{FF2B5EF4-FFF2-40B4-BE49-F238E27FC236}">
                    <a16:creationId xmlns:a16="http://schemas.microsoft.com/office/drawing/2014/main" id="{C6C1396D-2379-4B6C-98B7-FE662FB764D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46133" y="2006794"/>
                <a:ext cx="235195" cy="235195"/>
              </a:xfrm>
              <a:prstGeom prst="rect">
                <a:avLst/>
              </a:prstGeom>
            </p:spPr>
          </p:pic>
        </p:grpSp>
      </p:grpSp>
      <p:grpSp>
        <p:nvGrpSpPr>
          <p:cNvPr id="83" name="Gruppieren 193">
            <a:extLst>
              <a:ext uri="{FF2B5EF4-FFF2-40B4-BE49-F238E27FC236}">
                <a16:creationId xmlns:a16="http://schemas.microsoft.com/office/drawing/2014/main" id="{AF7235BC-DF41-4584-88E2-F3D3EF482EFF}"/>
              </a:ext>
            </a:extLst>
          </p:cNvPr>
          <p:cNvGrpSpPr/>
          <p:nvPr/>
        </p:nvGrpSpPr>
        <p:grpSpPr>
          <a:xfrm>
            <a:off x="992267" y="2854468"/>
            <a:ext cx="863812" cy="1049375"/>
            <a:chOff x="3455729" y="4006260"/>
            <a:chExt cx="863812" cy="1049375"/>
          </a:xfrm>
        </p:grpSpPr>
        <p:sp>
          <p:nvSpPr>
            <p:cNvPr id="84" name="Rectangle: Rounded Corners 151">
              <a:extLst>
                <a:ext uri="{FF2B5EF4-FFF2-40B4-BE49-F238E27FC236}">
                  <a16:creationId xmlns:a16="http://schemas.microsoft.com/office/drawing/2014/main" id="{44312FF4-E2EE-4BF1-9226-9502EA494DBC}"/>
                </a:ext>
              </a:extLst>
            </p:cNvPr>
            <p:cNvSpPr/>
            <p:nvPr/>
          </p:nvSpPr>
          <p:spPr>
            <a:xfrm>
              <a:off x="3464946" y="4445538"/>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iOS</a:t>
              </a:r>
            </a:p>
          </p:txBody>
        </p:sp>
        <p:sp>
          <p:nvSpPr>
            <p:cNvPr id="85" name="Rectangle: Rounded Corners 152">
              <a:extLst>
                <a:ext uri="{FF2B5EF4-FFF2-40B4-BE49-F238E27FC236}">
                  <a16:creationId xmlns:a16="http://schemas.microsoft.com/office/drawing/2014/main" id="{83E1732F-4A6D-4408-A2FD-0EFCC78A6564}"/>
                </a:ext>
              </a:extLst>
            </p:cNvPr>
            <p:cNvSpPr/>
            <p:nvPr/>
          </p:nvSpPr>
          <p:spPr>
            <a:xfrm>
              <a:off x="3455729" y="4673586"/>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Android</a:t>
              </a:r>
            </a:p>
          </p:txBody>
        </p:sp>
        <p:sp>
          <p:nvSpPr>
            <p:cNvPr id="86" name="Rectangle: Rounded Corners 153">
              <a:extLst>
                <a:ext uri="{FF2B5EF4-FFF2-40B4-BE49-F238E27FC236}">
                  <a16:creationId xmlns:a16="http://schemas.microsoft.com/office/drawing/2014/main" id="{B9E79AF9-7FEE-4E00-9A6D-C8E9E1604805}"/>
                </a:ext>
              </a:extLst>
            </p:cNvPr>
            <p:cNvSpPr/>
            <p:nvPr/>
          </p:nvSpPr>
          <p:spPr>
            <a:xfrm>
              <a:off x="3464945" y="4226187"/>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MacOS</a:t>
              </a:r>
            </a:p>
          </p:txBody>
        </p:sp>
        <p:sp>
          <p:nvSpPr>
            <p:cNvPr id="87" name="Rectangle: Rounded Corners 157">
              <a:extLst>
                <a:ext uri="{FF2B5EF4-FFF2-40B4-BE49-F238E27FC236}">
                  <a16:creationId xmlns:a16="http://schemas.microsoft.com/office/drawing/2014/main" id="{FCBB8995-4760-4C4E-BC5F-FF5D2EDEC317}"/>
                </a:ext>
              </a:extLst>
            </p:cNvPr>
            <p:cNvSpPr/>
            <p:nvPr/>
          </p:nvSpPr>
          <p:spPr>
            <a:xfrm>
              <a:off x="3457203" y="4006260"/>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Windows</a:t>
              </a:r>
            </a:p>
          </p:txBody>
        </p:sp>
        <p:sp>
          <p:nvSpPr>
            <p:cNvPr id="88" name="Rectangle: Rounded Corners 152">
              <a:extLst>
                <a:ext uri="{FF2B5EF4-FFF2-40B4-BE49-F238E27FC236}">
                  <a16:creationId xmlns:a16="http://schemas.microsoft.com/office/drawing/2014/main" id="{3C736950-71C8-45CA-A852-47185FDC672D}"/>
                </a:ext>
              </a:extLst>
            </p:cNvPr>
            <p:cNvSpPr/>
            <p:nvPr/>
          </p:nvSpPr>
          <p:spPr>
            <a:xfrm>
              <a:off x="3455729" y="4892931"/>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Office online</a:t>
              </a:r>
            </a:p>
          </p:txBody>
        </p:sp>
      </p:grpSp>
      <p:grpSp>
        <p:nvGrpSpPr>
          <p:cNvPr id="89" name="Gruppieren 404">
            <a:extLst>
              <a:ext uri="{FF2B5EF4-FFF2-40B4-BE49-F238E27FC236}">
                <a16:creationId xmlns:a16="http://schemas.microsoft.com/office/drawing/2014/main" id="{B48BE4CC-C994-4F91-9F26-CEB1E0455C8C}"/>
              </a:ext>
            </a:extLst>
          </p:cNvPr>
          <p:cNvGrpSpPr/>
          <p:nvPr/>
        </p:nvGrpSpPr>
        <p:grpSpPr>
          <a:xfrm>
            <a:off x="1810797" y="2696567"/>
            <a:ext cx="1614191" cy="1375045"/>
            <a:chOff x="1810797" y="2696567"/>
            <a:chExt cx="1614191" cy="1375045"/>
          </a:xfrm>
        </p:grpSpPr>
        <p:sp>
          <p:nvSpPr>
            <p:cNvPr id="90" name="Oval 18">
              <a:extLst>
                <a:ext uri="{FF2B5EF4-FFF2-40B4-BE49-F238E27FC236}">
                  <a16:creationId xmlns:a16="http://schemas.microsoft.com/office/drawing/2014/main" id="{86F720DF-EE0C-4E97-B5A2-8D0D292B70C2}"/>
                </a:ext>
              </a:extLst>
            </p:cNvPr>
            <p:cNvSpPr/>
            <p:nvPr/>
          </p:nvSpPr>
          <p:spPr>
            <a:xfrm>
              <a:off x="2397629" y="2857525"/>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grpSp>
          <p:nvGrpSpPr>
            <p:cNvPr id="91" name="Gruppieren 371">
              <a:extLst>
                <a:ext uri="{FF2B5EF4-FFF2-40B4-BE49-F238E27FC236}">
                  <a16:creationId xmlns:a16="http://schemas.microsoft.com/office/drawing/2014/main" id="{CFB5E3F4-5010-4C3D-A828-7FE9F3873E0A}"/>
                </a:ext>
              </a:extLst>
            </p:cNvPr>
            <p:cNvGrpSpPr/>
            <p:nvPr/>
          </p:nvGrpSpPr>
          <p:grpSpPr>
            <a:xfrm>
              <a:off x="1810797" y="2696567"/>
              <a:ext cx="569066" cy="1375045"/>
              <a:chOff x="527723" y="2323023"/>
              <a:chExt cx="822286" cy="1986906"/>
            </a:xfrm>
          </p:grpSpPr>
          <p:pic>
            <p:nvPicPr>
              <p:cNvPr id="93" name="グラフィックス 7">
                <a:extLst>
                  <a:ext uri="{FF2B5EF4-FFF2-40B4-BE49-F238E27FC236}">
                    <a16:creationId xmlns:a16="http://schemas.microsoft.com/office/drawing/2014/main" id="{61E62CE6-394A-4232-84F2-EA962596434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29030" y="3554149"/>
                <a:ext cx="755780" cy="755780"/>
              </a:xfrm>
              <a:prstGeom prst="rect">
                <a:avLst/>
              </a:prstGeom>
            </p:spPr>
          </p:pic>
          <p:pic>
            <p:nvPicPr>
              <p:cNvPr id="94" name="グラフィックス 101">
                <a:extLst>
                  <a:ext uri="{FF2B5EF4-FFF2-40B4-BE49-F238E27FC236}">
                    <a16:creationId xmlns:a16="http://schemas.microsoft.com/office/drawing/2014/main" id="{9EBCC090-0813-4F9D-BB22-3BEEE90F6AB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28221" y="2922522"/>
                <a:ext cx="755780" cy="755780"/>
              </a:xfrm>
              <a:prstGeom prst="rect">
                <a:avLst/>
              </a:prstGeom>
            </p:spPr>
          </p:pic>
          <p:pic>
            <p:nvPicPr>
              <p:cNvPr id="95" name="グラフィックス 31">
                <a:extLst>
                  <a:ext uri="{FF2B5EF4-FFF2-40B4-BE49-F238E27FC236}">
                    <a16:creationId xmlns:a16="http://schemas.microsoft.com/office/drawing/2014/main" id="{E9B37595-C05E-432A-97CB-ECD0E23474D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27723" y="2323023"/>
                <a:ext cx="756776" cy="756776"/>
              </a:xfrm>
              <a:prstGeom prst="rect">
                <a:avLst/>
              </a:prstGeom>
            </p:spPr>
          </p:pic>
          <p:pic>
            <p:nvPicPr>
              <p:cNvPr id="96" name="Grafik 368" descr="Warnung mit einfarbiger Füllung">
                <a:extLst>
                  <a:ext uri="{FF2B5EF4-FFF2-40B4-BE49-F238E27FC236}">
                    <a16:creationId xmlns:a16="http://schemas.microsoft.com/office/drawing/2014/main" id="{3AD4DE07-815D-44FA-9FA4-BD391A6D602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10158" y="2994159"/>
                <a:ext cx="339851" cy="339851"/>
              </a:xfrm>
              <a:prstGeom prst="rect">
                <a:avLst/>
              </a:prstGeom>
            </p:spPr>
          </p:pic>
          <p:pic>
            <p:nvPicPr>
              <p:cNvPr id="97" name="Grafik 369" descr="Reizstoff mit einfarbiger Füllung">
                <a:extLst>
                  <a:ext uri="{FF2B5EF4-FFF2-40B4-BE49-F238E27FC236}">
                    <a16:creationId xmlns:a16="http://schemas.microsoft.com/office/drawing/2014/main" id="{3AFC3DD9-12C8-40B2-B7C3-A71A1C89519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1109" y="2367126"/>
                <a:ext cx="339851" cy="339851"/>
              </a:xfrm>
              <a:prstGeom prst="rect">
                <a:avLst/>
              </a:prstGeom>
            </p:spPr>
          </p:pic>
          <p:pic>
            <p:nvPicPr>
              <p:cNvPr id="98" name="Grafik 370" descr="Verbotsschild mit einfarbiger Füllung">
                <a:extLst>
                  <a:ext uri="{FF2B5EF4-FFF2-40B4-BE49-F238E27FC236}">
                    <a16:creationId xmlns:a16="http://schemas.microsoft.com/office/drawing/2014/main" id="{5D3C28AB-4122-4917-AC8E-C38F239CC62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1109" y="3615857"/>
                <a:ext cx="339851" cy="339851"/>
              </a:xfrm>
              <a:prstGeom prst="rect">
                <a:avLst/>
              </a:prstGeom>
            </p:spPr>
          </p:pic>
        </p:grpSp>
        <p:sp>
          <p:nvSpPr>
            <p:cNvPr id="92" name="Textfeld 402">
              <a:extLst>
                <a:ext uri="{FF2B5EF4-FFF2-40B4-BE49-F238E27FC236}">
                  <a16:creationId xmlns:a16="http://schemas.microsoft.com/office/drawing/2014/main" id="{353455F4-D33A-4A77-865A-DC3DACE30A21}"/>
                </a:ext>
              </a:extLst>
            </p:cNvPr>
            <p:cNvSpPr txBox="1"/>
            <p:nvPr/>
          </p:nvSpPr>
          <p:spPr>
            <a:xfrm>
              <a:off x="2402727" y="3154274"/>
              <a:ext cx="1022261"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Office 365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DLP</a:t>
              </a:r>
              <a:endParaRPr kumimoji="0" lang="de-AT" sz="1765" b="0" i="0" u="none" strike="noStrike" kern="1200" cap="none" spc="0" normalizeH="0" baseline="0" noProof="0">
                <a:ln>
                  <a:noFill/>
                </a:ln>
                <a:solidFill>
                  <a:srgbClr val="0078D4"/>
                </a:solidFill>
                <a:effectLst/>
                <a:uLnTx/>
                <a:uFillTx/>
                <a:latin typeface="Segoe UI"/>
                <a:ea typeface="+mn-ea"/>
                <a:cs typeface="+mn-cs"/>
              </a:endParaRPr>
            </a:p>
          </p:txBody>
        </p:sp>
      </p:grpSp>
      <p:grpSp>
        <p:nvGrpSpPr>
          <p:cNvPr id="99" name="Gruppieren 429">
            <a:extLst>
              <a:ext uri="{FF2B5EF4-FFF2-40B4-BE49-F238E27FC236}">
                <a16:creationId xmlns:a16="http://schemas.microsoft.com/office/drawing/2014/main" id="{D21D161E-FEC0-43A9-9109-E94258862BFB}"/>
              </a:ext>
            </a:extLst>
          </p:cNvPr>
          <p:cNvGrpSpPr/>
          <p:nvPr/>
        </p:nvGrpSpPr>
        <p:grpSpPr>
          <a:xfrm>
            <a:off x="8469159" y="564274"/>
            <a:ext cx="2693953" cy="1864247"/>
            <a:chOff x="8469159" y="564274"/>
            <a:chExt cx="2693953" cy="1864247"/>
          </a:xfrm>
        </p:grpSpPr>
        <p:sp>
          <p:nvSpPr>
            <p:cNvPr id="100" name="Textfeld 353">
              <a:extLst>
                <a:ext uri="{FF2B5EF4-FFF2-40B4-BE49-F238E27FC236}">
                  <a16:creationId xmlns:a16="http://schemas.microsoft.com/office/drawing/2014/main" id="{D11D59A2-1118-48BB-88CF-1490E9AD44DA}"/>
                </a:ext>
              </a:extLst>
            </p:cNvPr>
            <p:cNvSpPr txBox="1"/>
            <p:nvPr/>
          </p:nvSpPr>
          <p:spPr>
            <a:xfrm>
              <a:off x="9237247" y="2197689"/>
              <a:ext cx="1234856" cy="2308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82828"/>
                  </a:solidFill>
                  <a:effectLst/>
                  <a:uLnTx/>
                  <a:uFillTx/>
                  <a:latin typeface="Segoe UI"/>
                  <a:ea typeface="+mn-ea"/>
                  <a:cs typeface="+mn-cs"/>
                </a:rPr>
                <a:t>Informed by MIP</a:t>
              </a:r>
              <a:endParaRPr kumimoji="0" lang="de-AT" sz="9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01" name="Gruppieren 428">
              <a:extLst>
                <a:ext uri="{FF2B5EF4-FFF2-40B4-BE49-F238E27FC236}">
                  <a16:creationId xmlns:a16="http://schemas.microsoft.com/office/drawing/2014/main" id="{47847D10-12E9-4FA8-ACC2-C002ED45115F}"/>
                </a:ext>
              </a:extLst>
            </p:cNvPr>
            <p:cNvGrpSpPr/>
            <p:nvPr/>
          </p:nvGrpSpPr>
          <p:grpSpPr>
            <a:xfrm>
              <a:off x="8469159" y="564274"/>
              <a:ext cx="2693953" cy="1660789"/>
              <a:chOff x="8469159" y="564274"/>
              <a:chExt cx="2693953" cy="1660789"/>
            </a:xfrm>
          </p:grpSpPr>
          <p:grpSp>
            <p:nvGrpSpPr>
              <p:cNvPr id="102" name="Gruppieren 351">
                <a:extLst>
                  <a:ext uri="{FF2B5EF4-FFF2-40B4-BE49-F238E27FC236}">
                    <a16:creationId xmlns:a16="http://schemas.microsoft.com/office/drawing/2014/main" id="{BFD1012C-999C-4ED2-8031-E230C2E82C16}"/>
                  </a:ext>
                </a:extLst>
              </p:cNvPr>
              <p:cNvGrpSpPr/>
              <p:nvPr/>
            </p:nvGrpSpPr>
            <p:grpSpPr>
              <a:xfrm>
                <a:off x="8469159" y="844969"/>
                <a:ext cx="2693953" cy="1380094"/>
                <a:chOff x="8834512" y="4675597"/>
                <a:chExt cx="2693953" cy="1380094"/>
              </a:xfrm>
            </p:grpSpPr>
            <p:grpSp>
              <p:nvGrpSpPr>
                <p:cNvPr id="104" name="Group 81">
                  <a:extLst>
                    <a:ext uri="{FF2B5EF4-FFF2-40B4-BE49-F238E27FC236}">
                      <a16:creationId xmlns:a16="http://schemas.microsoft.com/office/drawing/2014/main" id="{E2102927-5C60-497D-A210-B9724F75EC28}"/>
                    </a:ext>
                  </a:extLst>
                </p:cNvPr>
                <p:cNvGrpSpPr/>
                <p:nvPr/>
              </p:nvGrpSpPr>
              <p:grpSpPr>
                <a:xfrm>
                  <a:off x="8834512" y="4689548"/>
                  <a:ext cx="1419648" cy="1366143"/>
                  <a:chOff x="6252798" y="2498464"/>
                  <a:chExt cx="1980312" cy="1905677"/>
                </a:xfrm>
              </p:grpSpPr>
              <p:sp>
                <p:nvSpPr>
                  <p:cNvPr id="108" name="Oval 88">
                    <a:extLst>
                      <a:ext uri="{FF2B5EF4-FFF2-40B4-BE49-F238E27FC236}">
                        <a16:creationId xmlns:a16="http://schemas.microsoft.com/office/drawing/2014/main" id="{92F783D0-92C8-438B-837F-D5FB8F5ECC16}"/>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9" name="Rectangle 89">
                    <a:extLst>
                      <a:ext uri="{FF2B5EF4-FFF2-40B4-BE49-F238E27FC236}">
                        <a16:creationId xmlns:a16="http://schemas.microsoft.com/office/drawing/2014/main" id="{FF5CB825-5740-4197-A68B-6A9DF5FC4497}"/>
                      </a:ext>
                    </a:extLst>
                  </p:cNvPr>
                  <p:cNvSpPr/>
                  <p:nvPr/>
                </p:nvSpPr>
                <p:spPr>
                  <a:xfrm>
                    <a:off x="6252798" y="3104135"/>
                    <a:ext cx="1980312" cy="655414"/>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Semibold"/>
                      </a:rPr>
                      <a:t>Insider Risk Management</a:t>
                    </a:r>
                    <a:endParaRPr kumimoji="0" lang="en-US" sz="105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endParaRPr>
                  </a:p>
                </p:txBody>
              </p:sp>
            </p:grpSp>
            <p:grpSp>
              <p:nvGrpSpPr>
                <p:cNvPr id="105" name="Group 81">
                  <a:extLst>
                    <a:ext uri="{FF2B5EF4-FFF2-40B4-BE49-F238E27FC236}">
                      <a16:creationId xmlns:a16="http://schemas.microsoft.com/office/drawing/2014/main" id="{4A60B8DB-E3D8-442A-B39A-49763E930753}"/>
                    </a:ext>
                  </a:extLst>
                </p:cNvPr>
                <p:cNvGrpSpPr/>
                <p:nvPr/>
              </p:nvGrpSpPr>
              <p:grpSpPr>
                <a:xfrm>
                  <a:off x="10108817" y="4675597"/>
                  <a:ext cx="1419648" cy="1366143"/>
                  <a:chOff x="6252798" y="2498464"/>
                  <a:chExt cx="1980312" cy="1905677"/>
                </a:xfrm>
              </p:grpSpPr>
              <p:sp>
                <p:nvSpPr>
                  <p:cNvPr id="106" name="Oval 88">
                    <a:extLst>
                      <a:ext uri="{FF2B5EF4-FFF2-40B4-BE49-F238E27FC236}">
                        <a16:creationId xmlns:a16="http://schemas.microsoft.com/office/drawing/2014/main" id="{FFB6D935-3D85-44DC-B66E-DD1EBF740032}"/>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7" name="Rectangle 89">
                    <a:extLst>
                      <a:ext uri="{FF2B5EF4-FFF2-40B4-BE49-F238E27FC236}">
                        <a16:creationId xmlns:a16="http://schemas.microsoft.com/office/drawing/2014/main" id="{74104E35-5C83-484F-B29C-C4F3DC6C2E69}"/>
                      </a:ext>
                    </a:extLst>
                  </p:cNvPr>
                  <p:cNvSpPr/>
                  <p:nvPr/>
                </p:nvSpPr>
                <p:spPr>
                  <a:xfrm>
                    <a:off x="6252798" y="3066914"/>
                    <a:ext cx="1980312" cy="729856"/>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Semibold"/>
                      </a:rPr>
                      <a:t>Advanced eDiscovery</a:t>
                    </a:r>
                    <a:endParaRPr kumimoji="0" lang="en-US" sz="105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endParaRPr>
                  </a:p>
                </p:txBody>
              </p:sp>
            </p:grpSp>
          </p:grpSp>
          <p:sp>
            <p:nvSpPr>
              <p:cNvPr id="103" name="Textfeld 427">
                <a:extLst>
                  <a:ext uri="{FF2B5EF4-FFF2-40B4-BE49-F238E27FC236}">
                    <a16:creationId xmlns:a16="http://schemas.microsoft.com/office/drawing/2014/main" id="{100F2BB3-5430-46BE-B28E-5FD4DF6C39E8}"/>
                  </a:ext>
                </a:extLst>
              </p:cNvPr>
              <p:cNvSpPr txBox="1"/>
              <p:nvPr/>
            </p:nvSpPr>
            <p:spPr>
              <a:xfrm>
                <a:off x="8973252" y="564274"/>
                <a:ext cx="1695668" cy="261610"/>
              </a:xfrm>
              <a:prstGeom prst="rect">
                <a:avLst/>
              </a:prstGeom>
              <a:noFill/>
            </p:spPr>
            <p:txBody>
              <a:bodyPr wrap="square">
                <a:sp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Segoe UI Semibold"/>
                  </a:rPr>
                  <a:t>Visibility and Analytics</a:t>
                </a:r>
              </a:p>
            </p:txBody>
          </p:sp>
        </p:grpSp>
      </p:grpSp>
      <p:pic>
        <p:nvPicPr>
          <p:cNvPr id="110" name="Grafik 3">
            <a:extLst>
              <a:ext uri="{FF2B5EF4-FFF2-40B4-BE49-F238E27FC236}">
                <a16:creationId xmlns:a16="http://schemas.microsoft.com/office/drawing/2014/main" id="{97313F15-F5F8-40A5-8A2D-ECF3BABCE51A}"/>
              </a:ext>
            </a:extLst>
          </p:cNvPr>
          <p:cNvPicPr>
            <a:picLocks noChangeAspect="1"/>
          </p:cNvPicPr>
          <p:nvPr/>
        </p:nvPicPr>
        <p:blipFill>
          <a:blip r:embed="rId32"/>
          <a:srcRect/>
          <a:stretch/>
        </p:blipFill>
        <p:spPr>
          <a:xfrm>
            <a:off x="11191699" y="6140833"/>
            <a:ext cx="539608" cy="539608"/>
          </a:xfrm>
          <a:prstGeom prst="rect">
            <a:avLst/>
          </a:prstGeom>
        </p:spPr>
      </p:pic>
      <p:sp>
        <p:nvSpPr>
          <p:cNvPr id="112" name="arrow_15_bidi" title="Icon of a arrow in a circle pointed left">
            <a:hlinkClick r:id="rId33" action="ppaction://hlinksldjump"/>
            <a:extLst>
              <a:ext uri="{FF2B5EF4-FFF2-40B4-BE49-F238E27FC236}">
                <a16:creationId xmlns:a16="http://schemas.microsoft.com/office/drawing/2014/main" id="{461B2603-F31F-4298-9964-2667906CB394}"/>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8999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100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AAFE-640B-46FD-832A-EC3440259C35}"/>
              </a:ext>
            </a:extLst>
          </p:cNvPr>
          <p:cNvSpPr>
            <a:spLocks noGrp="1"/>
          </p:cNvSpPr>
          <p:nvPr>
            <p:ph type="title"/>
          </p:nvPr>
        </p:nvSpPr>
        <p:spPr/>
        <p:txBody>
          <a:bodyPr/>
          <a:lstStyle/>
          <a:p>
            <a:r>
              <a:rPr lang="en-US"/>
              <a:t>Start Zero Trust Today</a:t>
            </a:r>
            <a:endParaRPr lang="gsw-CH"/>
          </a:p>
        </p:txBody>
      </p:sp>
      <p:sp>
        <p:nvSpPr>
          <p:cNvPr id="3" name="!! User box">
            <a:extLst>
              <a:ext uri="{FF2B5EF4-FFF2-40B4-BE49-F238E27FC236}">
                <a16:creationId xmlns:a16="http://schemas.microsoft.com/office/drawing/2014/main" id="{820C023E-C629-4C21-B479-1F2DA66D64B5}"/>
              </a:ext>
            </a:extLst>
          </p:cNvPr>
          <p:cNvSpPr/>
          <p:nvPr/>
        </p:nvSpPr>
        <p:spPr bwMode="auto">
          <a:xfrm>
            <a:off x="585217" y="2542889"/>
            <a:ext cx="10675742" cy="935329"/>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and Productivity</a:t>
            </a:r>
          </a:p>
        </p:txBody>
      </p:sp>
      <p:pic>
        <p:nvPicPr>
          <p:cNvPr id="4" name="!! User">
            <a:extLst>
              <a:ext uri="{FF2B5EF4-FFF2-40B4-BE49-F238E27FC236}">
                <a16:creationId xmlns:a16="http://schemas.microsoft.com/office/drawing/2014/main" id="{E3C568AE-481A-45AE-84D4-3841E9819C6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721" y="2823074"/>
            <a:ext cx="487447" cy="374958"/>
          </a:xfrm>
          <a:prstGeom prst="rect">
            <a:avLst/>
          </a:prstGeom>
        </p:spPr>
      </p:pic>
      <p:sp>
        <p:nvSpPr>
          <p:cNvPr id="6" name="!! Modern box">
            <a:extLst>
              <a:ext uri="{FF2B5EF4-FFF2-40B4-BE49-F238E27FC236}">
                <a16:creationId xmlns:a16="http://schemas.microsoft.com/office/drawing/2014/main" id="{CA68D166-C547-40D6-9B8E-44EF4FE61927}"/>
              </a:ext>
            </a:extLst>
          </p:cNvPr>
          <p:cNvSpPr/>
          <p:nvPr/>
        </p:nvSpPr>
        <p:spPr bwMode="auto">
          <a:xfrm>
            <a:off x="580295" y="3573116"/>
            <a:ext cx="10680192" cy="941832"/>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Modernize Security Operations</a:t>
            </a:r>
          </a:p>
        </p:txBody>
      </p:sp>
      <p:sp>
        <p:nvSpPr>
          <p:cNvPr id="8" name="!! Ops box">
            <a:extLst>
              <a:ext uri="{FF2B5EF4-FFF2-40B4-BE49-F238E27FC236}">
                <a16:creationId xmlns:a16="http://schemas.microsoft.com/office/drawing/2014/main" id="{260C6C3E-8C46-4250-9405-B183510EAD5F}"/>
              </a:ext>
            </a:extLst>
          </p:cNvPr>
          <p:cNvSpPr/>
          <p:nvPr/>
        </p:nvSpPr>
        <p:spPr bwMode="auto">
          <a:xfrm>
            <a:off x="1234240" y="4588949"/>
            <a:ext cx="10026247" cy="937678"/>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Operational Technology (OT) and Industrial IoT</a:t>
            </a:r>
          </a:p>
        </p:txBody>
      </p:sp>
      <p:sp>
        <p:nvSpPr>
          <p:cNvPr id="10" name="!! Data box">
            <a:extLst>
              <a:ext uri="{FF2B5EF4-FFF2-40B4-BE49-F238E27FC236}">
                <a16:creationId xmlns:a16="http://schemas.microsoft.com/office/drawing/2014/main" id="{A8047049-53D5-47FD-9664-27DE3313EC60}"/>
              </a:ext>
            </a:extLst>
          </p:cNvPr>
          <p:cNvSpPr/>
          <p:nvPr/>
        </p:nvSpPr>
        <p:spPr bwMode="auto">
          <a:xfrm>
            <a:off x="2067430" y="5578652"/>
            <a:ext cx="9193057" cy="941832"/>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Datacenter</a:t>
            </a:r>
            <a:r>
              <a:rPr kumimoji="0" lang="en-US" sz="2300" b="1" i="0" u="none" strike="noStrike" kern="1200" cap="none" spc="0" normalizeH="0" noProof="0">
                <a:ln>
                  <a:noFill/>
                </a:ln>
                <a:solidFill>
                  <a:srgbClr val="FFFFFF"/>
                </a:solidFill>
                <a:effectLst/>
                <a:uLnTx/>
                <a:uFillTx/>
                <a:latin typeface="Segoe UI Semibold"/>
                <a:ea typeface="+mn-ea"/>
                <a:cs typeface="+mn-cs"/>
              </a:rPr>
              <a:t> </a:t>
            </a:r>
            <a:r>
              <a:rPr kumimoji="0" lang="en-US" sz="2300" b="1" i="0" u="none" strike="noStrike" kern="1200" cap="none" spc="0" normalizeH="0" baseline="0" noProof="0">
                <a:ln>
                  <a:noFill/>
                </a:ln>
                <a:solidFill>
                  <a:srgbClr val="FFFFFF"/>
                </a:solidFill>
                <a:effectLst/>
                <a:uLnTx/>
                <a:uFillTx/>
                <a:latin typeface="Segoe UI Semibold"/>
                <a:ea typeface="+mn-ea"/>
                <a:cs typeface="+mn-cs"/>
              </a:rPr>
              <a:t>Security</a:t>
            </a:r>
          </a:p>
        </p:txBody>
      </p:sp>
      <p:grpSp>
        <p:nvGrpSpPr>
          <p:cNvPr id="12" name="!! Ops">
            <a:extLst>
              <a:ext uri="{FF2B5EF4-FFF2-40B4-BE49-F238E27FC236}">
                <a16:creationId xmlns:a16="http://schemas.microsoft.com/office/drawing/2014/main" id="{BB593F68-B0B1-4953-AC07-3E3C15269395}"/>
              </a:ext>
              <a:ext uri="{C183D7F6-B498-43B3-948B-1728B52AA6E4}">
                <adec:decorative xmlns:adec="http://schemas.microsoft.com/office/drawing/2017/decorative" val="1"/>
              </a:ext>
            </a:extLst>
          </p:cNvPr>
          <p:cNvGrpSpPr/>
          <p:nvPr/>
        </p:nvGrpSpPr>
        <p:grpSpPr>
          <a:xfrm>
            <a:off x="1416154" y="4912689"/>
            <a:ext cx="379641" cy="382863"/>
            <a:chOff x="10351024" y="3989686"/>
            <a:chExt cx="379641" cy="382863"/>
          </a:xfrm>
          <a:solidFill>
            <a:srgbClr val="FFFFFF"/>
          </a:solidFill>
        </p:grpSpPr>
        <p:sp>
          <p:nvSpPr>
            <p:cNvPr id="13" name="Rectangle 12">
              <a:extLst>
                <a:ext uri="{FF2B5EF4-FFF2-40B4-BE49-F238E27FC236}">
                  <a16:creationId xmlns:a16="http://schemas.microsoft.com/office/drawing/2014/main" id="{CC27B126-63AE-4E69-A225-498C6FDEC5C4}"/>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B8E83A5-4D69-4B6B-82C0-39E48531FB03}"/>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5B0D3E4-4474-4B21-93D2-8CA63947C056}"/>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0DD7FB93-702C-4B7B-8712-4A1CE89ADCA6}"/>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FD014632-B00D-437B-89D4-453BAC66C9E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4E904870-E31B-43AC-A0C3-BDE028A58509}"/>
                </a:ext>
              </a:extLst>
            </p:cNvPr>
            <p:cNvGrpSpPr/>
            <p:nvPr/>
          </p:nvGrpSpPr>
          <p:grpSpPr>
            <a:xfrm>
              <a:off x="10351024" y="3989686"/>
              <a:ext cx="379641" cy="382863"/>
              <a:chOff x="10351024" y="3989686"/>
              <a:chExt cx="379641" cy="382863"/>
            </a:xfrm>
            <a:grpFill/>
          </p:grpSpPr>
          <p:sp>
            <p:nvSpPr>
              <p:cNvPr id="19" name="Oval 18">
                <a:extLst>
                  <a:ext uri="{FF2B5EF4-FFF2-40B4-BE49-F238E27FC236}">
                    <a16:creationId xmlns:a16="http://schemas.microsoft.com/office/drawing/2014/main" id="{C96DD067-3E79-4E17-AC6D-3632558C7A5A}"/>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344C3140-43BC-4B94-98BC-2C56334834EC}"/>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E2C88044-A7BF-4F01-A39E-62B59C0F8F8F}"/>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93A65E0-66A0-4C67-9276-DCFF7B8AA0C1}"/>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82A6DA7D-98BA-447C-B060-BF7B19433282}"/>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12E9482A-8B10-4B79-BA96-DE47C239F507}"/>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 name="!! Moderize">
            <a:extLst>
              <a:ext uri="{FF2B5EF4-FFF2-40B4-BE49-F238E27FC236}">
                <a16:creationId xmlns:a16="http://schemas.microsoft.com/office/drawing/2014/main" id="{A91B0731-1AA4-40C6-BE9B-FD3DC7045509}"/>
              </a:ext>
              <a:ext uri="{C183D7F6-B498-43B3-948B-1728B52AA6E4}">
                <adec:decorative xmlns:adec="http://schemas.microsoft.com/office/drawing/2017/decorative" val="1"/>
              </a:ext>
            </a:extLst>
          </p:cNvPr>
          <p:cNvGrpSpPr/>
          <p:nvPr/>
        </p:nvGrpSpPr>
        <p:grpSpPr>
          <a:xfrm>
            <a:off x="758497" y="3874481"/>
            <a:ext cx="412066" cy="403390"/>
            <a:chOff x="2668480" y="1249680"/>
            <a:chExt cx="412066" cy="403390"/>
          </a:xfrm>
          <a:solidFill>
            <a:schemeClr val="bg1"/>
          </a:solidFill>
        </p:grpSpPr>
        <p:sp>
          <p:nvSpPr>
            <p:cNvPr id="26" name="Freeform 987">
              <a:extLst>
                <a:ext uri="{FF2B5EF4-FFF2-40B4-BE49-F238E27FC236}">
                  <a16:creationId xmlns:a16="http://schemas.microsoft.com/office/drawing/2014/main" id="{DE31A81D-7461-4E0E-9A0B-0DDEE6B4CAF4}"/>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988">
              <a:extLst>
                <a:ext uri="{FF2B5EF4-FFF2-40B4-BE49-F238E27FC236}">
                  <a16:creationId xmlns:a16="http://schemas.microsoft.com/office/drawing/2014/main" id="{C4F52E09-2CE9-44EB-9C25-9E22E071EF79}"/>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8" name="Oval 989">
              <a:extLst>
                <a:ext uri="{FF2B5EF4-FFF2-40B4-BE49-F238E27FC236}">
                  <a16:creationId xmlns:a16="http://schemas.microsoft.com/office/drawing/2014/main" id="{7DC7D30E-8613-4D86-BC80-209E2DCA2D04}"/>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 name="Rectangle 990">
              <a:extLst>
                <a:ext uri="{FF2B5EF4-FFF2-40B4-BE49-F238E27FC236}">
                  <a16:creationId xmlns:a16="http://schemas.microsoft.com/office/drawing/2014/main" id="{4F4DABA1-95BD-4BDA-ACD9-076A25E94076}"/>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991">
              <a:extLst>
                <a:ext uri="{FF2B5EF4-FFF2-40B4-BE49-F238E27FC236}">
                  <a16:creationId xmlns:a16="http://schemas.microsoft.com/office/drawing/2014/main" id="{5A679535-34CA-4988-95AC-83EF45B1FE79}"/>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1" name="!! Data">
            <a:extLst>
              <a:ext uri="{FF2B5EF4-FFF2-40B4-BE49-F238E27FC236}">
                <a16:creationId xmlns:a16="http://schemas.microsoft.com/office/drawing/2014/main" id="{C327D365-FA5E-4E1B-949E-C8F405708F69}"/>
              </a:ext>
              <a:ext uri="{C183D7F6-B498-43B3-948B-1728B52AA6E4}">
                <adec:decorative xmlns:adec="http://schemas.microsoft.com/office/drawing/2017/decorative" val="1"/>
              </a:ext>
            </a:extLst>
          </p:cNvPr>
          <p:cNvGrpSpPr/>
          <p:nvPr/>
        </p:nvGrpSpPr>
        <p:grpSpPr>
          <a:xfrm>
            <a:off x="2176902" y="5843370"/>
            <a:ext cx="451490" cy="464796"/>
            <a:chOff x="858926" y="5757133"/>
            <a:chExt cx="524526" cy="464796"/>
          </a:xfrm>
          <a:solidFill>
            <a:srgbClr val="FFFFFF"/>
          </a:solidFill>
        </p:grpSpPr>
        <p:sp>
          <p:nvSpPr>
            <p:cNvPr id="32" name="Freeform 163">
              <a:extLst>
                <a:ext uri="{FF2B5EF4-FFF2-40B4-BE49-F238E27FC236}">
                  <a16:creationId xmlns:a16="http://schemas.microsoft.com/office/drawing/2014/main" id="{84E0C39E-B93D-4316-A7C7-9246F6E537D0}"/>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33" name="Group 4">
              <a:extLst>
                <a:ext uri="{FF2B5EF4-FFF2-40B4-BE49-F238E27FC236}">
                  <a16:creationId xmlns:a16="http://schemas.microsoft.com/office/drawing/2014/main" id="{7D3E93F5-8BD4-4356-A07B-D377C7ADBA8E}"/>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34" name="Freeform 5">
                <a:extLst>
                  <a:ext uri="{FF2B5EF4-FFF2-40B4-BE49-F238E27FC236}">
                    <a16:creationId xmlns:a16="http://schemas.microsoft.com/office/drawing/2014/main" id="{46406551-D574-40E0-89E6-8A8F54427CB2}"/>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F1C71E9A-1632-42B9-BC54-E2E108875ABF}"/>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5DD44362-8A11-444E-BB4B-0F0308FDF340}"/>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67D32D58-762E-4BD5-9E2F-64088FF3A4A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9" name="TextBox 38">
            <a:extLst>
              <a:ext uri="{FF2B5EF4-FFF2-40B4-BE49-F238E27FC236}">
                <a16:creationId xmlns:a16="http://schemas.microsoft.com/office/drawing/2014/main" id="{E08E2406-52C9-4A81-A93E-CCDF67845C9A}"/>
              </a:ext>
            </a:extLst>
          </p:cNvPr>
          <p:cNvSpPr txBox="1"/>
          <p:nvPr/>
        </p:nvSpPr>
        <p:spPr>
          <a:xfrm>
            <a:off x="588263" y="1053193"/>
            <a:ext cx="7869077" cy="1477328"/>
          </a:xfrm>
          <a:prstGeom prst="rect">
            <a:avLst/>
          </a:prstGeom>
          <a:noFill/>
        </p:spPr>
        <p:txBody>
          <a:bodyPr wrap="none" lIns="0" tIns="0" rIns="0" bIns="0" rtlCol="0">
            <a:spAutoFit/>
          </a:bodyPr>
          <a:lstStyle/>
          <a:p>
            <a:pPr marL="457200" indent="-457200">
              <a:buFont typeface="+mj-lt"/>
              <a:buAutoNum type="arabicPeriod"/>
            </a:pPr>
            <a:r>
              <a:rPr lang="en-US" sz="2400" b="1"/>
              <a:t>Start with quick wins </a:t>
            </a:r>
          </a:p>
          <a:p>
            <a:pPr marL="457200" indent="-457200">
              <a:buFont typeface="+mj-lt"/>
              <a:buAutoNum type="arabicPeriod"/>
            </a:pPr>
            <a:r>
              <a:rPr lang="en-US" sz="2400" b="1"/>
              <a:t>Plan for incremental progress</a:t>
            </a:r>
          </a:p>
          <a:p>
            <a:pPr marL="285750" indent="-285750">
              <a:buFont typeface="Arial" panose="020B0604020202020204" pitchFamily="34" charset="0"/>
              <a:buChar char="•"/>
            </a:pPr>
            <a:endParaRPr lang="en-US" sz="2400" b="1"/>
          </a:p>
          <a:p>
            <a:r>
              <a:rPr lang="en-US" sz="2400" b="1">
                <a:latin typeface="+mj-lt"/>
              </a:rPr>
              <a:t>Zero Trust Deployment Guidance - </a:t>
            </a:r>
            <a:r>
              <a:rPr lang="en-US" sz="2400" u="sng">
                <a:solidFill>
                  <a:srgbClr val="0563C1"/>
                </a:solidFill>
                <a:effectLst/>
                <a:latin typeface="Calibri" panose="020F0502020204030204" pitchFamily="34" charset="0"/>
                <a:ea typeface="Calibri" panose="020F0502020204030204" pitchFamily="34" charset="0"/>
              </a:rPr>
              <a:t>https://aka.ms/ZTGuide</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34583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t>Thank you</a:t>
            </a:r>
          </a:p>
        </p:txBody>
      </p:sp>
      <p:sp>
        <p:nvSpPr>
          <p:cNvPr id="2" name="TextBox 1">
            <a:extLst>
              <a:ext uri="{FF2B5EF4-FFF2-40B4-BE49-F238E27FC236}">
                <a16:creationId xmlns:a16="http://schemas.microsoft.com/office/drawing/2014/main" id="{93B8EF57-1FE8-4B37-9A1F-0D9FF14DFF25}"/>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Roger Halbheer</a:t>
            </a:r>
          </a:p>
        </p:txBody>
      </p:sp>
      <p:sp>
        <p:nvSpPr>
          <p:cNvPr id="4" name="mail" title="Icon of an envelope">
            <a:extLst>
              <a:ext uri="{FF2B5EF4-FFF2-40B4-BE49-F238E27FC236}">
                <a16:creationId xmlns:a16="http://schemas.microsoft.com/office/drawing/2014/main" id="{90DAAF81-E33B-4CDA-B3D8-2054AFB482B8}"/>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953775C9-4AA1-469B-90CE-8E2B08316DCD}"/>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7EBD93E5-14D0-4481-93C7-F1D36A3F726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0E22F1FD-514A-4DBD-9364-7D3EDD592E59}"/>
              </a:ext>
            </a:extLst>
          </p:cNvPr>
          <p:cNvPicPr>
            <a:picLocks noChangeAspect="1"/>
          </p:cNvPicPr>
          <p:nvPr/>
        </p:nvPicPr>
        <p:blipFill rotWithShape="1">
          <a:blip r:embed="rId2"/>
          <a:srcRect l="21062" t="43158" r="21001" b="12421"/>
          <a:stretch/>
        </p:blipFill>
        <p:spPr>
          <a:xfrm>
            <a:off x="8519962" y="5331542"/>
            <a:ext cx="863292" cy="856527"/>
          </a:xfrm>
          <a:prstGeom prst="rect">
            <a:avLst/>
          </a:prstGeom>
        </p:spPr>
      </p:pic>
      <p:pic>
        <p:nvPicPr>
          <p:cNvPr id="14" name="Picture 13" descr="Linkedin">
            <a:hlinkClick r:id="rId3" tgtFrame="&quot;_blank&quot;"/>
            <a:extLst>
              <a:ext uri="{FF2B5EF4-FFF2-40B4-BE49-F238E27FC236}">
                <a16:creationId xmlns:a16="http://schemas.microsoft.com/office/drawing/2014/main" id="{7609BE8F-DBB8-4704-A5C7-3E04CB532A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262543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Modern SOC: Messages to land</a:t>
            </a:r>
          </a:p>
        </p:txBody>
      </p:sp>
      <p:sp>
        <p:nvSpPr>
          <p:cNvPr id="6" name="Text Placeholder 5"/>
          <p:cNvSpPr>
            <a:spLocks noGrp="1"/>
          </p:cNvSpPr>
          <p:nvPr>
            <p:ph type="body" sz="quarter" idx="12"/>
          </p:nvPr>
        </p:nvSpPr>
        <p:spPr>
          <a:xfrm>
            <a:off x="584200" y="1348200"/>
            <a:ext cx="11018838" cy="2437590"/>
          </a:xfrm>
        </p:spPr>
        <p:txBody>
          <a:bodyPr/>
          <a:lstStyle/>
          <a:p>
            <a:r>
              <a:rPr lang="en-US" dirty="0"/>
              <a:t>Tools need to be integrated</a:t>
            </a:r>
          </a:p>
          <a:p>
            <a:r>
              <a:rPr lang="en-US" dirty="0"/>
              <a:t>Automation is key</a:t>
            </a:r>
          </a:p>
          <a:p>
            <a:r>
              <a:rPr lang="en-US" dirty="0"/>
              <a:t>Drives towards lower Mean-time to Remediate – Minutes matter</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1513238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Modern SOC</a:t>
            </a:r>
          </a:p>
        </p:txBody>
      </p:sp>
    </p:spTree>
    <p:extLst>
      <p:ext uri="{BB962C8B-B14F-4D97-AF65-F5344CB8AC3E}">
        <p14:creationId xmlns:p14="http://schemas.microsoft.com/office/powerpoint/2010/main" val="4234481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defTabSz="725536" fontAlgn="base">
                <a:lnSpc>
                  <a:spcPct val="80000"/>
                </a:lnSpc>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0">
                        <a:srgbClr val="1A1A1A"/>
                      </a:gs>
                      <a:gs pos="100000">
                        <a:srgbClr val="1A1A1A"/>
                      </a:gs>
                    </a:gsLst>
                    <a:lin ang="5400000" scaled="1"/>
                  </a:gradFill>
                  <a:latin typeface="Segoe Pro Display"/>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algn="ctr" defTabSz="914367">
                <a:spcBef>
                  <a:spcPct val="0"/>
                </a:spcBef>
                <a:spcAft>
                  <a:spcPts val="588"/>
                </a:spcAft>
                <a:defRPr/>
              </a:pPr>
              <a:endParaRPr lang="en-US" sz="1078" b="1">
                <a:ln w="3175">
                  <a:noFill/>
                </a:ln>
                <a:gradFill>
                  <a:gsLst>
                    <a:gs pos="0">
                      <a:srgbClr val="6C6E6C"/>
                    </a:gs>
                    <a:gs pos="100000">
                      <a:srgbClr val="6C6E6C"/>
                    </a:gs>
                  </a:gsLst>
                  <a:lin ang="5400000" scaled="0"/>
                </a:gradFill>
                <a:latin typeface="Segoe Pro Display"/>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gradFill>
                  <a:gsLst>
                    <a:gs pos="83000">
                      <a:srgbClr val="1A1A1A"/>
                    </a:gs>
                    <a:gs pos="100000">
                      <a:srgbClr val="1A1A1A"/>
                    </a:gs>
                  </a:gsLst>
                  <a:lin ang="5400000" scaled="1"/>
                </a:gradFill>
                <a:latin typeface="Segoe UI"/>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765">
                <a:gradFill>
                  <a:gsLst>
                    <a:gs pos="83000">
                      <a:srgbClr val="1A1A1A"/>
                    </a:gs>
                    <a:gs pos="100000">
                      <a:srgbClr val="1A1A1A"/>
                    </a:gs>
                  </a:gsLst>
                  <a:lin ang="5400000" scaled="1"/>
                </a:gradFill>
                <a:latin typeface="Segoe UI"/>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0">
                      <a:srgbClr val="FFFFFF"/>
                    </a:gs>
                    <a:gs pos="100000">
                      <a:srgbClr val="FFFFFF"/>
                    </a:gs>
                  </a:gsLst>
                  <a:lin ang="5400000" scaled="0"/>
                </a:gradFill>
                <a:latin typeface="Segoe Pro Display"/>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078" b="1" kern="0" err="1">
                <a:gradFill>
                  <a:gsLst>
                    <a:gs pos="83000">
                      <a:srgbClr val="1A1A1A"/>
                    </a:gs>
                    <a:gs pos="100000">
                      <a:srgbClr val="1A1A1A"/>
                    </a:gs>
                  </a:gsLst>
                  <a:lin ang="5400000" scaled="1"/>
                </a:gradFill>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algn="ctr" defTabSz="914367">
                <a:spcBef>
                  <a:spcPct val="0"/>
                </a:spcBef>
                <a:spcAft>
                  <a:spcPts val="588"/>
                </a:spcAft>
                <a:defRPr/>
              </a:pPr>
              <a:endParaRPr lang="en-US" sz="1078" b="1" err="1">
                <a:ln w="3175">
                  <a:noFill/>
                </a:ln>
                <a:gradFill>
                  <a:gsLst>
                    <a:gs pos="0">
                      <a:srgbClr val="6C6E6C"/>
                    </a:gs>
                    <a:gs pos="100000">
                      <a:srgbClr val="6C6E6C"/>
                    </a:gs>
                  </a:gsLst>
                  <a:lin ang="5400000" scaled="0"/>
                </a:gradFill>
                <a:latin typeface="Segoe Pro Display"/>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defTabSz="878696">
                  <a:defRPr/>
                </a:pPr>
                <a:endParaRPr lang="en-US" sz="1078" b="1">
                  <a:solidFill>
                    <a:srgbClr val="3C3C41"/>
                  </a:solidFill>
                  <a:latin typeface="Segoe Pro Display"/>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defTabSz="878696">
                  <a:defRPr/>
                </a:pPr>
                <a:endParaRPr lang="en-US" sz="1078" b="1">
                  <a:solidFill>
                    <a:srgbClr val="3C3C41"/>
                  </a:solidFill>
                  <a:latin typeface="Segoe Pro Display"/>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OT and </a:t>
              </a:r>
              <a:r>
                <a:rPr lang="en-US" sz="1078" b="1" err="1">
                  <a:gradFill>
                    <a:gsLst>
                      <a:gs pos="83000">
                        <a:srgbClr val="1A1A1A"/>
                      </a:gs>
                      <a:gs pos="100000">
                        <a:srgbClr val="1A1A1A"/>
                      </a:gs>
                    </a:gsLst>
                    <a:lin ang="5400000" scaled="1"/>
                  </a:gradFill>
                  <a:latin typeface="Segoe Pro Display"/>
                  <a:cs typeface="Segoe UI Semibold" panose="020B0702040204020203" pitchFamily="34" charset="0"/>
                </a:rPr>
                <a:t>IIoT</a:t>
              </a:r>
              <a:endParaRPr lang="en-US" sz="1078" b="1">
                <a:gradFill>
                  <a:gsLst>
                    <a:gs pos="83000">
                      <a:srgbClr val="1A1A1A"/>
                    </a:gs>
                    <a:gs pos="100000">
                      <a:srgbClr val="1A1A1A"/>
                    </a:gs>
                  </a:gsLst>
                  <a:lin ang="5400000" scaled="1"/>
                </a:gradFill>
                <a:latin typeface="Segoe Pro Display"/>
                <a:cs typeface="Segoe UI Semibold" panose="020B0702040204020203" pitchFamily="34" charset="0"/>
              </a:endParaRPr>
            </a:p>
          </p:txBody>
        </p:sp>
      </p:grpSp>
      <p:sp>
        <p:nvSpPr>
          <p:cNvPr id="231" name="Rectangle 230">
            <a:extLst>
              <a:ext uri="{FF2B5EF4-FFF2-40B4-BE49-F238E27FC236}">
                <a16:creationId xmlns:a16="http://schemas.microsoft.com/office/drawing/2014/main" id="{43B1D1D0-7448-4B50-A752-7CEFE5C5AFC5}"/>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647160" y="1934121"/>
            <a:ext cx="1319272" cy="353943"/>
          </a:xfrm>
          <a:prstGeom prst="rect">
            <a:avLst/>
          </a:prstGeom>
          <a:noFill/>
        </p:spPr>
        <p:txBody>
          <a:bodyPr wrap="none" lIns="0" tIns="0" rIns="0" bIns="0" rtlCol="0">
            <a:spAutoFit/>
          </a:bodyPr>
          <a:lstStyle/>
          <a:p>
            <a:pPr algn="l"/>
            <a:r>
              <a:rPr lang="en-US" sz="2300">
                <a:latin typeface="+mj-lt"/>
              </a:rPr>
              <a:t>Use Cases</a:t>
            </a:r>
            <a:endParaRPr lang="gsw-CH" sz="2300" err="1">
              <a:latin typeface="+mj-lt"/>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637601" y="2726240"/>
            <a:ext cx="5157852" cy="17697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a:t>
            </a:r>
          </a:p>
        </p:txBody>
      </p:sp>
      <p:pic>
        <p:nvPicPr>
          <p:cNvPr id="234" name="!!blue"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73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6790960" y="1934121"/>
            <a:ext cx="3857723" cy="353943"/>
          </a:xfrm>
          <a:prstGeom prst="rect">
            <a:avLst/>
          </a:prstGeom>
          <a:noFill/>
        </p:spPr>
        <p:txBody>
          <a:bodyPr wrap="none" lIns="0" tIns="0" rIns="0" bIns="0" rtlCol="0">
            <a:spAutoFit/>
          </a:bodyPr>
          <a:lstStyle/>
          <a:p>
            <a:pPr algn="l"/>
            <a:r>
              <a:rPr lang="en-US" sz="2300">
                <a:latin typeface="+mj-lt"/>
              </a:rPr>
              <a:t>Modern Security Imperatives</a:t>
            </a:r>
            <a:endParaRPr lang="gsw-CH" sz="2300" err="1">
              <a:latin typeface="+mj-lt"/>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6790960" y="2549268"/>
            <a:ext cx="5157852"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Risk-Based</a:t>
            </a:r>
            <a:endPar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Asset-Centric Approaches</a:t>
            </a:r>
            <a:endPar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495120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500"/>
                                        <p:tgtEl>
                                          <p:spTgt spid="2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fade">
                                      <p:cBhvr>
                                        <p:cTn id="15" dur="500"/>
                                        <p:tgtEl>
                                          <p:spTgt spid="2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5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wipe(left)">
                                      <p:cBhvr>
                                        <p:cTn id="23" dur="500"/>
                                        <p:tgtEl>
                                          <p:spTgt spid="2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8"/>
                                        </p:tgtEl>
                                        <p:attrNameLst>
                                          <p:attrName>style.visibility</p:attrName>
                                        </p:attrNameLst>
                                      </p:cBhvr>
                                      <p:to>
                                        <p:strVal val="visible"/>
                                      </p:to>
                                    </p:set>
                                    <p:animEffect transition="in" filter="fade">
                                      <p:cBhvr>
                                        <p:cTn id="26" dur="500"/>
                                        <p:tgtEl>
                                          <p:spTgt spid="2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fade">
                                      <p:cBhvr>
                                        <p:cTn id="29"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p:bldP spid="230" grpId="0"/>
      <p:bldP spid="232" grpId="0"/>
      <p:bldP spid="236" grpId="0"/>
      <p:bldP spid="2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D3CC-8316-4886-9BE6-9B59BE5E8427}"/>
              </a:ext>
            </a:extLst>
          </p:cNvPr>
          <p:cNvSpPr>
            <a:spLocks noGrp="1"/>
          </p:cNvSpPr>
          <p:nvPr>
            <p:ph type="title"/>
          </p:nvPr>
        </p:nvSpPr>
        <p:spPr/>
        <p:txBody>
          <a:bodyPr/>
          <a:lstStyle/>
          <a:p>
            <a:r>
              <a:rPr lang="en-US" dirty="0"/>
              <a:t>The era of transformation</a:t>
            </a:r>
            <a:endParaRPr lang="gsw-CH" dirty="0"/>
          </a:p>
        </p:txBody>
      </p:sp>
      <p:sp>
        <p:nvSpPr>
          <p:cNvPr id="3" name="Oval 2">
            <a:extLst>
              <a:ext uri="{FF2B5EF4-FFF2-40B4-BE49-F238E27FC236}">
                <a16:creationId xmlns:a16="http://schemas.microsoft.com/office/drawing/2014/main" id="{1DB84D24-69BF-1146-8185-0D1D04862296}"/>
              </a:ext>
              <a:ext uri="{C183D7F6-B498-43B3-948B-1728B52AA6E4}">
                <adec:decorative xmlns:adec="http://schemas.microsoft.com/office/drawing/2017/decorative" val="1"/>
              </a:ext>
            </a:extLst>
          </p:cNvPr>
          <p:cNvSpPr/>
          <p:nvPr/>
        </p:nvSpPr>
        <p:spPr bwMode="auto">
          <a:xfrm>
            <a:off x="1757457" y="3341451"/>
            <a:ext cx="2357410" cy="2357410"/>
          </a:xfrm>
          <a:prstGeom prst="ellipse">
            <a:avLst/>
          </a:prstGeom>
          <a:solidFill>
            <a:schemeClr val="accent4"/>
          </a:solidFill>
          <a:ln w="2540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964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 name="Oval 3">
            <a:extLst>
              <a:ext uri="{FF2B5EF4-FFF2-40B4-BE49-F238E27FC236}">
                <a16:creationId xmlns:a16="http://schemas.microsoft.com/office/drawing/2014/main" id="{1F2CF5BD-D337-1C40-8033-B068117410E2}"/>
              </a:ext>
              <a:ext uri="{C183D7F6-B498-43B3-948B-1728B52AA6E4}">
                <adec:decorative xmlns:adec="http://schemas.microsoft.com/office/drawing/2017/decorative" val="1"/>
              </a:ext>
            </a:extLst>
          </p:cNvPr>
          <p:cNvSpPr/>
          <p:nvPr/>
        </p:nvSpPr>
        <p:spPr bwMode="auto">
          <a:xfrm>
            <a:off x="4904351" y="2162746"/>
            <a:ext cx="2357410" cy="2357410"/>
          </a:xfrm>
          <a:prstGeom prst="ellipse">
            <a:avLst/>
          </a:prstGeom>
          <a:solidFill>
            <a:srgbClr val="107C10"/>
          </a:solidFill>
          <a:ln w="2540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964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 name="Oval 4">
            <a:extLst>
              <a:ext uri="{FF2B5EF4-FFF2-40B4-BE49-F238E27FC236}">
                <a16:creationId xmlns:a16="http://schemas.microsoft.com/office/drawing/2014/main" id="{444673C1-9DF7-0640-B53B-26138628D6EA}"/>
              </a:ext>
              <a:ext uri="{C183D7F6-B498-43B3-948B-1728B52AA6E4}">
                <adec:decorative xmlns:adec="http://schemas.microsoft.com/office/drawing/2017/decorative" val="1"/>
              </a:ext>
            </a:extLst>
          </p:cNvPr>
          <p:cNvSpPr/>
          <p:nvPr/>
        </p:nvSpPr>
        <p:spPr bwMode="auto">
          <a:xfrm>
            <a:off x="8078629" y="3341451"/>
            <a:ext cx="2357410" cy="2357410"/>
          </a:xfrm>
          <a:prstGeom prst="ellipse">
            <a:avLst/>
          </a:prstGeom>
          <a:solidFill>
            <a:srgbClr val="0078D4"/>
          </a:solidFill>
          <a:ln w="2540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0" tIns="0" rIns="0" bIns="89642"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TextBox 7">
            <a:extLst>
              <a:ext uri="{FF2B5EF4-FFF2-40B4-BE49-F238E27FC236}">
                <a16:creationId xmlns:a16="http://schemas.microsoft.com/office/drawing/2014/main" id="{A1598C9C-EE4A-6E40-BF21-F0850F38A84C}"/>
              </a:ext>
            </a:extLst>
          </p:cNvPr>
          <p:cNvSpPr txBox="1"/>
          <p:nvPr/>
        </p:nvSpPr>
        <p:spPr>
          <a:xfrm>
            <a:off x="8061253" y="4055504"/>
            <a:ext cx="2224586" cy="86177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Cloud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transformation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10">
            <a:extLst>
              <a:ext uri="{FF2B5EF4-FFF2-40B4-BE49-F238E27FC236}">
                <a16:creationId xmlns:a16="http://schemas.microsoft.com/office/drawing/2014/main" id="{E650D8A4-4813-8342-A8A5-D0A3D96C36F8}"/>
              </a:ext>
            </a:extLst>
          </p:cNvPr>
          <p:cNvSpPr txBox="1"/>
          <p:nvPr/>
        </p:nvSpPr>
        <p:spPr>
          <a:xfrm>
            <a:off x="1823869" y="4086281"/>
            <a:ext cx="2224586"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Digital transformation</a:t>
            </a:r>
          </a:p>
        </p:txBody>
      </p:sp>
      <p:sp>
        <p:nvSpPr>
          <p:cNvPr id="8" name="TextBox 11">
            <a:extLst>
              <a:ext uri="{FF2B5EF4-FFF2-40B4-BE49-F238E27FC236}">
                <a16:creationId xmlns:a16="http://schemas.microsoft.com/office/drawing/2014/main" id="{A43919D8-E846-2B43-B5D8-A73437B0D6F1}"/>
              </a:ext>
            </a:extLst>
          </p:cNvPr>
          <p:cNvSpPr txBox="1"/>
          <p:nvPr/>
        </p:nvSpPr>
        <p:spPr>
          <a:xfrm>
            <a:off x="4970763" y="2907576"/>
            <a:ext cx="2224586" cy="8309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Security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transformation</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Freeform 13">
            <a:extLst>
              <a:ext uri="{FF2B5EF4-FFF2-40B4-BE49-F238E27FC236}">
                <a16:creationId xmlns:a16="http://schemas.microsoft.com/office/drawing/2014/main" id="{F3C79E27-6C1B-3642-BF20-AA4CA8F79E37}"/>
              </a:ext>
              <a:ext uri="{C183D7F6-B498-43B3-948B-1728B52AA6E4}">
                <adec:decorative xmlns:adec="http://schemas.microsoft.com/office/drawing/2017/decorative" val="1"/>
              </a:ext>
            </a:extLst>
          </p:cNvPr>
          <p:cNvSpPr>
            <a:spLocks noChangeAspect="1"/>
          </p:cNvSpPr>
          <p:nvPr/>
        </p:nvSpPr>
        <p:spPr bwMode="auto">
          <a:xfrm flipH="1">
            <a:off x="8993477" y="4891929"/>
            <a:ext cx="527714" cy="27953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ffectLst>
            <a:outerShdw blurRad="254000" dist="76200" dir="2700000" algn="tl" rotWithShape="0">
              <a:prstClr val="black">
                <a:alpha val="25000"/>
              </a:prstClr>
            </a:outerShdw>
          </a:effectLst>
        </p:spPr>
        <p:txBody>
          <a:bodyPr vert="horz" wrap="square" lIns="124347" tIns="62174" rIns="124347" bIns="6217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43431" rtl="0" eaLnBrk="1" fontAlgn="auto" latinLnBrk="0" hangingPunct="1">
              <a:lnSpc>
                <a:spcPct val="95000"/>
              </a:lnSpc>
              <a:spcBef>
                <a:spcPts val="0"/>
              </a:spcBef>
              <a:spcAft>
                <a:spcPts val="0"/>
              </a:spcAft>
              <a:buClrTx/>
              <a:buSzTx/>
              <a:buFontTx/>
              <a:buNone/>
              <a:tabLst/>
              <a:defRPr/>
            </a:pPr>
            <a:endParaRPr kumimoji="0" lang="en-US" sz="1224"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0" name="Group 9">
            <a:extLst>
              <a:ext uri="{FF2B5EF4-FFF2-40B4-BE49-F238E27FC236}">
                <a16:creationId xmlns:a16="http://schemas.microsoft.com/office/drawing/2014/main" id="{CC4851CD-CE2A-F740-A39C-0065D6D0DE09}"/>
              </a:ext>
              <a:ext uri="{C183D7F6-B498-43B3-948B-1728B52AA6E4}">
                <adec:decorative xmlns:adec="http://schemas.microsoft.com/office/drawing/2017/decorative" val="1"/>
              </a:ext>
            </a:extLst>
          </p:cNvPr>
          <p:cNvGrpSpPr/>
          <p:nvPr/>
        </p:nvGrpSpPr>
        <p:grpSpPr>
          <a:xfrm>
            <a:off x="5880902" y="3680474"/>
            <a:ext cx="404308" cy="430454"/>
            <a:chOff x="4527404" y="4319058"/>
            <a:chExt cx="260398" cy="277237"/>
          </a:xfrm>
        </p:grpSpPr>
        <p:sp>
          <p:nvSpPr>
            <p:cNvPr id="48" name="Shield_EA18">
              <a:extLst>
                <a:ext uri="{FF2B5EF4-FFF2-40B4-BE49-F238E27FC236}">
                  <a16:creationId xmlns:a16="http://schemas.microsoft.com/office/drawing/2014/main" id="{83347FB6-49F0-7B43-BDA3-57D4959E2056}"/>
                </a:ext>
              </a:extLst>
            </p:cNvPr>
            <p:cNvSpPr>
              <a:spLocks noChangeAspect="1"/>
            </p:cNvSpPr>
            <p:nvPr/>
          </p:nvSpPr>
          <p:spPr bwMode="auto">
            <a:xfrm>
              <a:off x="4527404" y="4319058"/>
              <a:ext cx="260398" cy="27723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check">
              <a:extLst>
                <a:ext uri="{FF2B5EF4-FFF2-40B4-BE49-F238E27FC236}">
                  <a16:creationId xmlns:a16="http://schemas.microsoft.com/office/drawing/2014/main" id="{8E6B1F06-B3CC-1D4D-8772-55F19CD78243}"/>
                </a:ext>
              </a:extLst>
            </p:cNvPr>
            <p:cNvSpPr>
              <a:spLocks noChangeAspect="1"/>
            </p:cNvSpPr>
            <p:nvPr/>
          </p:nvSpPr>
          <p:spPr bwMode="auto">
            <a:xfrm>
              <a:off x="4616397" y="4401805"/>
              <a:ext cx="101829" cy="83328"/>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1" name="SurfaceHub_E8AE">
            <a:extLst>
              <a:ext uri="{FF2B5EF4-FFF2-40B4-BE49-F238E27FC236}">
                <a16:creationId xmlns:a16="http://schemas.microsoft.com/office/drawing/2014/main" id="{FE5B911E-E227-7D45-8B7E-92FBFEFEE1B7}"/>
              </a:ext>
              <a:ext uri="{C183D7F6-B498-43B3-948B-1728B52AA6E4}">
                <adec:decorative xmlns:adec="http://schemas.microsoft.com/office/drawing/2017/decorative" val="1"/>
              </a:ext>
            </a:extLst>
          </p:cNvPr>
          <p:cNvSpPr>
            <a:spLocks noChangeAspect="1" noEditPoints="1"/>
          </p:cNvSpPr>
          <p:nvPr/>
        </p:nvSpPr>
        <p:spPr bwMode="auto">
          <a:xfrm>
            <a:off x="2657149" y="4904461"/>
            <a:ext cx="558025" cy="335187"/>
          </a:xfrm>
          <a:custGeom>
            <a:avLst/>
            <a:gdLst>
              <a:gd name="T0" fmla="*/ 6596 w 6596"/>
              <a:gd name="T1" fmla="*/ 3962 h 3962"/>
              <a:gd name="T2" fmla="*/ 0 w 6596"/>
              <a:gd name="T3" fmla="*/ 3962 h 3962"/>
              <a:gd name="T4" fmla="*/ 0 w 6596"/>
              <a:gd name="T5" fmla="*/ 0 h 3962"/>
              <a:gd name="T6" fmla="*/ 6596 w 6596"/>
              <a:gd name="T7" fmla="*/ 0 h 3962"/>
              <a:gd name="T8" fmla="*/ 6596 w 6596"/>
              <a:gd name="T9" fmla="*/ 3962 h 3962"/>
              <a:gd name="T10" fmla="*/ 879 w 6596"/>
              <a:gd name="T11" fmla="*/ 0 h 3962"/>
              <a:gd name="T12" fmla="*/ 879 w 6596"/>
              <a:gd name="T13" fmla="*/ 3962 h 3962"/>
              <a:gd name="T14" fmla="*/ 5717 w 6596"/>
              <a:gd name="T15" fmla="*/ 0 h 3962"/>
              <a:gd name="T16" fmla="*/ 5717 w 6596"/>
              <a:gd name="T1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96" h="3962">
                <a:moveTo>
                  <a:pt x="6596" y="3962"/>
                </a:moveTo>
                <a:lnTo>
                  <a:pt x="0" y="3962"/>
                </a:lnTo>
                <a:lnTo>
                  <a:pt x="0" y="0"/>
                </a:lnTo>
                <a:lnTo>
                  <a:pt x="6596" y="0"/>
                </a:lnTo>
                <a:lnTo>
                  <a:pt x="6596" y="3962"/>
                </a:lnTo>
                <a:moveTo>
                  <a:pt x="879" y="0"/>
                </a:moveTo>
                <a:lnTo>
                  <a:pt x="879" y="3962"/>
                </a:lnTo>
                <a:moveTo>
                  <a:pt x="5717" y="0"/>
                </a:moveTo>
                <a:lnTo>
                  <a:pt x="5717" y="3962"/>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F206A194-9B6D-4F31-A808-2FC045ADAA70}"/>
              </a:ext>
              <a:ext uri="{C183D7F6-B498-43B3-948B-1728B52AA6E4}">
                <adec:decorative xmlns:adec="http://schemas.microsoft.com/office/drawing/2017/decorative" val="1"/>
              </a:ext>
            </a:extLst>
          </p:cNvPr>
          <p:cNvGrpSpPr/>
          <p:nvPr/>
        </p:nvGrpSpPr>
        <p:grpSpPr>
          <a:xfrm>
            <a:off x="1403465" y="4864357"/>
            <a:ext cx="499790" cy="499788"/>
            <a:chOff x="1257595" y="5546324"/>
            <a:chExt cx="499790" cy="499788"/>
          </a:xfrm>
        </p:grpSpPr>
        <p:sp>
          <p:nvSpPr>
            <p:cNvPr id="46" name="Oval 45">
              <a:extLst>
                <a:ext uri="{FF2B5EF4-FFF2-40B4-BE49-F238E27FC236}">
                  <a16:creationId xmlns:a16="http://schemas.microsoft.com/office/drawing/2014/main" id="{94FD37B9-1184-4DA4-82DD-12DDEBC85FDA}"/>
                </a:ext>
              </a:extLst>
            </p:cNvPr>
            <p:cNvSpPr/>
            <p:nvPr/>
          </p:nvSpPr>
          <p:spPr bwMode="auto">
            <a:xfrm>
              <a:off x="1257595" y="5546324"/>
              <a:ext cx="499790" cy="499788"/>
            </a:xfrm>
            <a:prstGeom prst="ellipse">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47" name="girl" title="Icon of a young woman">
              <a:extLst>
                <a:ext uri="{FF2B5EF4-FFF2-40B4-BE49-F238E27FC236}">
                  <a16:creationId xmlns:a16="http://schemas.microsoft.com/office/drawing/2014/main" id="{171E0E52-F44F-4361-8F10-42D5780EFCAC}"/>
                </a:ext>
              </a:extLst>
            </p:cNvPr>
            <p:cNvSpPr>
              <a:spLocks noChangeAspect="1" noEditPoints="1"/>
            </p:cNvSpPr>
            <p:nvPr/>
          </p:nvSpPr>
          <p:spPr bwMode="auto">
            <a:xfrm>
              <a:off x="1392297" y="5659791"/>
              <a:ext cx="230386" cy="272854"/>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13" name="Rectangle 12">
            <a:extLst>
              <a:ext uri="{FF2B5EF4-FFF2-40B4-BE49-F238E27FC236}">
                <a16:creationId xmlns:a16="http://schemas.microsoft.com/office/drawing/2014/main" id="{8D7B31CE-9273-4411-9E98-78930FBA8D04}"/>
              </a:ext>
            </a:extLst>
          </p:cNvPr>
          <p:cNvSpPr/>
          <p:nvPr/>
        </p:nvSpPr>
        <p:spPr>
          <a:xfrm>
            <a:off x="851412" y="4994813"/>
            <a:ext cx="478016"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panose="020B0502040204020203" pitchFamily="34" charset="0"/>
                <a:ea typeface="Segoe UI" panose="020B0502040204020203" pitchFamily="34" charset="0"/>
                <a:cs typeface="Segoe UI" panose="020B0502040204020203" pitchFamily="34" charset="0"/>
              </a:rPr>
              <a:t>CEO</a:t>
            </a:r>
          </a:p>
        </p:txBody>
      </p:sp>
      <p:sp>
        <p:nvSpPr>
          <p:cNvPr id="14" name="Rectangle 13">
            <a:extLst>
              <a:ext uri="{FF2B5EF4-FFF2-40B4-BE49-F238E27FC236}">
                <a16:creationId xmlns:a16="http://schemas.microsoft.com/office/drawing/2014/main" id="{35F61FF3-72CA-4728-B32D-5439F4EC98D2}"/>
              </a:ext>
            </a:extLst>
          </p:cNvPr>
          <p:cNvSpPr/>
          <p:nvPr/>
        </p:nvSpPr>
        <p:spPr>
          <a:xfrm>
            <a:off x="10848941" y="4902480"/>
            <a:ext cx="1022542"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Infra Manager</a:t>
            </a:r>
          </a:p>
        </p:txBody>
      </p:sp>
      <p:sp>
        <p:nvSpPr>
          <p:cNvPr id="15" name="Rectangle 14">
            <a:extLst>
              <a:ext uri="{FF2B5EF4-FFF2-40B4-BE49-F238E27FC236}">
                <a16:creationId xmlns:a16="http://schemas.microsoft.com/office/drawing/2014/main" id="{DEC05D75-12F7-43EA-AEEE-C7F6570F85CD}"/>
              </a:ext>
            </a:extLst>
          </p:cNvPr>
          <p:cNvSpPr/>
          <p:nvPr/>
        </p:nvSpPr>
        <p:spPr>
          <a:xfrm>
            <a:off x="7229795" y="4994813"/>
            <a:ext cx="442750"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panose="020B0502040204020203" pitchFamily="34" charset="0"/>
                <a:ea typeface="Segoe UI" panose="020B0502040204020203" pitchFamily="34" charset="0"/>
                <a:cs typeface="Segoe UI" panose="020B0502040204020203" pitchFamily="34" charset="0"/>
              </a:rPr>
              <a:t>CIO</a:t>
            </a:r>
          </a:p>
        </p:txBody>
      </p:sp>
      <p:grpSp>
        <p:nvGrpSpPr>
          <p:cNvPr id="16" name="Group 15">
            <a:extLst>
              <a:ext uri="{FF2B5EF4-FFF2-40B4-BE49-F238E27FC236}">
                <a16:creationId xmlns:a16="http://schemas.microsoft.com/office/drawing/2014/main" id="{F8470F92-2E6A-44A0-AB5B-7A2C0A83B047}"/>
              </a:ext>
              <a:ext uri="{C183D7F6-B498-43B3-948B-1728B52AA6E4}">
                <adec:decorative xmlns:adec="http://schemas.microsoft.com/office/drawing/2017/decorative" val="1"/>
              </a:ext>
            </a:extLst>
          </p:cNvPr>
          <p:cNvGrpSpPr/>
          <p:nvPr/>
        </p:nvGrpSpPr>
        <p:grpSpPr>
          <a:xfrm>
            <a:off x="7711068" y="4864357"/>
            <a:ext cx="499790" cy="499788"/>
            <a:chOff x="1257595" y="3310744"/>
            <a:chExt cx="499790" cy="499788"/>
          </a:xfrm>
          <a:solidFill>
            <a:schemeClr val="accent1"/>
          </a:solidFill>
        </p:grpSpPr>
        <p:sp>
          <p:nvSpPr>
            <p:cNvPr id="44" name="Oval 43">
              <a:extLst>
                <a:ext uri="{FF2B5EF4-FFF2-40B4-BE49-F238E27FC236}">
                  <a16:creationId xmlns:a16="http://schemas.microsoft.com/office/drawing/2014/main" id="{1D3EB8D9-EB71-48BE-B3E3-06855B61D2D3}"/>
                </a:ext>
              </a:extLst>
            </p:cNvPr>
            <p:cNvSpPr/>
            <p:nvPr/>
          </p:nvSpPr>
          <p:spPr bwMode="auto">
            <a:xfrm>
              <a:off x="1257595" y="3310744"/>
              <a:ext cx="499790" cy="499788"/>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45" name="people_4" title="Icon of a person">
              <a:extLst>
                <a:ext uri="{FF2B5EF4-FFF2-40B4-BE49-F238E27FC236}">
                  <a16:creationId xmlns:a16="http://schemas.microsoft.com/office/drawing/2014/main" id="{AD7C6455-A060-4DE9-9821-05206ED9B0D9}"/>
                </a:ext>
              </a:extLst>
            </p:cNvPr>
            <p:cNvSpPr>
              <a:spLocks noChangeAspect="1" noEditPoints="1"/>
            </p:cNvSpPr>
            <p:nvPr/>
          </p:nvSpPr>
          <p:spPr bwMode="auto">
            <a:xfrm>
              <a:off x="1383607" y="3422139"/>
              <a:ext cx="247767" cy="2769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17" name="Rectangle 16">
            <a:extLst>
              <a:ext uri="{FF2B5EF4-FFF2-40B4-BE49-F238E27FC236}">
                <a16:creationId xmlns:a16="http://schemas.microsoft.com/office/drawing/2014/main" id="{1981956C-7399-448E-90CF-81F5003A5026}"/>
              </a:ext>
            </a:extLst>
          </p:cNvPr>
          <p:cNvSpPr/>
          <p:nvPr/>
        </p:nvSpPr>
        <p:spPr>
          <a:xfrm>
            <a:off x="4497336" y="4994813"/>
            <a:ext cx="513026"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737373"/>
                </a:solidFill>
                <a:effectLst/>
                <a:uLnTx/>
                <a:uFillTx/>
                <a:latin typeface="Segoe UI" panose="020B0502040204020203" pitchFamily="34" charset="0"/>
                <a:ea typeface="Segoe UI" panose="020B0502040204020203" pitchFamily="34" charset="0"/>
                <a:cs typeface="Segoe UI" panose="020B0502040204020203" pitchFamily="34" charset="0"/>
              </a:rPr>
              <a:t>COO</a:t>
            </a:r>
          </a:p>
        </p:txBody>
      </p:sp>
      <p:grpSp>
        <p:nvGrpSpPr>
          <p:cNvPr id="18" name="Group 17">
            <a:extLst>
              <a:ext uri="{FF2B5EF4-FFF2-40B4-BE49-F238E27FC236}">
                <a16:creationId xmlns:a16="http://schemas.microsoft.com/office/drawing/2014/main" id="{3E79D063-A49D-45CA-A076-8E2964EB4467}"/>
              </a:ext>
              <a:ext uri="{C183D7F6-B498-43B3-948B-1728B52AA6E4}">
                <adec:decorative xmlns:adec="http://schemas.microsoft.com/office/drawing/2017/decorative" val="1"/>
              </a:ext>
            </a:extLst>
          </p:cNvPr>
          <p:cNvGrpSpPr/>
          <p:nvPr/>
        </p:nvGrpSpPr>
        <p:grpSpPr>
          <a:xfrm>
            <a:off x="3979477" y="4864357"/>
            <a:ext cx="499790" cy="499788"/>
            <a:chOff x="1257595" y="3310744"/>
            <a:chExt cx="499790" cy="499788"/>
          </a:xfrm>
          <a:solidFill>
            <a:schemeClr val="accent4"/>
          </a:solidFill>
        </p:grpSpPr>
        <p:sp>
          <p:nvSpPr>
            <p:cNvPr id="42" name="Oval 41">
              <a:extLst>
                <a:ext uri="{FF2B5EF4-FFF2-40B4-BE49-F238E27FC236}">
                  <a16:creationId xmlns:a16="http://schemas.microsoft.com/office/drawing/2014/main" id="{48250BA6-4822-40CA-B868-F79DA6829DBA}"/>
                </a:ext>
              </a:extLst>
            </p:cNvPr>
            <p:cNvSpPr/>
            <p:nvPr/>
          </p:nvSpPr>
          <p:spPr bwMode="auto">
            <a:xfrm>
              <a:off x="1257595" y="3310744"/>
              <a:ext cx="499790" cy="499788"/>
            </a:xfrm>
            <a:prstGeom prst="ellipse">
              <a:avLst/>
            </a:prstGeom>
            <a:grp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43" name="people_4" title="Icon of a person">
              <a:extLst>
                <a:ext uri="{FF2B5EF4-FFF2-40B4-BE49-F238E27FC236}">
                  <a16:creationId xmlns:a16="http://schemas.microsoft.com/office/drawing/2014/main" id="{28375F90-6D5D-492C-9117-049553F47EA6}"/>
                </a:ext>
              </a:extLst>
            </p:cNvPr>
            <p:cNvSpPr>
              <a:spLocks noChangeAspect="1" noEditPoints="1"/>
            </p:cNvSpPr>
            <p:nvPr/>
          </p:nvSpPr>
          <p:spPr bwMode="auto">
            <a:xfrm>
              <a:off x="1383607" y="3422139"/>
              <a:ext cx="247767" cy="2769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19" name="Group 18">
            <a:extLst>
              <a:ext uri="{FF2B5EF4-FFF2-40B4-BE49-F238E27FC236}">
                <a16:creationId xmlns:a16="http://schemas.microsoft.com/office/drawing/2014/main" id="{C132BCB5-CA91-4CA2-AD40-420977293116}"/>
              </a:ext>
              <a:ext uri="{C183D7F6-B498-43B3-948B-1728B52AA6E4}">
                <adec:decorative xmlns:adec="http://schemas.microsoft.com/office/drawing/2017/decorative" val="1"/>
              </a:ext>
            </a:extLst>
          </p:cNvPr>
          <p:cNvGrpSpPr/>
          <p:nvPr/>
        </p:nvGrpSpPr>
        <p:grpSpPr>
          <a:xfrm>
            <a:off x="6917744" y="2188299"/>
            <a:ext cx="499790" cy="499788"/>
            <a:chOff x="1257595" y="2124146"/>
            <a:chExt cx="499790" cy="499788"/>
          </a:xfrm>
        </p:grpSpPr>
        <p:sp>
          <p:nvSpPr>
            <p:cNvPr id="40" name="Oval 39">
              <a:extLst>
                <a:ext uri="{FF2B5EF4-FFF2-40B4-BE49-F238E27FC236}">
                  <a16:creationId xmlns:a16="http://schemas.microsoft.com/office/drawing/2014/main" id="{38865A9A-FBC4-4C2C-934A-C9C170E835AE}"/>
                </a:ext>
              </a:extLst>
            </p:cNvPr>
            <p:cNvSpPr/>
            <p:nvPr/>
          </p:nvSpPr>
          <p:spPr bwMode="auto">
            <a:xfrm>
              <a:off x="1257595" y="2124146"/>
              <a:ext cx="499790" cy="499788"/>
            </a:xfrm>
            <a:prstGeom prst="ellipse">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41" name="people_5" title="Icon of a person with a box around them">
              <a:extLst>
                <a:ext uri="{FF2B5EF4-FFF2-40B4-BE49-F238E27FC236}">
                  <a16:creationId xmlns:a16="http://schemas.microsoft.com/office/drawing/2014/main" id="{95C6B13B-FCA6-40F1-A198-4AFE97EEB50F}"/>
                </a:ext>
              </a:extLst>
            </p:cNvPr>
            <p:cNvSpPr>
              <a:spLocks noChangeAspect="1" noEditPoints="1"/>
            </p:cNvSpPr>
            <p:nvPr/>
          </p:nvSpPr>
          <p:spPr bwMode="auto">
            <a:xfrm>
              <a:off x="1374190" y="2241269"/>
              <a:ext cx="266600" cy="265543"/>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20" name="Rectangle 19">
            <a:extLst>
              <a:ext uri="{FF2B5EF4-FFF2-40B4-BE49-F238E27FC236}">
                <a16:creationId xmlns:a16="http://schemas.microsoft.com/office/drawing/2014/main" id="{6A6547B5-48C5-4427-9383-3F4EFDA85160}"/>
              </a:ext>
            </a:extLst>
          </p:cNvPr>
          <p:cNvSpPr/>
          <p:nvPr/>
        </p:nvSpPr>
        <p:spPr>
          <a:xfrm>
            <a:off x="7409241" y="2299694"/>
            <a:ext cx="644935" cy="276999"/>
          </a:xfrm>
          <a:prstGeom prst="rect">
            <a:avLst/>
          </a:prstGeom>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07C10"/>
                </a:solidFill>
                <a:effectLst/>
                <a:uLnTx/>
                <a:uFillTx/>
                <a:latin typeface="Segoe UI" panose="020B0502040204020203" pitchFamily="34" charset="0"/>
                <a:ea typeface="Segoe UI" panose="020B0502040204020203" pitchFamily="34" charset="0"/>
                <a:cs typeface="Segoe UI" panose="020B0502040204020203" pitchFamily="34" charset="0"/>
              </a:rPr>
              <a:t>CISO</a:t>
            </a:r>
          </a:p>
        </p:txBody>
      </p:sp>
      <p:grpSp>
        <p:nvGrpSpPr>
          <p:cNvPr id="21" name="Group 20">
            <a:extLst>
              <a:ext uri="{FF2B5EF4-FFF2-40B4-BE49-F238E27FC236}">
                <a16:creationId xmlns:a16="http://schemas.microsoft.com/office/drawing/2014/main" id="{DA0C0CFE-4F5C-4805-9EFE-0FD8D39A7D1C}"/>
              </a:ext>
              <a:ext uri="{C183D7F6-B498-43B3-948B-1728B52AA6E4}">
                <adec:decorative xmlns:adec="http://schemas.microsoft.com/office/drawing/2017/decorative" val="1"/>
              </a:ext>
            </a:extLst>
          </p:cNvPr>
          <p:cNvGrpSpPr/>
          <p:nvPr/>
        </p:nvGrpSpPr>
        <p:grpSpPr>
          <a:xfrm>
            <a:off x="4742176" y="2188299"/>
            <a:ext cx="499790" cy="499788"/>
            <a:chOff x="1257595" y="5546324"/>
            <a:chExt cx="499790" cy="499788"/>
          </a:xfrm>
          <a:solidFill>
            <a:schemeClr val="accent3"/>
          </a:solidFill>
        </p:grpSpPr>
        <p:sp>
          <p:nvSpPr>
            <p:cNvPr id="38" name="Oval 37">
              <a:extLst>
                <a:ext uri="{FF2B5EF4-FFF2-40B4-BE49-F238E27FC236}">
                  <a16:creationId xmlns:a16="http://schemas.microsoft.com/office/drawing/2014/main" id="{711F7B8F-E730-4973-AD44-1EDD45BA4DDF}"/>
                </a:ext>
              </a:extLst>
            </p:cNvPr>
            <p:cNvSpPr/>
            <p:nvPr/>
          </p:nvSpPr>
          <p:spPr bwMode="auto">
            <a:xfrm>
              <a:off x="1257595" y="5546324"/>
              <a:ext cx="499790" cy="499788"/>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39" name="girl" title="Icon of a young woman">
              <a:extLst>
                <a:ext uri="{FF2B5EF4-FFF2-40B4-BE49-F238E27FC236}">
                  <a16:creationId xmlns:a16="http://schemas.microsoft.com/office/drawing/2014/main" id="{8F975ADC-6ABE-44F1-87D1-9476027209E6}"/>
                </a:ext>
              </a:extLst>
            </p:cNvPr>
            <p:cNvSpPr>
              <a:spLocks noChangeAspect="1" noEditPoints="1"/>
            </p:cNvSpPr>
            <p:nvPr/>
          </p:nvSpPr>
          <p:spPr bwMode="auto">
            <a:xfrm>
              <a:off x="1392297" y="5659791"/>
              <a:ext cx="230386" cy="272854"/>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grp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22" name="Rectangle 21">
            <a:extLst>
              <a:ext uri="{FF2B5EF4-FFF2-40B4-BE49-F238E27FC236}">
                <a16:creationId xmlns:a16="http://schemas.microsoft.com/office/drawing/2014/main" id="{B5C67A86-D727-4E8B-BD39-13EF4D7A233E}"/>
              </a:ext>
            </a:extLst>
          </p:cNvPr>
          <p:cNvSpPr/>
          <p:nvPr/>
        </p:nvSpPr>
        <p:spPr>
          <a:xfrm>
            <a:off x="3218375" y="2299694"/>
            <a:ext cx="1506566" cy="2769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107C10"/>
                </a:solidFill>
                <a:effectLst/>
                <a:uLnTx/>
                <a:uFillTx/>
                <a:latin typeface="Segoe UI" panose="020B0502040204020203" pitchFamily="34" charset="0"/>
                <a:ea typeface="Segoe UI" panose="020B0502040204020203" pitchFamily="34" charset="0"/>
                <a:cs typeface="Segoe UI" panose="020B0502040204020203" pitchFamily="34" charset="0"/>
              </a:rPr>
              <a:t>Security Architect </a:t>
            </a:r>
          </a:p>
        </p:txBody>
      </p:sp>
      <p:sp>
        <p:nvSpPr>
          <p:cNvPr id="23" name="Factory text">
            <a:extLst>
              <a:ext uri="{FF2B5EF4-FFF2-40B4-BE49-F238E27FC236}">
                <a16:creationId xmlns:a16="http://schemas.microsoft.com/office/drawing/2014/main" id="{9352335E-1731-47B3-9ED0-2137C43B9878}"/>
              </a:ext>
            </a:extLst>
          </p:cNvPr>
          <p:cNvSpPr/>
          <p:nvPr/>
        </p:nvSpPr>
        <p:spPr>
          <a:xfrm>
            <a:off x="3608484" y="5938652"/>
            <a:ext cx="1629890" cy="430887"/>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Improve customer experience </a:t>
            </a:r>
          </a:p>
        </p:txBody>
      </p:sp>
      <p:sp>
        <p:nvSpPr>
          <p:cNvPr id="24" name="Factory text">
            <a:extLst>
              <a:ext uri="{FF2B5EF4-FFF2-40B4-BE49-F238E27FC236}">
                <a16:creationId xmlns:a16="http://schemas.microsoft.com/office/drawing/2014/main" id="{FE566BCE-5D49-4F4A-B496-760010EE7E7A}"/>
              </a:ext>
            </a:extLst>
          </p:cNvPr>
          <p:cNvSpPr/>
          <p:nvPr/>
        </p:nvSpPr>
        <p:spPr>
          <a:xfrm>
            <a:off x="2280188" y="2666794"/>
            <a:ext cx="1164345" cy="430887"/>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Compliance &amp; Risk </a:t>
            </a:r>
          </a:p>
        </p:txBody>
      </p:sp>
      <p:sp>
        <p:nvSpPr>
          <p:cNvPr id="25" name="Mobile text">
            <a:extLst>
              <a:ext uri="{FF2B5EF4-FFF2-40B4-BE49-F238E27FC236}">
                <a16:creationId xmlns:a16="http://schemas.microsoft.com/office/drawing/2014/main" id="{36C58339-A65F-449C-A49D-92D49B849BDB}"/>
              </a:ext>
            </a:extLst>
          </p:cNvPr>
          <p:cNvSpPr/>
          <p:nvPr/>
        </p:nvSpPr>
        <p:spPr>
          <a:xfrm>
            <a:off x="5399507" y="4917868"/>
            <a:ext cx="1310134" cy="430887"/>
          </a:xfrm>
          <a:prstGeom prst="rect">
            <a:avLst/>
          </a:prstGeom>
        </p:spPr>
        <p:txBody>
          <a:bodyPr wrap="square" l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107C10"/>
                </a:solidFill>
                <a:effectLst/>
                <a:uLnTx/>
                <a:uFillTx/>
                <a:latin typeface="Segoe UI Semibold"/>
                <a:ea typeface="+mn-ea"/>
                <a:cs typeface="Segoe UI Semibold" panose="020B0702040204020203" pitchFamily="34" charset="0"/>
              </a:rPr>
              <a:t>Disparate security tools</a:t>
            </a:r>
          </a:p>
        </p:txBody>
      </p:sp>
      <p:sp>
        <p:nvSpPr>
          <p:cNvPr id="26" name="On-premise text">
            <a:extLst>
              <a:ext uri="{FF2B5EF4-FFF2-40B4-BE49-F238E27FC236}">
                <a16:creationId xmlns:a16="http://schemas.microsoft.com/office/drawing/2014/main" id="{8C2FAAE8-6620-4E31-B026-5A701D771EFE}"/>
              </a:ext>
            </a:extLst>
          </p:cNvPr>
          <p:cNvSpPr/>
          <p:nvPr/>
        </p:nvSpPr>
        <p:spPr>
          <a:xfrm>
            <a:off x="6959903" y="4378074"/>
            <a:ext cx="754801" cy="363176"/>
          </a:xfrm>
          <a:prstGeom prst="rect">
            <a:avLst/>
          </a:prstGeom>
        </p:spPr>
        <p:txBody>
          <a:bodyPr wrap="square" l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40116" rtl="0" eaLnBrk="1" fontAlgn="base" latinLnBrk="0" hangingPunct="1">
              <a:lnSpc>
                <a:spcPct val="80000"/>
              </a:lnSpc>
              <a:spcBef>
                <a:spcPct val="0"/>
              </a:spcBef>
              <a:spcAft>
                <a:spcPct val="0"/>
              </a:spcAft>
              <a:buClrTx/>
              <a:buSzTx/>
              <a:buFontTx/>
              <a:buNone/>
              <a:tabLst/>
              <a:defRPr/>
            </a:pPr>
            <a:r>
              <a:rPr kumimoji="0" lang="en-US" sz="1100" b="1" i="0" u="none" strike="noStrike" kern="1200" cap="none" spc="0" normalizeH="0" baseline="0" noProof="0">
                <a:ln>
                  <a:noFill/>
                </a:ln>
                <a:solidFill>
                  <a:srgbClr val="107C10"/>
                </a:solidFill>
                <a:effectLst/>
                <a:uLnTx/>
                <a:uFillTx/>
                <a:latin typeface="Segoe UI Semibold"/>
                <a:ea typeface="+mn-ea"/>
                <a:cs typeface="Segoe UI Semibold" panose="020B0702040204020203" pitchFamily="34" charset="0"/>
              </a:rPr>
              <a:t>Talent gap</a:t>
            </a:r>
          </a:p>
        </p:txBody>
      </p:sp>
      <p:sp>
        <p:nvSpPr>
          <p:cNvPr id="27" name="On-premise text">
            <a:extLst>
              <a:ext uri="{FF2B5EF4-FFF2-40B4-BE49-F238E27FC236}">
                <a16:creationId xmlns:a16="http://schemas.microsoft.com/office/drawing/2014/main" id="{4428A9D6-AA5A-4954-97FA-757AD89E9DAA}"/>
              </a:ext>
            </a:extLst>
          </p:cNvPr>
          <p:cNvSpPr/>
          <p:nvPr/>
        </p:nvSpPr>
        <p:spPr>
          <a:xfrm>
            <a:off x="6571690" y="1220686"/>
            <a:ext cx="1247317" cy="363176"/>
          </a:xfrm>
          <a:prstGeom prst="rect">
            <a:avLst/>
          </a:prstGeom>
        </p:spPr>
        <p:txBody>
          <a:bodyPr wrap="square" l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40116" rtl="0" eaLnBrk="1" fontAlgn="base" latinLnBrk="0" hangingPunct="1">
              <a:lnSpc>
                <a:spcPct val="80000"/>
              </a:lnSpc>
              <a:spcBef>
                <a:spcPct val="0"/>
              </a:spcBef>
              <a:spcAft>
                <a:spcPct val="0"/>
              </a:spcAft>
              <a:buClrTx/>
              <a:buSzTx/>
              <a:buFontTx/>
              <a:buNone/>
              <a:tabLst/>
              <a:defRPr/>
            </a:pPr>
            <a:r>
              <a:rPr kumimoji="0" lang="en-US" sz="1100" b="1" i="0" u="none" strike="noStrike" kern="1200" cap="none" spc="0" normalizeH="0" baseline="0" noProof="0">
                <a:ln>
                  <a:noFill/>
                </a:ln>
                <a:solidFill>
                  <a:srgbClr val="107C10"/>
                </a:solidFill>
                <a:effectLst/>
                <a:uLnTx/>
                <a:uFillTx/>
                <a:latin typeface="Segoe UI Semibold"/>
                <a:ea typeface="+mn-ea"/>
                <a:cs typeface="Segoe UI Semibold" panose="020B0702040204020203" pitchFamily="34" charset="0"/>
              </a:rPr>
              <a:t>Risk management </a:t>
            </a:r>
          </a:p>
        </p:txBody>
      </p:sp>
      <p:sp>
        <p:nvSpPr>
          <p:cNvPr id="28" name="Equipment text">
            <a:extLst>
              <a:ext uri="{FF2B5EF4-FFF2-40B4-BE49-F238E27FC236}">
                <a16:creationId xmlns:a16="http://schemas.microsoft.com/office/drawing/2014/main" id="{DC51686E-E9EA-4B49-AB88-0B27BE623729}"/>
              </a:ext>
            </a:extLst>
          </p:cNvPr>
          <p:cNvSpPr/>
          <p:nvPr/>
        </p:nvSpPr>
        <p:spPr>
          <a:xfrm>
            <a:off x="7513251" y="2759382"/>
            <a:ext cx="1130755" cy="430887"/>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Cloud Migration </a:t>
            </a:r>
          </a:p>
        </p:txBody>
      </p:sp>
      <p:sp>
        <p:nvSpPr>
          <p:cNvPr id="29" name="Energy text">
            <a:extLst>
              <a:ext uri="{FF2B5EF4-FFF2-40B4-BE49-F238E27FC236}">
                <a16:creationId xmlns:a16="http://schemas.microsoft.com/office/drawing/2014/main" id="{9749AC07-4D92-48F3-A873-63E352BFCB60}"/>
              </a:ext>
            </a:extLst>
          </p:cNvPr>
          <p:cNvSpPr/>
          <p:nvPr/>
        </p:nvSpPr>
        <p:spPr>
          <a:xfrm>
            <a:off x="7075196" y="5910390"/>
            <a:ext cx="1523767" cy="430886"/>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4"/>
                </a:solidFill>
                <a:effectLst/>
                <a:uLnTx/>
                <a:uFillTx/>
                <a:latin typeface="Segoe UI Semibold"/>
                <a:ea typeface="+mn-ea"/>
                <a:cs typeface="Segoe UI Semibold" panose="020B0702040204020203" pitchFamily="34" charset="0"/>
              </a:rPr>
              <a:t>Enable hybrid work </a:t>
            </a:r>
          </a:p>
        </p:txBody>
      </p:sp>
      <p:sp>
        <p:nvSpPr>
          <p:cNvPr id="30" name="On-premise text">
            <a:extLst>
              <a:ext uri="{FF2B5EF4-FFF2-40B4-BE49-F238E27FC236}">
                <a16:creationId xmlns:a16="http://schemas.microsoft.com/office/drawing/2014/main" id="{D0EE6FF4-A127-4B38-AA6E-C9437037E272}"/>
              </a:ext>
            </a:extLst>
          </p:cNvPr>
          <p:cNvSpPr/>
          <p:nvPr/>
        </p:nvSpPr>
        <p:spPr>
          <a:xfrm>
            <a:off x="4048455" y="1409046"/>
            <a:ext cx="1588460" cy="363176"/>
          </a:xfrm>
          <a:prstGeom prst="rect">
            <a:avLst/>
          </a:prstGeom>
        </p:spPr>
        <p:txBody>
          <a:bodyPr wrap="square" l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40116" rtl="0" eaLnBrk="1" fontAlgn="base" latinLnBrk="0" hangingPunct="1">
              <a:lnSpc>
                <a:spcPct val="80000"/>
              </a:lnSpc>
              <a:spcBef>
                <a:spcPct val="0"/>
              </a:spcBef>
              <a:spcAft>
                <a:spcPct val="0"/>
              </a:spcAft>
              <a:buClrTx/>
              <a:buSzTx/>
              <a:buFontTx/>
              <a:buNone/>
              <a:tabLst/>
              <a:defRPr/>
            </a:pPr>
            <a:r>
              <a:rPr kumimoji="0" lang="en-US" sz="1100" b="1" i="0" u="none" strike="noStrike" kern="1200" cap="none" spc="0" normalizeH="0" baseline="0" noProof="0">
                <a:ln>
                  <a:noFill/>
                </a:ln>
                <a:solidFill>
                  <a:srgbClr val="107C10"/>
                </a:solidFill>
                <a:effectLst/>
                <a:uLnTx/>
                <a:uFillTx/>
                <a:latin typeface="Segoe UI Semibold"/>
                <a:ea typeface="+mn-ea"/>
                <a:cs typeface="Segoe UI Semibold" panose="020B0702040204020203" pitchFamily="34" charset="0"/>
              </a:rPr>
              <a:t>Increasing cyberthreats</a:t>
            </a:r>
          </a:p>
        </p:txBody>
      </p:sp>
      <p:sp>
        <p:nvSpPr>
          <p:cNvPr id="31" name="Energy text">
            <a:extLst>
              <a:ext uri="{FF2B5EF4-FFF2-40B4-BE49-F238E27FC236}">
                <a16:creationId xmlns:a16="http://schemas.microsoft.com/office/drawing/2014/main" id="{5BFB7935-5F3C-4E06-A6E8-344742E9278C}"/>
              </a:ext>
            </a:extLst>
          </p:cNvPr>
          <p:cNvSpPr/>
          <p:nvPr/>
        </p:nvSpPr>
        <p:spPr>
          <a:xfrm>
            <a:off x="9430927" y="2453956"/>
            <a:ext cx="1432294" cy="261610"/>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Enable DevOps</a:t>
            </a:r>
          </a:p>
        </p:txBody>
      </p:sp>
      <p:sp>
        <p:nvSpPr>
          <p:cNvPr id="32" name="Factory text">
            <a:extLst>
              <a:ext uri="{FF2B5EF4-FFF2-40B4-BE49-F238E27FC236}">
                <a16:creationId xmlns:a16="http://schemas.microsoft.com/office/drawing/2014/main" id="{AD2270EC-D6E3-4385-ABC3-2BC0C985E14E}"/>
              </a:ext>
            </a:extLst>
          </p:cNvPr>
          <p:cNvSpPr/>
          <p:nvPr/>
        </p:nvSpPr>
        <p:spPr>
          <a:xfrm>
            <a:off x="320516" y="5864042"/>
            <a:ext cx="1629890" cy="430887"/>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737373"/>
                </a:solidFill>
                <a:effectLst/>
                <a:uLnTx/>
                <a:uFillTx/>
                <a:latin typeface="Segoe UI Semibold"/>
                <a:ea typeface="+mn-ea"/>
                <a:cs typeface="Segoe UI Semibold" panose="020B0702040204020203" pitchFamily="34" charset="0"/>
              </a:rPr>
              <a:t>New competitive threats</a:t>
            </a:r>
          </a:p>
        </p:txBody>
      </p:sp>
      <p:sp>
        <p:nvSpPr>
          <p:cNvPr id="33" name="On-premise text">
            <a:extLst>
              <a:ext uri="{FF2B5EF4-FFF2-40B4-BE49-F238E27FC236}">
                <a16:creationId xmlns:a16="http://schemas.microsoft.com/office/drawing/2014/main" id="{0105DB12-D3BA-45FB-BD23-5D68941EC469}"/>
              </a:ext>
            </a:extLst>
          </p:cNvPr>
          <p:cNvSpPr/>
          <p:nvPr/>
        </p:nvSpPr>
        <p:spPr>
          <a:xfrm>
            <a:off x="4004635" y="4428048"/>
            <a:ext cx="1233739" cy="363176"/>
          </a:xfrm>
          <a:prstGeom prst="rect">
            <a:avLst/>
          </a:prstGeom>
        </p:spPr>
        <p:txBody>
          <a:bodyPr wrap="square" l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740116" rtl="0" eaLnBrk="1" fontAlgn="base" latinLnBrk="0" hangingPunct="1">
              <a:lnSpc>
                <a:spcPct val="80000"/>
              </a:lnSpc>
              <a:spcBef>
                <a:spcPct val="0"/>
              </a:spcBef>
              <a:spcAft>
                <a:spcPct val="0"/>
              </a:spcAft>
              <a:buClrTx/>
              <a:buSzTx/>
              <a:buFontTx/>
              <a:buNone/>
              <a:tabLst/>
              <a:defRPr/>
            </a:pPr>
            <a:r>
              <a:rPr kumimoji="0" lang="en-US" sz="1100" b="1" i="0" u="none" strike="noStrike" kern="1200" cap="none" spc="0" normalizeH="0" baseline="0" noProof="0">
                <a:ln>
                  <a:noFill/>
                </a:ln>
                <a:solidFill>
                  <a:srgbClr val="107C10"/>
                </a:solidFill>
                <a:effectLst/>
                <a:uLnTx/>
                <a:uFillTx/>
                <a:latin typeface="Segoe UI Semibold"/>
                <a:ea typeface="+mn-ea"/>
                <a:cs typeface="Segoe UI Semibold" panose="020B0702040204020203" pitchFamily="34" charset="0"/>
              </a:rPr>
              <a:t>Business enabler</a:t>
            </a:r>
          </a:p>
        </p:txBody>
      </p:sp>
      <p:sp>
        <p:nvSpPr>
          <p:cNvPr id="34" name="Energy text">
            <a:extLst>
              <a:ext uri="{FF2B5EF4-FFF2-40B4-BE49-F238E27FC236}">
                <a16:creationId xmlns:a16="http://schemas.microsoft.com/office/drawing/2014/main" id="{23C5A203-7FFC-46CC-9965-495206A3BA47}"/>
              </a:ext>
            </a:extLst>
          </p:cNvPr>
          <p:cNvSpPr/>
          <p:nvPr/>
        </p:nvSpPr>
        <p:spPr>
          <a:xfrm>
            <a:off x="9521191" y="6104399"/>
            <a:ext cx="1689321" cy="430887"/>
          </a:xfrm>
          <a:prstGeom prst="rect">
            <a:avLst/>
          </a:prstGeom>
        </p:spPr>
        <p:txBody>
          <a:bodyPr wrap="square" lIns="182880" rIns="18288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40116"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Support evolving business needs</a:t>
            </a:r>
          </a:p>
        </p:txBody>
      </p:sp>
      <p:grpSp>
        <p:nvGrpSpPr>
          <p:cNvPr id="35" name="Group 34">
            <a:extLst>
              <a:ext uri="{FF2B5EF4-FFF2-40B4-BE49-F238E27FC236}">
                <a16:creationId xmlns:a16="http://schemas.microsoft.com/office/drawing/2014/main" id="{927B5C98-13FA-4871-8996-B10F4BCAE066}"/>
              </a:ext>
              <a:ext uri="{C183D7F6-B498-43B3-948B-1728B52AA6E4}">
                <adec:decorative xmlns:adec="http://schemas.microsoft.com/office/drawing/2017/decorative" val="1"/>
              </a:ext>
            </a:extLst>
          </p:cNvPr>
          <p:cNvGrpSpPr/>
          <p:nvPr/>
        </p:nvGrpSpPr>
        <p:grpSpPr>
          <a:xfrm>
            <a:off x="10290241" y="4864357"/>
            <a:ext cx="499790" cy="499788"/>
            <a:chOff x="1257595" y="5546324"/>
            <a:chExt cx="499790" cy="499788"/>
          </a:xfrm>
          <a:solidFill>
            <a:schemeClr val="accent1"/>
          </a:solidFill>
        </p:grpSpPr>
        <p:sp>
          <p:nvSpPr>
            <p:cNvPr id="36" name="Oval 35">
              <a:extLst>
                <a:ext uri="{FF2B5EF4-FFF2-40B4-BE49-F238E27FC236}">
                  <a16:creationId xmlns:a16="http://schemas.microsoft.com/office/drawing/2014/main" id="{D34880F8-3B27-4264-9C53-6A22A1AB4C5F}"/>
                </a:ext>
              </a:extLst>
            </p:cNvPr>
            <p:cNvSpPr/>
            <p:nvPr/>
          </p:nvSpPr>
          <p:spPr bwMode="auto">
            <a:xfrm>
              <a:off x="1257595" y="5546324"/>
              <a:ext cx="499790" cy="499788"/>
            </a:xfrm>
            <a:prstGeom prst="ellipse">
              <a:avLst/>
            </a:prstGeom>
            <a:grp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7" name="girl" title="Icon of a young woman">
              <a:extLst>
                <a:ext uri="{FF2B5EF4-FFF2-40B4-BE49-F238E27FC236}">
                  <a16:creationId xmlns:a16="http://schemas.microsoft.com/office/drawing/2014/main" id="{978F5CFD-6C33-4CF9-930A-4F9B8D7E2323}"/>
                </a:ext>
              </a:extLst>
            </p:cNvPr>
            <p:cNvSpPr>
              <a:spLocks noChangeAspect="1" noEditPoints="1"/>
            </p:cNvSpPr>
            <p:nvPr/>
          </p:nvSpPr>
          <p:spPr bwMode="auto">
            <a:xfrm>
              <a:off x="1392297" y="5659791"/>
              <a:ext cx="230386" cy="272854"/>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grpFill/>
            <a:ln w="952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237089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par>
                                <p:cTn id="69" presetID="10"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500"/>
                                        <p:tgtEl>
                                          <p:spTgt spid="2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p:bldP spid="20" grpId="0"/>
      <p:bldP spid="22" grpId="0"/>
      <p:bldP spid="23" grpId="0"/>
      <p:bldP spid="24" grpId="0"/>
      <p:bldP spid="25" grpId="0"/>
      <p:bldP spid="26" grpId="0"/>
      <p:bldP spid="27" grpId="0"/>
      <p:bldP spid="28" grpId="0"/>
      <p:bldP spid="29" grpId="0"/>
      <p:bldP spid="30" grpId="0"/>
      <p:bldP spid="31" grpId="0"/>
      <p:bldP spid="32" grpId="0"/>
      <p:bldP spid="33" grpId="0"/>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defTabSz="725536" fontAlgn="base">
                <a:lnSpc>
                  <a:spcPct val="80000"/>
                </a:lnSpc>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0">
                        <a:srgbClr val="1A1A1A"/>
                      </a:gs>
                      <a:gs pos="100000">
                        <a:srgbClr val="1A1A1A"/>
                      </a:gs>
                    </a:gsLst>
                    <a:lin ang="5400000" scaled="1"/>
                  </a:gradFill>
                  <a:latin typeface="Segoe Pro Display"/>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algn="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algn="ctr" defTabSz="914367">
                <a:spcBef>
                  <a:spcPct val="0"/>
                </a:spcBef>
                <a:spcAft>
                  <a:spcPts val="588"/>
                </a:spcAft>
                <a:defRPr/>
              </a:pPr>
              <a:endParaRPr lang="en-US" sz="1078" b="1">
                <a:ln w="3175">
                  <a:noFill/>
                </a:ln>
                <a:gradFill>
                  <a:gsLst>
                    <a:gs pos="0">
                      <a:srgbClr val="6C6E6C"/>
                    </a:gs>
                    <a:gs pos="100000">
                      <a:srgbClr val="6C6E6C"/>
                    </a:gs>
                  </a:gsLst>
                  <a:lin ang="5400000" scaled="0"/>
                </a:gradFill>
                <a:latin typeface="Segoe Pro Display"/>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gradFill>
                  <a:gsLst>
                    <a:gs pos="83000">
                      <a:srgbClr val="1A1A1A"/>
                    </a:gs>
                    <a:gs pos="100000">
                      <a:srgbClr val="1A1A1A"/>
                    </a:gs>
                  </a:gsLst>
                  <a:lin ang="5400000" scaled="1"/>
                </a:gradFill>
                <a:latin typeface="Segoe UI"/>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765">
                <a:gradFill>
                  <a:gsLst>
                    <a:gs pos="83000">
                      <a:srgbClr val="1A1A1A"/>
                    </a:gs>
                    <a:gs pos="100000">
                      <a:srgbClr val="1A1A1A"/>
                    </a:gs>
                  </a:gsLst>
                  <a:lin ang="5400000" scaled="1"/>
                </a:gradFill>
                <a:latin typeface="Segoe UI"/>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gradFill>
                  <a:gsLst>
                    <a:gs pos="83000">
                      <a:srgbClr val="1A1A1A"/>
                    </a:gs>
                    <a:gs pos="100000">
                      <a:srgbClr val="1A1A1A"/>
                    </a:gs>
                  </a:gsLst>
                  <a:lin ang="5400000" scaled="1"/>
                </a:gradFill>
                <a:latin typeface="Segoe Pro Display"/>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0">
                      <a:srgbClr val="FFFFFF"/>
                    </a:gs>
                    <a:gs pos="100000">
                      <a:srgbClr val="FFFFFF"/>
                    </a:gs>
                  </a:gsLst>
                  <a:lin ang="5400000" scaled="0"/>
                </a:gradFill>
                <a:latin typeface="Segoe Pro Display"/>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765">
                <a:solidFill>
                  <a:srgbClr val="1A1A1A"/>
                </a:solidFill>
                <a:latin typeface="Segoe UI"/>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078" b="1" kern="0" err="1">
                <a:gradFill>
                  <a:gsLst>
                    <a:gs pos="83000">
                      <a:srgbClr val="1A1A1A"/>
                    </a:gs>
                    <a:gs pos="100000">
                      <a:srgbClr val="1A1A1A"/>
                    </a:gs>
                  </a:gsLst>
                  <a:lin ang="5400000" scaled="1"/>
                </a:gradFill>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algn="ctr" defTabSz="914367">
                <a:spcBef>
                  <a:spcPct val="0"/>
                </a:spcBef>
                <a:spcAft>
                  <a:spcPts val="588"/>
                </a:spcAft>
                <a:defRPr/>
              </a:pPr>
              <a:endParaRPr lang="en-US" sz="1078" b="1" err="1">
                <a:ln w="3175">
                  <a:noFill/>
                </a:ln>
                <a:gradFill>
                  <a:gsLst>
                    <a:gs pos="0">
                      <a:srgbClr val="6C6E6C"/>
                    </a:gs>
                    <a:gs pos="100000">
                      <a:srgbClr val="6C6E6C"/>
                    </a:gs>
                  </a:gsLst>
                  <a:lin ang="5400000" scaled="0"/>
                </a:gradFill>
                <a:latin typeface="Segoe Pro Display"/>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err="1">
                  <a:gradFill>
                    <a:gsLst>
                      <a:gs pos="0">
                        <a:srgbClr val="FFFFFF"/>
                      </a:gs>
                      <a:gs pos="100000">
                        <a:srgbClr val="FFFFFF"/>
                      </a:gs>
                    </a:gsLst>
                    <a:lin ang="5400000" scaled="0"/>
                  </a:gradFill>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367">
                  <a:defRPr/>
                </a:pPr>
                <a:endParaRPr lang="en-US" sz="1078" b="1">
                  <a:solidFill>
                    <a:srgbClr val="1A1A1A"/>
                  </a:solidFill>
                  <a:latin typeface="Segoe Pro Display"/>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defTabSz="914367">
                  <a:defRPr/>
                </a:pPr>
                <a:endParaRPr lang="en-US" sz="1078" b="1">
                  <a:solidFill>
                    <a:srgbClr val="1A1A1A"/>
                  </a:solidFill>
                  <a:latin typeface="Segoe Pro Display"/>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defTabSz="878696">
                  <a:defRPr/>
                </a:pPr>
                <a:endParaRPr lang="en-US" sz="1078" b="1">
                  <a:solidFill>
                    <a:srgbClr val="3C3C41"/>
                  </a:solidFill>
                  <a:latin typeface="Segoe Pro Display"/>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defTabSz="878696">
                  <a:defRPr/>
                </a:pPr>
                <a:endParaRPr lang="en-US" sz="1078" b="1">
                  <a:solidFill>
                    <a:srgbClr val="3C3C41"/>
                  </a:solidFill>
                  <a:latin typeface="Segoe Pro Display"/>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defRPr/>
                </a:pPr>
                <a:endParaRPr lang="en-US" sz="1078" b="1">
                  <a:solidFill>
                    <a:srgbClr val="1A1A1A"/>
                  </a:solidFill>
                  <a:latin typeface="Segoe Pro Display"/>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defTabSz="914225">
                  <a:defRPr/>
                </a:pPr>
                <a:endParaRPr lang="en-US" sz="1078" b="1" kern="0">
                  <a:gradFill>
                    <a:gsLst>
                      <a:gs pos="0">
                        <a:srgbClr val="282828"/>
                      </a:gs>
                      <a:gs pos="100000">
                        <a:srgbClr val="282828"/>
                      </a:gs>
                    </a:gsLst>
                    <a:lin ang="5400000" scaled="1"/>
                  </a:gradFill>
                  <a:latin typeface="Segoe Pro Display"/>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defTabSz="914225">
                    <a:defRPr/>
                  </a:pPr>
                  <a:endParaRPr lang="en-US" sz="1078" b="1" kern="0">
                    <a:solidFill>
                      <a:srgbClr val="282828"/>
                    </a:solidFill>
                    <a:latin typeface="Segoe Pro Display"/>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defTabSz="896354">
                  <a:defRPr/>
                </a:pPr>
                <a:endParaRPr lang="en-US" sz="1078" b="1">
                  <a:solidFill>
                    <a:srgbClr val="3C3C41"/>
                  </a:solidFill>
                  <a:latin typeface="Segoe Pro Display"/>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defTabSz="914367"/>
                <a:endParaRPr lang="en-US" sz="1078" b="1">
                  <a:solidFill>
                    <a:srgbClr val="333333"/>
                  </a:solidFill>
                  <a:latin typeface="Segoe Pro Display"/>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latin typeface="Segoe Pro Display"/>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078" b="1">
                <a:gradFill>
                  <a:gsLst>
                    <a:gs pos="83000">
                      <a:srgbClr val="1A1A1A"/>
                    </a:gs>
                    <a:gs pos="100000">
                      <a:srgbClr val="1A1A1A"/>
                    </a:gs>
                  </a:gsLst>
                  <a:lin ang="5400000" scaled="1"/>
                </a:gradFill>
                <a:latin typeface="Segoe Pro Display"/>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defTabSz="914225">
                  <a:defRPr/>
                </a:pPr>
                <a:endParaRPr lang="en-US" sz="1568" b="1" kern="0">
                  <a:solidFill>
                    <a:srgbClr val="282828"/>
                  </a:solidFill>
                  <a:latin typeface="Segoe Pro Display"/>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defTabSz="725536" fontAlgn="base">
                <a:spcBef>
                  <a:spcPct val="0"/>
                </a:spcBef>
                <a:spcAft>
                  <a:spcPct val="0"/>
                </a:spcAft>
                <a:defRPr/>
              </a:pPr>
              <a:r>
                <a:rPr lang="en-US" sz="1078" b="1">
                  <a:gradFill>
                    <a:gsLst>
                      <a:gs pos="83000">
                        <a:srgbClr val="1A1A1A"/>
                      </a:gs>
                      <a:gs pos="100000">
                        <a:srgbClr val="1A1A1A"/>
                      </a:gs>
                    </a:gsLst>
                    <a:lin ang="5400000" scaled="1"/>
                  </a:gradFill>
                  <a:latin typeface="Segoe Pro Display"/>
                  <a:cs typeface="Segoe UI Semibold" panose="020B0702040204020203" pitchFamily="34" charset="0"/>
                </a:rPr>
                <a:t>OT and </a:t>
              </a:r>
              <a:r>
                <a:rPr lang="en-US" sz="1078" b="1" err="1">
                  <a:gradFill>
                    <a:gsLst>
                      <a:gs pos="83000">
                        <a:srgbClr val="1A1A1A"/>
                      </a:gs>
                      <a:gs pos="100000">
                        <a:srgbClr val="1A1A1A"/>
                      </a:gs>
                    </a:gsLst>
                    <a:lin ang="5400000" scaled="1"/>
                  </a:gradFill>
                  <a:latin typeface="Segoe Pro Display"/>
                  <a:cs typeface="Segoe UI Semibold" panose="020B0702040204020203" pitchFamily="34" charset="0"/>
                </a:rPr>
                <a:t>IIoT</a:t>
              </a:r>
              <a:endParaRPr lang="en-US" sz="1078" b="1">
                <a:gradFill>
                  <a:gsLst>
                    <a:gs pos="83000">
                      <a:srgbClr val="1A1A1A"/>
                    </a:gs>
                    <a:gs pos="100000">
                      <a:srgbClr val="1A1A1A"/>
                    </a:gs>
                  </a:gsLst>
                  <a:lin ang="5400000" scaled="1"/>
                </a:gradFill>
                <a:latin typeface="Segoe Pro Display"/>
                <a:cs typeface="Segoe UI Semibold" panose="020B0702040204020203" pitchFamily="34" charset="0"/>
              </a:endParaRPr>
            </a:p>
          </p:txBody>
        </p:sp>
      </p:grpSp>
      <p:sp>
        <p:nvSpPr>
          <p:cNvPr id="231" name="Rectangle 230">
            <a:extLst>
              <a:ext uri="{FF2B5EF4-FFF2-40B4-BE49-F238E27FC236}">
                <a16:creationId xmlns:a16="http://schemas.microsoft.com/office/drawing/2014/main" id="{14CFE4B9-6BD2-4093-83F5-098D2228499D}"/>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4420140" y="1934121"/>
            <a:ext cx="1319272" cy="353943"/>
          </a:xfrm>
          <a:prstGeom prst="rect">
            <a:avLst/>
          </a:prstGeom>
          <a:noFill/>
        </p:spPr>
        <p:txBody>
          <a:bodyPr wrap="none" lIns="0" tIns="0" rIns="0" bIns="0" rtlCol="0">
            <a:spAutoFit/>
          </a:bodyPr>
          <a:lstStyle/>
          <a:p>
            <a:pPr algn="l"/>
            <a:r>
              <a:rPr lang="en-US" sz="2300">
                <a:latin typeface="+mj-lt"/>
              </a:rPr>
              <a:t>Use Cases</a:t>
            </a:r>
            <a:endParaRPr lang="gsw-CH" sz="2300" err="1">
              <a:latin typeface="+mj-lt"/>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4429699" y="2726240"/>
            <a:ext cx="5157852" cy="17697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a:t>
            </a:r>
          </a:p>
        </p:txBody>
      </p:sp>
      <p:pic>
        <p:nvPicPr>
          <p:cNvPr id="234" name="!!blue"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0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1723660" y="1934121"/>
            <a:ext cx="3857723" cy="353943"/>
          </a:xfrm>
          <a:prstGeom prst="rect">
            <a:avLst/>
          </a:prstGeom>
          <a:noFill/>
        </p:spPr>
        <p:txBody>
          <a:bodyPr wrap="square" lIns="0" tIns="0" rIns="0" bIns="0" rtlCol="0">
            <a:spAutoFit/>
          </a:bodyPr>
          <a:lstStyle/>
          <a:p>
            <a:pPr algn="l"/>
            <a:r>
              <a:rPr lang="en-US" sz="2300">
                <a:latin typeface="+mj-lt"/>
              </a:rPr>
              <a:t>Modern Security Imperatives</a:t>
            </a:r>
            <a:endParaRPr lang="gsw-CH" sz="2300" err="1">
              <a:latin typeface="+mj-lt"/>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1723660" y="2549268"/>
            <a:ext cx="4195130"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Risk-Based</a:t>
            </a:r>
            <a:endPar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endParaRP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Asset-Centric Approaches</a:t>
            </a:r>
            <a:endPar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endParaRPr>
          </a:p>
        </p:txBody>
      </p:sp>
      <p:pic>
        <p:nvPicPr>
          <p:cNvPr id="233" name="Graphic 232" descr="Direction arrow">
            <a:extLst>
              <a:ext uri="{FF2B5EF4-FFF2-40B4-BE49-F238E27FC236}">
                <a16:creationId xmlns:a16="http://schemas.microsoft.com/office/drawing/2014/main" id="{8FE5AAEF-248A-41DB-A3DD-FE78E1D795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2243" y="2407587"/>
            <a:ext cx="472570" cy="2776352"/>
          </a:xfrm>
          <a:prstGeom prst="rect">
            <a:avLst/>
          </a:prstGeom>
        </p:spPr>
      </p:pic>
      <p:sp>
        <p:nvSpPr>
          <p:cNvPr id="239" name="TextBox 238">
            <a:extLst>
              <a:ext uri="{FF2B5EF4-FFF2-40B4-BE49-F238E27FC236}">
                <a16:creationId xmlns:a16="http://schemas.microsoft.com/office/drawing/2014/main" id="{C4B6BBBB-6069-4DAA-9E9E-2770057F9DDD}"/>
              </a:ext>
            </a:extLst>
          </p:cNvPr>
          <p:cNvSpPr txBox="1"/>
          <p:nvPr/>
        </p:nvSpPr>
        <p:spPr>
          <a:xfrm>
            <a:off x="7167073" y="1934121"/>
            <a:ext cx="3857723" cy="353943"/>
          </a:xfrm>
          <a:prstGeom prst="rect">
            <a:avLst/>
          </a:prstGeom>
          <a:noFill/>
        </p:spPr>
        <p:txBody>
          <a:bodyPr wrap="square" lIns="0" tIns="0" rIns="0" bIns="0" rtlCol="0">
            <a:spAutoFit/>
          </a:bodyPr>
          <a:lstStyle/>
          <a:p>
            <a:pPr algn="l"/>
            <a:r>
              <a:rPr lang="en-US" sz="2300">
                <a:latin typeface="+mj-lt"/>
              </a:rPr>
              <a:t>Modern SOC Imperatives</a:t>
            </a:r>
            <a:endParaRPr lang="gsw-CH" sz="2300" err="1">
              <a:latin typeface="+mj-lt"/>
            </a:endParaRPr>
          </a:p>
        </p:txBody>
      </p:sp>
      <p:sp>
        <p:nvSpPr>
          <p:cNvPr id="240" name="TextBox 239">
            <a:extLst>
              <a:ext uri="{FF2B5EF4-FFF2-40B4-BE49-F238E27FC236}">
                <a16:creationId xmlns:a16="http://schemas.microsoft.com/office/drawing/2014/main" id="{C25ECD4B-8841-404B-928F-40A86DA526AD}"/>
              </a:ext>
            </a:extLst>
          </p:cNvPr>
          <p:cNvSpPr txBox="1"/>
          <p:nvPr/>
        </p:nvSpPr>
        <p:spPr>
          <a:xfrm>
            <a:off x="7167072" y="2549268"/>
            <a:ext cx="4828613"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Speed: Minutes matter!</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Coverage inside and outside the network</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Fast and reliable integration (Cloud, Identity,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rPr>
              <a:t>Focus the (limited) analysts on value add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400" b="1" kern="0">
                <a:solidFill>
                  <a:prstClr val="black"/>
                </a:solidFill>
                <a:ea typeface="Cambria" panose="02040503050406030204" pitchFamily="18" charset="0"/>
                <a:cs typeface="Calibri" panose="020F0502020204030204" pitchFamily="34" charset="0"/>
              </a:rPr>
              <a:t>High true positive rate</a:t>
            </a:r>
          </a:p>
          <a:p>
            <a:pPr marL="342900" indent="-342900" defTabSz="914400">
              <a:spcBef>
                <a:spcPts val="600"/>
              </a:spcBef>
              <a:buFont typeface="Arial" panose="020B0604020202020204" pitchFamily="34" charset="0"/>
              <a:buChar char="•"/>
              <a:defRPr/>
            </a:pPr>
            <a:r>
              <a:rPr lang="en-US" sz="1400" b="1" kern="0">
                <a:solidFill>
                  <a:prstClr val="black"/>
                </a:solidFill>
                <a:ea typeface="Cambria" panose="02040503050406030204" pitchFamily="18" charset="0"/>
                <a:cs typeface="Calibri" panose="020F0502020204030204" pitchFamily="34" charset="0"/>
              </a:rPr>
              <a:t>Introduce Hunting</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400" b="1" i="0" u="none" strike="noStrike" kern="0" cap="none" spc="0" normalizeH="0" baseline="0" noProof="0">
              <a:ln>
                <a:noFill/>
              </a:ln>
              <a:solidFill>
                <a:prstClr val="black"/>
              </a:solidFill>
              <a:effectLst/>
              <a:uLnTx/>
              <a:uFillTx/>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313971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6526-8D8E-464D-A804-0BDFF1D19604}"/>
              </a:ext>
            </a:extLst>
          </p:cNvPr>
          <p:cNvSpPr>
            <a:spLocks noGrp="1"/>
          </p:cNvSpPr>
          <p:nvPr>
            <p:ph type="title"/>
          </p:nvPr>
        </p:nvSpPr>
        <p:spPr/>
        <p:txBody>
          <a:bodyPr/>
          <a:lstStyle/>
          <a:p>
            <a:r>
              <a:rPr lang="en-US"/>
              <a:t>SOC Challenges</a:t>
            </a:r>
            <a:endParaRPr lang="gsw-CH"/>
          </a:p>
        </p:txBody>
      </p:sp>
      <p:grpSp>
        <p:nvGrpSpPr>
          <p:cNvPr id="5" name="Group 4">
            <a:extLst>
              <a:ext uri="{FF2B5EF4-FFF2-40B4-BE49-F238E27FC236}">
                <a16:creationId xmlns:a16="http://schemas.microsoft.com/office/drawing/2014/main" id="{E14631F8-0204-48F8-968A-D6A591ED5F44}"/>
              </a:ext>
            </a:extLst>
          </p:cNvPr>
          <p:cNvGrpSpPr/>
          <p:nvPr/>
        </p:nvGrpSpPr>
        <p:grpSpPr>
          <a:xfrm>
            <a:off x="0" y="1468398"/>
            <a:ext cx="4463404" cy="837631"/>
            <a:chOff x="-1974986" y="1464109"/>
            <a:chExt cx="4463404" cy="837631"/>
          </a:xfrm>
        </p:grpSpPr>
        <p:sp>
          <p:nvSpPr>
            <p:cNvPr id="6" name="Rectangle: Top Corners Rounded 5">
              <a:extLst>
                <a:ext uri="{FF2B5EF4-FFF2-40B4-BE49-F238E27FC236}">
                  <a16:creationId xmlns:a16="http://schemas.microsoft.com/office/drawing/2014/main" id="{13A61988-86E2-428C-8209-E62E278BB55C}"/>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 name="!!Market Circle">
              <a:extLst>
                <a:ext uri="{FF2B5EF4-FFF2-40B4-BE49-F238E27FC236}">
                  <a16:creationId xmlns:a16="http://schemas.microsoft.com/office/drawing/2014/main" id="{5326B8EC-0AB2-4531-AEA8-305C15D683A5}"/>
                </a:ext>
              </a:extLst>
            </p:cNvPr>
            <p:cNvGrpSpPr/>
            <p:nvPr/>
          </p:nvGrpSpPr>
          <p:grpSpPr>
            <a:xfrm>
              <a:off x="1651174" y="1464496"/>
              <a:ext cx="837244" cy="837244"/>
              <a:chOff x="1651174" y="1462114"/>
              <a:chExt cx="837244" cy="837244"/>
            </a:xfrm>
          </p:grpSpPr>
          <p:sp>
            <p:nvSpPr>
              <p:cNvPr id="8" name="!!Market white">
                <a:extLst>
                  <a:ext uri="{FF2B5EF4-FFF2-40B4-BE49-F238E27FC236}">
                    <a16:creationId xmlns:a16="http://schemas.microsoft.com/office/drawing/2014/main" id="{0E6F1BD0-54E0-498B-818A-E8DBCE148BD6}"/>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9" name="!!Market grey">
                <a:extLst>
                  <a:ext uri="{FF2B5EF4-FFF2-40B4-BE49-F238E27FC236}">
                    <a16:creationId xmlns:a16="http://schemas.microsoft.com/office/drawing/2014/main" id="{0DECF058-0AB8-4D61-82C3-6A8127B354C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FD84E689-7B37-4CC4-B7EA-47996EE5449A}"/>
              </a:ext>
            </a:extLst>
          </p:cNvPr>
          <p:cNvGrpSpPr/>
          <p:nvPr/>
        </p:nvGrpSpPr>
        <p:grpSpPr>
          <a:xfrm>
            <a:off x="0" y="2681687"/>
            <a:ext cx="4463404" cy="837631"/>
            <a:chOff x="-1974986" y="1464109"/>
            <a:chExt cx="4463404" cy="837631"/>
          </a:xfrm>
        </p:grpSpPr>
        <p:sp>
          <p:nvSpPr>
            <p:cNvPr id="11" name="Rectangle: Top Corners Rounded 10">
              <a:extLst>
                <a:ext uri="{FF2B5EF4-FFF2-40B4-BE49-F238E27FC236}">
                  <a16:creationId xmlns:a16="http://schemas.microsoft.com/office/drawing/2014/main" id="{E1AC4E4B-053F-45C0-93C5-6EBA291B8D5E}"/>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2" name="!!Market Circle">
              <a:extLst>
                <a:ext uri="{FF2B5EF4-FFF2-40B4-BE49-F238E27FC236}">
                  <a16:creationId xmlns:a16="http://schemas.microsoft.com/office/drawing/2014/main" id="{0BD0A877-AFAD-4C5A-98F4-AFD4E62A1D11}"/>
                </a:ext>
              </a:extLst>
            </p:cNvPr>
            <p:cNvGrpSpPr/>
            <p:nvPr/>
          </p:nvGrpSpPr>
          <p:grpSpPr>
            <a:xfrm>
              <a:off x="1651174" y="1464496"/>
              <a:ext cx="837244" cy="837244"/>
              <a:chOff x="1651174" y="1462114"/>
              <a:chExt cx="837244" cy="837244"/>
            </a:xfrm>
          </p:grpSpPr>
          <p:sp>
            <p:nvSpPr>
              <p:cNvPr id="13" name="!!Market white">
                <a:extLst>
                  <a:ext uri="{FF2B5EF4-FFF2-40B4-BE49-F238E27FC236}">
                    <a16:creationId xmlns:a16="http://schemas.microsoft.com/office/drawing/2014/main" id="{AA07216B-1BEE-4BB8-BDBD-14C888DE79ED}"/>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4" name="!!Market grey">
                <a:extLst>
                  <a:ext uri="{FF2B5EF4-FFF2-40B4-BE49-F238E27FC236}">
                    <a16:creationId xmlns:a16="http://schemas.microsoft.com/office/drawing/2014/main" id="{7308781F-0488-4F83-A53F-FD67EDCC217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8A682DC9-570A-410C-84C0-8728937FE1E1}"/>
              </a:ext>
            </a:extLst>
          </p:cNvPr>
          <p:cNvGrpSpPr/>
          <p:nvPr/>
        </p:nvGrpSpPr>
        <p:grpSpPr>
          <a:xfrm>
            <a:off x="0" y="3894976"/>
            <a:ext cx="4463404" cy="837631"/>
            <a:chOff x="-1974986" y="1464109"/>
            <a:chExt cx="4463404" cy="837631"/>
          </a:xfrm>
        </p:grpSpPr>
        <p:sp>
          <p:nvSpPr>
            <p:cNvPr id="16" name="Rectangle: Top Corners Rounded 15">
              <a:extLst>
                <a:ext uri="{FF2B5EF4-FFF2-40B4-BE49-F238E27FC236}">
                  <a16:creationId xmlns:a16="http://schemas.microsoft.com/office/drawing/2014/main" id="{CE0EA416-5396-4068-9221-3559C3F33918}"/>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7" name="!!Market Circle">
              <a:extLst>
                <a:ext uri="{FF2B5EF4-FFF2-40B4-BE49-F238E27FC236}">
                  <a16:creationId xmlns:a16="http://schemas.microsoft.com/office/drawing/2014/main" id="{8772DE3B-9541-4F7F-9C2C-4BB7188BEF57}"/>
                </a:ext>
              </a:extLst>
            </p:cNvPr>
            <p:cNvGrpSpPr/>
            <p:nvPr/>
          </p:nvGrpSpPr>
          <p:grpSpPr>
            <a:xfrm>
              <a:off x="1651174" y="1464496"/>
              <a:ext cx="837244" cy="837244"/>
              <a:chOff x="1651174" y="1462114"/>
              <a:chExt cx="837244" cy="837244"/>
            </a:xfrm>
          </p:grpSpPr>
          <p:sp>
            <p:nvSpPr>
              <p:cNvPr id="18" name="!!Market white">
                <a:extLst>
                  <a:ext uri="{FF2B5EF4-FFF2-40B4-BE49-F238E27FC236}">
                    <a16:creationId xmlns:a16="http://schemas.microsoft.com/office/drawing/2014/main" id="{E56E3910-0F71-4DBB-B603-0EE21D9C42D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9" name="!!Market grey">
                <a:extLst>
                  <a:ext uri="{FF2B5EF4-FFF2-40B4-BE49-F238E27FC236}">
                    <a16:creationId xmlns:a16="http://schemas.microsoft.com/office/drawing/2014/main" id="{BC4561DB-5314-4C55-B48C-7E18C9BD672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F2D9EDA7-8A28-449F-AA45-0E442F47291A}"/>
              </a:ext>
            </a:extLst>
          </p:cNvPr>
          <p:cNvGrpSpPr/>
          <p:nvPr/>
        </p:nvGrpSpPr>
        <p:grpSpPr>
          <a:xfrm>
            <a:off x="0" y="5108265"/>
            <a:ext cx="4463404" cy="837631"/>
            <a:chOff x="-1974986" y="1464109"/>
            <a:chExt cx="4463404" cy="837631"/>
          </a:xfrm>
        </p:grpSpPr>
        <p:sp>
          <p:nvSpPr>
            <p:cNvPr id="21" name="Rectangle: Top Corners Rounded 20">
              <a:extLst>
                <a:ext uri="{FF2B5EF4-FFF2-40B4-BE49-F238E27FC236}">
                  <a16:creationId xmlns:a16="http://schemas.microsoft.com/office/drawing/2014/main" id="{54975770-32D1-4C8B-B0EC-A65E8ECA4DD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A2579F74-7329-4990-9F0D-B6A8165E0B53}"/>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038784D4-978A-4AAC-B7B5-D51AFD1918E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4" name="!!Market grey">
                <a:extLst>
                  <a:ext uri="{FF2B5EF4-FFF2-40B4-BE49-F238E27FC236}">
                    <a16:creationId xmlns:a16="http://schemas.microsoft.com/office/drawing/2014/main" id="{8478F654-0071-4164-8D57-81EEAEA6D14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B6671C4F-79D4-4206-B5AE-E3D54C0145C9}"/>
              </a:ext>
            </a:extLst>
          </p:cNvPr>
          <p:cNvSpPr txBox="1"/>
          <p:nvPr/>
        </p:nvSpPr>
        <p:spPr>
          <a:xfrm>
            <a:off x="4609044" y="1710048"/>
            <a:ext cx="2712153" cy="353943"/>
          </a:xfrm>
          <a:prstGeom prst="rect">
            <a:avLst/>
          </a:prstGeom>
          <a:noFill/>
        </p:spPr>
        <p:txBody>
          <a:bodyPr wrap="none" lIns="0" tIns="0" rIns="0" bIns="0" rtlCol="0">
            <a:spAutoFit/>
          </a:bodyPr>
          <a:lstStyle/>
          <a:p>
            <a:pPr algn="l"/>
            <a:r>
              <a:rPr lang="en-US" sz="2300">
                <a:latin typeface="+mj-lt"/>
              </a:rPr>
              <a:t>Speed / Automation</a:t>
            </a:r>
            <a:endParaRPr lang="gsw-CH" sz="2300">
              <a:latin typeface="+mj-lt"/>
            </a:endParaRPr>
          </a:p>
        </p:txBody>
      </p:sp>
      <p:sp>
        <p:nvSpPr>
          <p:cNvPr id="28" name="TextBox 27">
            <a:extLst>
              <a:ext uri="{FF2B5EF4-FFF2-40B4-BE49-F238E27FC236}">
                <a16:creationId xmlns:a16="http://schemas.microsoft.com/office/drawing/2014/main" id="{0A1C30EB-0037-48FE-9737-768866F2EF69}"/>
              </a:ext>
            </a:extLst>
          </p:cNvPr>
          <p:cNvSpPr txBox="1"/>
          <p:nvPr/>
        </p:nvSpPr>
        <p:spPr>
          <a:xfrm>
            <a:off x="4609044" y="2923337"/>
            <a:ext cx="864019" cy="353943"/>
          </a:xfrm>
          <a:prstGeom prst="rect">
            <a:avLst/>
          </a:prstGeom>
          <a:noFill/>
        </p:spPr>
        <p:txBody>
          <a:bodyPr wrap="none" lIns="0" tIns="0" rIns="0" bIns="0" rtlCol="0">
            <a:spAutoFit/>
          </a:bodyPr>
          <a:lstStyle/>
          <a:p>
            <a:r>
              <a:rPr lang="en-US" sz="2300">
                <a:latin typeface="+mj-lt"/>
              </a:rPr>
              <a:t>Agility</a:t>
            </a:r>
            <a:endParaRPr lang="gsw-CH" sz="2300">
              <a:latin typeface="+mj-lt"/>
            </a:endParaRPr>
          </a:p>
        </p:txBody>
      </p:sp>
      <p:sp>
        <p:nvSpPr>
          <p:cNvPr id="30" name="TextBox 29">
            <a:extLst>
              <a:ext uri="{FF2B5EF4-FFF2-40B4-BE49-F238E27FC236}">
                <a16:creationId xmlns:a16="http://schemas.microsoft.com/office/drawing/2014/main" id="{19296039-29A2-4A9A-9148-D8FD42CE2106}"/>
              </a:ext>
            </a:extLst>
          </p:cNvPr>
          <p:cNvSpPr txBox="1"/>
          <p:nvPr/>
        </p:nvSpPr>
        <p:spPr>
          <a:xfrm>
            <a:off x="4607959" y="4136626"/>
            <a:ext cx="1260858" cy="353943"/>
          </a:xfrm>
          <a:prstGeom prst="rect">
            <a:avLst/>
          </a:prstGeom>
          <a:noFill/>
        </p:spPr>
        <p:txBody>
          <a:bodyPr wrap="none" lIns="0" tIns="0" rIns="0" bIns="0" rtlCol="0">
            <a:spAutoFit/>
          </a:bodyPr>
          <a:lstStyle/>
          <a:p>
            <a:pPr algn="l"/>
            <a:r>
              <a:rPr lang="en-US" sz="2300">
                <a:latin typeface="+mj-lt"/>
              </a:rPr>
              <a:t>Coverage</a:t>
            </a:r>
            <a:endParaRPr lang="gsw-CH" sz="2300">
              <a:latin typeface="+mj-lt"/>
            </a:endParaRPr>
          </a:p>
        </p:txBody>
      </p:sp>
      <p:sp>
        <p:nvSpPr>
          <p:cNvPr id="32" name="TextBox 31">
            <a:extLst>
              <a:ext uri="{FF2B5EF4-FFF2-40B4-BE49-F238E27FC236}">
                <a16:creationId xmlns:a16="http://schemas.microsoft.com/office/drawing/2014/main" id="{385AF060-CE8E-4FF0-89D2-0C278FC7387B}"/>
              </a:ext>
            </a:extLst>
          </p:cNvPr>
          <p:cNvSpPr txBox="1"/>
          <p:nvPr/>
        </p:nvSpPr>
        <p:spPr>
          <a:xfrm>
            <a:off x="4607959" y="5350112"/>
            <a:ext cx="1490664" cy="353943"/>
          </a:xfrm>
          <a:prstGeom prst="rect">
            <a:avLst/>
          </a:prstGeom>
          <a:noFill/>
        </p:spPr>
        <p:txBody>
          <a:bodyPr wrap="none" lIns="0" tIns="0" rIns="0" bIns="0" rtlCol="0">
            <a:spAutoFit/>
          </a:bodyPr>
          <a:lstStyle/>
          <a:p>
            <a:pPr algn="l"/>
            <a:r>
              <a:rPr lang="en-US" sz="2300">
                <a:latin typeface="+mj-lt"/>
              </a:rPr>
              <a:t>Integration</a:t>
            </a:r>
            <a:endParaRPr lang="gsw-CH" sz="2300">
              <a:latin typeface="+mj-lt"/>
            </a:endParaRPr>
          </a:p>
        </p:txBody>
      </p:sp>
    </p:spTree>
    <p:extLst>
      <p:ext uri="{BB962C8B-B14F-4D97-AF65-F5344CB8AC3E}">
        <p14:creationId xmlns:p14="http://schemas.microsoft.com/office/powerpoint/2010/main" val="3604228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P spid="3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D3B-48FB-4669-AE55-056064D00BA0}"/>
              </a:ext>
            </a:extLst>
          </p:cNvPr>
          <p:cNvSpPr>
            <a:spLocks noGrp="1"/>
          </p:cNvSpPr>
          <p:nvPr>
            <p:ph type="title"/>
          </p:nvPr>
        </p:nvSpPr>
        <p:spPr/>
        <p:txBody>
          <a:bodyPr/>
          <a:lstStyle/>
          <a:p>
            <a:r>
              <a:rPr lang="en-US" dirty="0"/>
              <a:t>Focus Topics</a:t>
            </a:r>
            <a:endParaRPr lang="gsw-CH" dirty="0"/>
          </a:p>
        </p:txBody>
      </p:sp>
      <p:grpSp>
        <p:nvGrpSpPr>
          <p:cNvPr id="20" name="Group 19">
            <a:extLst>
              <a:ext uri="{FF2B5EF4-FFF2-40B4-BE49-F238E27FC236}">
                <a16:creationId xmlns:a16="http://schemas.microsoft.com/office/drawing/2014/main" id="{0A59970F-5471-426D-BE15-12326AB909E1}"/>
              </a:ext>
            </a:extLst>
          </p:cNvPr>
          <p:cNvGrpSpPr/>
          <p:nvPr/>
        </p:nvGrpSpPr>
        <p:grpSpPr>
          <a:xfrm>
            <a:off x="-2" y="2129237"/>
            <a:ext cx="3320406" cy="837631"/>
            <a:chOff x="-831988" y="1464109"/>
            <a:chExt cx="3320406" cy="837631"/>
          </a:xfrm>
        </p:grpSpPr>
        <p:sp>
          <p:nvSpPr>
            <p:cNvPr id="21" name="Rectangle: Top Corners Rounded 20">
              <a:extLst>
                <a:ext uri="{FF2B5EF4-FFF2-40B4-BE49-F238E27FC236}">
                  <a16:creationId xmlns:a16="http://schemas.microsoft.com/office/drawing/2014/main" id="{3EE0877F-F8FD-44A0-B3DF-CEB44262C49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EAB19DD3-966D-43F5-8675-C3131909B804}"/>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AFDD77FD-4618-4094-AFD1-BD3BD686B5F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4" name="!!Market grey">
                <a:extLst>
                  <a:ext uri="{FF2B5EF4-FFF2-40B4-BE49-F238E27FC236}">
                    <a16:creationId xmlns:a16="http://schemas.microsoft.com/office/drawing/2014/main" id="{AA930A87-D94D-4985-BECE-75DA9A2BF31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25" name="Group 24">
            <a:extLst>
              <a:ext uri="{FF2B5EF4-FFF2-40B4-BE49-F238E27FC236}">
                <a16:creationId xmlns:a16="http://schemas.microsoft.com/office/drawing/2014/main" id="{63D3B8CD-0EC2-410F-BD07-E1F93DA9B87A}"/>
              </a:ext>
            </a:extLst>
          </p:cNvPr>
          <p:cNvGrpSpPr/>
          <p:nvPr/>
        </p:nvGrpSpPr>
        <p:grpSpPr>
          <a:xfrm>
            <a:off x="-2" y="3342526"/>
            <a:ext cx="3320406" cy="837631"/>
            <a:chOff x="-831988" y="1464109"/>
            <a:chExt cx="3320406" cy="837631"/>
          </a:xfrm>
        </p:grpSpPr>
        <p:sp>
          <p:nvSpPr>
            <p:cNvPr id="26" name="Rectangle: Top Corners Rounded 25">
              <a:extLst>
                <a:ext uri="{FF2B5EF4-FFF2-40B4-BE49-F238E27FC236}">
                  <a16:creationId xmlns:a16="http://schemas.microsoft.com/office/drawing/2014/main" id="{6FA7B492-9D4D-494D-B14B-C927B1FE2FF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7" name="!!Market Circle">
              <a:extLst>
                <a:ext uri="{FF2B5EF4-FFF2-40B4-BE49-F238E27FC236}">
                  <a16:creationId xmlns:a16="http://schemas.microsoft.com/office/drawing/2014/main" id="{A663049B-6628-40FE-A2A5-8DFA86A945D8}"/>
                </a:ext>
              </a:extLst>
            </p:cNvPr>
            <p:cNvGrpSpPr/>
            <p:nvPr/>
          </p:nvGrpSpPr>
          <p:grpSpPr>
            <a:xfrm>
              <a:off x="1651174" y="1464496"/>
              <a:ext cx="837244" cy="837244"/>
              <a:chOff x="1651174" y="1462114"/>
              <a:chExt cx="837244" cy="837244"/>
            </a:xfrm>
          </p:grpSpPr>
          <p:sp>
            <p:nvSpPr>
              <p:cNvPr id="28" name="!!Market white">
                <a:extLst>
                  <a:ext uri="{FF2B5EF4-FFF2-40B4-BE49-F238E27FC236}">
                    <a16:creationId xmlns:a16="http://schemas.microsoft.com/office/drawing/2014/main" id="{FF306EDE-5C36-4614-9A30-DADD4EB7457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9" name="!!Market grey">
                <a:extLst>
                  <a:ext uri="{FF2B5EF4-FFF2-40B4-BE49-F238E27FC236}">
                    <a16:creationId xmlns:a16="http://schemas.microsoft.com/office/drawing/2014/main" id="{5D46723A-3607-4C8E-9685-1ABB3FE35998}"/>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ECCFE68C-0512-49C4-BF8C-97F457697FAD}"/>
              </a:ext>
            </a:extLst>
          </p:cNvPr>
          <p:cNvGrpSpPr/>
          <p:nvPr/>
        </p:nvGrpSpPr>
        <p:grpSpPr>
          <a:xfrm>
            <a:off x="-2" y="4555815"/>
            <a:ext cx="3320406" cy="837631"/>
            <a:chOff x="-831988" y="1464109"/>
            <a:chExt cx="3320406" cy="837631"/>
          </a:xfrm>
        </p:grpSpPr>
        <p:sp>
          <p:nvSpPr>
            <p:cNvPr id="31" name="Rectangle: Top Corners Rounded 30">
              <a:extLst>
                <a:ext uri="{FF2B5EF4-FFF2-40B4-BE49-F238E27FC236}">
                  <a16:creationId xmlns:a16="http://schemas.microsoft.com/office/drawing/2014/main" id="{C06C30AF-200D-4F35-B193-3D9EB9A58C1E}"/>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Market Circle">
              <a:extLst>
                <a:ext uri="{FF2B5EF4-FFF2-40B4-BE49-F238E27FC236}">
                  <a16:creationId xmlns:a16="http://schemas.microsoft.com/office/drawing/2014/main" id="{CD38F639-1D4F-41F8-915D-0E210200B32C}"/>
                </a:ext>
              </a:extLst>
            </p:cNvPr>
            <p:cNvGrpSpPr/>
            <p:nvPr/>
          </p:nvGrpSpPr>
          <p:grpSpPr>
            <a:xfrm>
              <a:off x="1651174" y="1464496"/>
              <a:ext cx="837244" cy="837244"/>
              <a:chOff x="1651174" y="1462114"/>
              <a:chExt cx="837244" cy="837244"/>
            </a:xfrm>
          </p:grpSpPr>
          <p:sp>
            <p:nvSpPr>
              <p:cNvPr id="33" name="!!Market white">
                <a:extLst>
                  <a:ext uri="{FF2B5EF4-FFF2-40B4-BE49-F238E27FC236}">
                    <a16:creationId xmlns:a16="http://schemas.microsoft.com/office/drawing/2014/main" id="{5287368C-7A94-4F0C-9643-9F1E1A834D1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4" name="!!Market grey">
                <a:extLst>
                  <a:ext uri="{FF2B5EF4-FFF2-40B4-BE49-F238E27FC236}">
                    <a16:creationId xmlns:a16="http://schemas.microsoft.com/office/drawing/2014/main" id="{BC0951FC-78D8-47DE-A4FB-CA9AF64603EB}"/>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36" name="Processing_E9F5" title="Icon of two interlocked gears">
            <a:extLst>
              <a:ext uri="{FF2B5EF4-FFF2-40B4-BE49-F238E27FC236}">
                <a16:creationId xmlns:a16="http://schemas.microsoft.com/office/drawing/2014/main" id="{044BA4EF-64A6-468A-A8E5-377C1509F2C3}"/>
              </a:ext>
            </a:extLst>
          </p:cNvPr>
          <p:cNvSpPr>
            <a:spLocks noChangeAspect="1" noEditPoints="1"/>
          </p:cNvSpPr>
          <p:nvPr/>
        </p:nvSpPr>
        <p:spPr bwMode="auto">
          <a:xfrm>
            <a:off x="2698772" y="2369826"/>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people_12" title="Icon of three people">
            <a:extLst>
              <a:ext uri="{FF2B5EF4-FFF2-40B4-BE49-F238E27FC236}">
                <a16:creationId xmlns:a16="http://schemas.microsoft.com/office/drawing/2014/main" id="{5CF82B30-5984-4461-97F0-3B6782BAEF57}"/>
              </a:ext>
            </a:extLst>
          </p:cNvPr>
          <p:cNvSpPr>
            <a:spLocks noChangeAspect="1" noEditPoints="1"/>
          </p:cNvSpPr>
          <p:nvPr/>
        </p:nvSpPr>
        <p:spPr bwMode="auto">
          <a:xfrm>
            <a:off x="2692010" y="3592020"/>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speedometer_2" title="Icon of a spedometer showing fast speed">
            <a:extLst>
              <a:ext uri="{FF2B5EF4-FFF2-40B4-BE49-F238E27FC236}">
                <a16:creationId xmlns:a16="http://schemas.microsoft.com/office/drawing/2014/main" id="{80800110-F14F-48AB-A493-4A3A3C45AD13}"/>
              </a:ext>
            </a:extLst>
          </p:cNvPr>
          <p:cNvSpPr>
            <a:spLocks noChangeAspect="1" noEditPoints="1"/>
          </p:cNvSpPr>
          <p:nvPr/>
        </p:nvSpPr>
        <p:spPr bwMode="auto">
          <a:xfrm>
            <a:off x="2716606" y="478520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43" name="Group 42">
            <a:extLst>
              <a:ext uri="{FF2B5EF4-FFF2-40B4-BE49-F238E27FC236}">
                <a16:creationId xmlns:a16="http://schemas.microsoft.com/office/drawing/2014/main" id="{74262FEF-BAB9-4446-8AD8-F3F602733217}"/>
              </a:ext>
            </a:extLst>
          </p:cNvPr>
          <p:cNvGrpSpPr/>
          <p:nvPr/>
        </p:nvGrpSpPr>
        <p:grpSpPr>
          <a:xfrm>
            <a:off x="3582575" y="2237112"/>
            <a:ext cx="2976721" cy="621492"/>
            <a:chOff x="3519075" y="2302737"/>
            <a:chExt cx="2976721" cy="621492"/>
          </a:xfrm>
        </p:grpSpPr>
        <p:sp>
          <p:nvSpPr>
            <p:cNvPr id="41" name="Title 2">
              <a:extLst>
                <a:ext uri="{FF2B5EF4-FFF2-40B4-BE49-F238E27FC236}">
                  <a16:creationId xmlns:a16="http://schemas.microsoft.com/office/drawing/2014/main" id="{14A5F7BF-4633-4418-AF2D-08A2A814842D}"/>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098">
                <a:lnSpc>
                  <a:spcPct val="90000"/>
                </a:lnSpc>
                <a:defRPr/>
              </a:pPr>
              <a:r>
                <a:rPr lang="en-US" sz="2300" b="0" spc="-52">
                  <a:solidFill>
                    <a:schemeClr val="tx1"/>
                  </a:solidFill>
                  <a:latin typeface="Segoe UI Semibold"/>
                </a:rPr>
                <a:t>Tooling</a:t>
              </a:r>
            </a:p>
          </p:txBody>
        </p:sp>
        <p:sp>
          <p:nvSpPr>
            <p:cNvPr id="42" name="Rectangle 41">
              <a:extLst>
                <a:ext uri="{FF2B5EF4-FFF2-40B4-BE49-F238E27FC236}">
                  <a16:creationId xmlns:a16="http://schemas.microsoft.com/office/drawing/2014/main" id="{A51571AF-16CC-4122-B98C-8F08D382B624}"/>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2597">
                <a:defRPr/>
              </a:pPr>
              <a:r>
                <a:rPr lang="en-US" sz="1600">
                  <a:solidFill>
                    <a:schemeClr val="tx1"/>
                  </a:solidFill>
                  <a:latin typeface="+mj-lt"/>
                </a:rPr>
                <a:t>Use the right tool for the job</a:t>
              </a:r>
            </a:p>
          </p:txBody>
        </p:sp>
      </p:grpSp>
      <p:grpSp>
        <p:nvGrpSpPr>
          <p:cNvPr id="44" name="Group 43">
            <a:extLst>
              <a:ext uri="{FF2B5EF4-FFF2-40B4-BE49-F238E27FC236}">
                <a16:creationId xmlns:a16="http://schemas.microsoft.com/office/drawing/2014/main" id="{EAE002E1-40B9-49ED-96B3-418893688411}"/>
              </a:ext>
            </a:extLst>
          </p:cNvPr>
          <p:cNvGrpSpPr/>
          <p:nvPr/>
        </p:nvGrpSpPr>
        <p:grpSpPr>
          <a:xfrm>
            <a:off x="3582575" y="3450401"/>
            <a:ext cx="2976721" cy="621492"/>
            <a:chOff x="3519075" y="2302737"/>
            <a:chExt cx="2976721" cy="621492"/>
          </a:xfrm>
        </p:grpSpPr>
        <p:sp>
          <p:nvSpPr>
            <p:cNvPr id="45" name="Title 2">
              <a:extLst>
                <a:ext uri="{FF2B5EF4-FFF2-40B4-BE49-F238E27FC236}">
                  <a16:creationId xmlns:a16="http://schemas.microsoft.com/office/drawing/2014/main" id="{D8E43E39-472E-4143-872B-51E0860B98CF}"/>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098">
                <a:lnSpc>
                  <a:spcPct val="90000"/>
                </a:lnSpc>
                <a:defRPr/>
              </a:pPr>
              <a:r>
                <a:rPr lang="en-US" sz="2300" b="0" spc="-52">
                  <a:solidFill>
                    <a:schemeClr val="tx1"/>
                  </a:solidFill>
                  <a:latin typeface="Segoe UI Semibold"/>
                </a:rPr>
                <a:t>Culture</a:t>
              </a:r>
            </a:p>
          </p:txBody>
        </p:sp>
        <p:sp>
          <p:nvSpPr>
            <p:cNvPr id="46" name="Rectangle 45">
              <a:extLst>
                <a:ext uri="{FF2B5EF4-FFF2-40B4-BE49-F238E27FC236}">
                  <a16:creationId xmlns:a16="http://schemas.microsoft.com/office/drawing/2014/main" id="{6F11332D-A76F-42DA-A7FC-54735385D223}"/>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2597">
                <a:defRPr/>
              </a:pPr>
              <a:r>
                <a:rPr lang="en-US" sz="1600">
                  <a:solidFill>
                    <a:schemeClr val="tx1"/>
                  </a:solidFill>
                  <a:latin typeface="+mj-lt"/>
                </a:rPr>
                <a:t>Reduce toil</a:t>
              </a:r>
            </a:p>
          </p:txBody>
        </p:sp>
      </p:grpSp>
      <p:grpSp>
        <p:nvGrpSpPr>
          <p:cNvPr id="47" name="Group 46">
            <a:extLst>
              <a:ext uri="{FF2B5EF4-FFF2-40B4-BE49-F238E27FC236}">
                <a16:creationId xmlns:a16="http://schemas.microsoft.com/office/drawing/2014/main" id="{42392FBF-AAA2-4080-A656-5489AF4E072D}"/>
              </a:ext>
            </a:extLst>
          </p:cNvPr>
          <p:cNvGrpSpPr/>
          <p:nvPr/>
        </p:nvGrpSpPr>
        <p:grpSpPr>
          <a:xfrm>
            <a:off x="3582575" y="4655887"/>
            <a:ext cx="2976721" cy="621492"/>
            <a:chOff x="3519075" y="2302737"/>
            <a:chExt cx="2976721" cy="621492"/>
          </a:xfrm>
        </p:grpSpPr>
        <p:sp>
          <p:nvSpPr>
            <p:cNvPr id="48" name="Title 2">
              <a:extLst>
                <a:ext uri="{FF2B5EF4-FFF2-40B4-BE49-F238E27FC236}">
                  <a16:creationId xmlns:a16="http://schemas.microsoft.com/office/drawing/2014/main" id="{845ACC42-89D0-437C-8CA0-44286BE33FEC}"/>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098">
                <a:lnSpc>
                  <a:spcPct val="90000"/>
                </a:lnSpc>
                <a:defRPr/>
              </a:pPr>
              <a:r>
                <a:rPr lang="en-US" sz="2300" b="0" spc="-52">
                  <a:solidFill>
                    <a:schemeClr val="tx1"/>
                  </a:solidFill>
                  <a:latin typeface="Segoe UI Semibold"/>
                </a:rPr>
                <a:t>Metrics</a:t>
              </a:r>
            </a:p>
          </p:txBody>
        </p:sp>
        <p:sp>
          <p:nvSpPr>
            <p:cNvPr id="49" name="Rectangle 48">
              <a:extLst>
                <a:ext uri="{FF2B5EF4-FFF2-40B4-BE49-F238E27FC236}">
                  <a16:creationId xmlns:a16="http://schemas.microsoft.com/office/drawing/2014/main" id="{A917DEBD-77F2-4C14-87EB-28D6973161F6}"/>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2597">
                <a:defRPr/>
              </a:pPr>
              <a:r>
                <a:rPr lang="en-US" sz="1600">
                  <a:solidFill>
                    <a:schemeClr val="tx1"/>
                  </a:solidFill>
                  <a:latin typeface="+mj-lt"/>
                </a:rPr>
                <a:t>Measure the right things</a:t>
              </a:r>
            </a:p>
          </p:txBody>
        </p:sp>
      </p:grpSp>
    </p:spTree>
    <p:extLst>
      <p:ext uri="{BB962C8B-B14F-4D97-AF65-F5344CB8AC3E}">
        <p14:creationId xmlns:p14="http://schemas.microsoft.com/office/powerpoint/2010/main" val="883283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2" presetClass="entr" presetSubtype="8"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00"/>
                                        <p:tgtEl>
                                          <p:spTgt spid="38"/>
                                        </p:tgtEl>
                                      </p:cBhvr>
                                    </p:animEffect>
                                  </p:childTnLst>
                                </p:cTn>
                              </p:par>
                              <p:par>
                                <p:cTn id="22" presetID="22" presetClass="entr" presetSubtype="8"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par>
                                <p:cTn id="33" presetID="22" presetClass="entr" presetSubtype="8"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1D35-6A8A-4682-AF68-DBE4D29DB246}"/>
              </a:ext>
            </a:extLst>
          </p:cNvPr>
          <p:cNvSpPr>
            <a:spLocks noGrp="1"/>
          </p:cNvSpPr>
          <p:nvPr>
            <p:ph type="title"/>
          </p:nvPr>
        </p:nvSpPr>
        <p:spPr/>
        <p:txBody>
          <a:bodyPr/>
          <a:lstStyle/>
          <a:p>
            <a:r>
              <a:rPr lang="en-US" dirty="0"/>
              <a:t>Culture</a:t>
            </a:r>
            <a:endParaRPr lang="gsw-CH" dirty="0"/>
          </a:p>
        </p:txBody>
      </p:sp>
      <p:sp>
        <p:nvSpPr>
          <p:cNvPr id="3" name="Text Placeholder 2">
            <a:extLst>
              <a:ext uri="{FF2B5EF4-FFF2-40B4-BE49-F238E27FC236}">
                <a16:creationId xmlns:a16="http://schemas.microsoft.com/office/drawing/2014/main" id="{07450213-D1D2-47A1-8115-F0F33848893F}"/>
              </a:ext>
            </a:extLst>
          </p:cNvPr>
          <p:cNvSpPr>
            <a:spLocks noGrp="1"/>
          </p:cNvSpPr>
          <p:nvPr>
            <p:ph type="body" sz="quarter" idx="12"/>
          </p:nvPr>
        </p:nvSpPr>
        <p:spPr/>
        <p:txBody>
          <a:bodyPr/>
          <a:lstStyle/>
          <a:p>
            <a:endParaRPr lang="gsw-CH"/>
          </a:p>
        </p:txBody>
      </p:sp>
    </p:spTree>
    <p:extLst>
      <p:ext uri="{BB962C8B-B14F-4D97-AF65-F5344CB8AC3E}">
        <p14:creationId xmlns:p14="http://schemas.microsoft.com/office/powerpoint/2010/main" val="382436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A71459D-93A2-48C9-9CE6-71F42E6CF029}"/>
              </a:ext>
            </a:extLst>
          </p:cNvPr>
          <p:cNvGrpSpPr/>
          <p:nvPr/>
        </p:nvGrpSpPr>
        <p:grpSpPr>
          <a:xfrm>
            <a:off x="450850" y="2949144"/>
            <a:ext cx="991746" cy="2546810"/>
            <a:chOff x="450850" y="2949144"/>
            <a:chExt cx="991746" cy="2546810"/>
          </a:xfrm>
        </p:grpSpPr>
        <p:sp>
          <p:nvSpPr>
            <p:cNvPr id="12" name="TextBox 11">
              <a:extLst>
                <a:ext uri="{FF2B5EF4-FFF2-40B4-BE49-F238E27FC236}">
                  <a16:creationId xmlns:a16="http://schemas.microsoft.com/office/drawing/2014/main" id="{56704F2F-433B-4C7A-97C6-6BE83CD1A1D4}"/>
                </a:ext>
              </a:extLst>
            </p:cNvPr>
            <p:cNvSpPr txBox="1"/>
            <p:nvPr/>
          </p:nvSpPr>
          <p:spPr>
            <a:xfrm>
              <a:off x="450850" y="5142011"/>
              <a:ext cx="991746" cy="353943"/>
            </a:xfrm>
            <a:prstGeom prst="rect">
              <a:avLst/>
            </a:prstGeom>
            <a:noFill/>
          </p:spPr>
          <p:txBody>
            <a:bodyPr wrap="none" lIns="0" tIns="0" rIns="0" bIns="0" rtlCol="0">
              <a:spAutoFit/>
            </a:bodyPr>
            <a:lstStyle/>
            <a:p>
              <a:pPr algn="l"/>
              <a:r>
                <a:rPr lang="en-US" sz="2300">
                  <a:latin typeface="+mj-lt"/>
                </a:rPr>
                <a:t>Stage 0</a:t>
              </a:r>
              <a:endParaRPr lang="gsw-CH" sz="2300" err="1">
                <a:latin typeface="+mj-lt"/>
              </a:endParaRPr>
            </a:p>
          </p:txBody>
        </p:sp>
        <p:sp>
          <p:nvSpPr>
            <p:cNvPr id="16" name="TextBox 15">
              <a:extLst>
                <a:ext uri="{FF2B5EF4-FFF2-40B4-BE49-F238E27FC236}">
                  <a16:creationId xmlns:a16="http://schemas.microsoft.com/office/drawing/2014/main" id="{22435203-C623-4281-AA3A-8052DB225E02}"/>
                </a:ext>
              </a:extLst>
            </p:cNvPr>
            <p:cNvSpPr txBox="1"/>
            <p:nvPr/>
          </p:nvSpPr>
          <p:spPr>
            <a:xfrm>
              <a:off x="450850" y="4045577"/>
              <a:ext cx="946862" cy="353943"/>
            </a:xfrm>
            <a:prstGeom prst="rect">
              <a:avLst/>
            </a:prstGeom>
            <a:noFill/>
          </p:spPr>
          <p:txBody>
            <a:bodyPr wrap="none" lIns="0" tIns="0" rIns="0" bIns="0" rtlCol="0">
              <a:spAutoFit/>
            </a:bodyPr>
            <a:lstStyle/>
            <a:p>
              <a:pPr algn="l"/>
              <a:r>
                <a:rPr lang="en-US" sz="2300">
                  <a:latin typeface="+mj-lt"/>
                </a:rPr>
                <a:t>Stage 1</a:t>
              </a:r>
              <a:endParaRPr lang="gsw-CH" sz="2300" err="1">
                <a:latin typeface="+mj-lt"/>
              </a:endParaRPr>
            </a:p>
          </p:txBody>
        </p:sp>
        <p:sp>
          <p:nvSpPr>
            <p:cNvPr id="19" name="TextBox 18">
              <a:extLst>
                <a:ext uri="{FF2B5EF4-FFF2-40B4-BE49-F238E27FC236}">
                  <a16:creationId xmlns:a16="http://schemas.microsoft.com/office/drawing/2014/main" id="{27A89B4A-38DD-44D8-9E1C-B179CF42C60B}"/>
                </a:ext>
              </a:extLst>
            </p:cNvPr>
            <p:cNvSpPr txBox="1"/>
            <p:nvPr/>
          </p:nvSpPr>
          <p:spPr>
            <a:xfrm>
              <a:off x="450850" y="2949144"/>
              <a:ext cx="991746" cy="353943"/>
            </a:xfrm>
            <a:prstGeom prst="rect">
              <a:avLst/>
            </a:prstGeom>
            <a:noFill/>
          </p:spPr>
          <p:txBody>
            <a:bodyPr wrap="none" lIns="0" tIns="0" rIns="0" bIns="0" rtlCol="0">
              <a:spAutoFit/>
            </a:bodyPr>
            <a:lstStyle/>
            <a:p>
              <a:pPr algn="l"/>
              <a:r>
                <a:rPr lang="en-US" sz="2300">
                  <a:latin typeface="+mj-lt"/>
                </a:rPr>
                <a:t>Stage 2</a:t>
              </a:r>
              <a:endParaRPr lang="gsw-CH" sz="2300" err="1">
                <a:latin typeface="+mj-lt"/>
              </a:endParaRPr>
            </a:p>
          </p:txBody>
        </p:sp>
      </p:grp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6612262"/>
            <a:ext cx="804900" cy="215444"/>
          </a:xfrm>
          <a:prstGeom prst="rect">
            <a:avLst/>
          </a:prstGeom>
          <a:noFill/>
        </p:spPr>
        <p:txBody>
          <a:bodyPr wrap="none" lIns="0" tIns="0" rIns="0" bIns="0" rtlCol="0">
            <a:spAutoFit/>
          </a:bodyPr>
          <a:lstStyle/>
          <a:p>
            <a:pPr algn="ctr"/>
            <a:r>
              <a:rPr lang="en-US" sz="1400">
                <a:latin typeface="+mj-lt"/>
              </a:rPr>
              <a:t>SOC State</a:t>
            </a:r>
            <a:endParaRPr lang="gsw-CH" sz="1400" err="1">
              <a:latin typeface="+mj-lt"/>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6612262"/>
            <a:ext cx="931537" cy="215444"/>
          </a:xfrm>
          <a:prstGeom prst="rect">
            <a:avLst/>
          </a:prstGeom>
          <a:noFill/>
        </p:spPr>
        <p:txBody>
          <a:bodyPr wrap="none" lIns="0" tIns="0" rIns="0" bIns="0" rtlCol="0">
            <a:spAutoFit/>
          </a:bodyPr>
          <a:lstStyle/>
          <a:p>
            <a:pPr algn="ctr"/>
            <a:r>
              <a:rPr lang="en-US" sz="1400">
                <a:latin typeface="+mj-lt"/>
              </a:rPr>
              <a:t>Technology</a:t>
            </a:r>
            <a:endParaRPr lang="gsw-CH" sz="1400" err="1">
              <a:latin typeface="+mj-lt"/>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6612262"/>
            <a:ext cx="551819" cy="215444"/>
          </a:xfrm>
          <a:prstGeom prst="rect">
            <a:avLst/>
          </a:prstGeom>
          <a:noFill/>
        </p:spPr>
        <p:txBody>
          <a:bodyPr wrap="none" lIns="0" tIns="0" rIns="0" bIns="0" rtlCol="0">
            <a:spAutoFit/>
          </a:bodyPr>
          <a:lstStyle/>
          <a:p>
            <a:pPr algn="ctr"/>
            <a:r>
              <a:rPr lang="en-US" sz="1400">
                <a:latin typeface="+mj-lt"/>
              </a:rPr>
              <a:t>People</a:t>
            </a:r>
            <a:endParaRPr lang="gsw-CH" sz="1400" err="1">
              <a:latin typeface="+mj-lt"/>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6612262"/>
            <a:ext cx="783869" cy="215444"/>
          </a:xfrm>
          <a:prstGeom prst="rect">
            <a:avLst/>
          </a:prstGeom>
          <a:noFill/>
        </p:spPr>
        <p:txBody>
          <a:bodyPr wrap="none" lIns="0" tIns="0" rIns="0" bIns="0" rtlCol="0">
            <a:spAutoFit/>
          </a:bodyPr>
          <a:lstStyle/>
          <a:p>
            <a:pPr algn="ctr"/>
            <a:r>
              <a:rPr lang="en-US" sz="1400">
                <a:latin typeface="+mj-lt"/>
              </a:rPr>
              <a:t>Processes</a:t>
            </a:r>
            <a:endParaRPr lang="gsw-CH" sz="1400" err="1">
              <a:latin typeface="+mj-lt"/>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6612262"/>
            <a:ext cx="1201034" cy="215444"/>
          </a:xfrm>
          <a:prstGeom prst="rect">
            <a:avLst/>
          </a:prstGeom>
          <a:noFill/>
        </p:spPr>
        <p:txBody>
          <a:bodyPr wrap="none" lIns="0" tIns="0" rIns="0" bIns="0" rtlCol="0">
            <a:spAutoFit/>
          </a:bodyPr>
          <a:lstStyle/>
          <a:p>
            <a:pPr algn="ctr"/>
            <a:r>
              <a:rPr lang="en-US" sz="1400">
                <a:latin typeface="+mj-lt"/>
              </a:rPr>
              <a:t>Posture Mgmt.</a:t>
            </a:r>
            <a:endParaRPr lang="gsw-CH" sz="1400" err="1">
              <a:latin typeface="+mj-lt"/>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6612262"/>
            <a:ext cx="1023293" cy="215444"/>
          </a:xfrm>
          <a:prstGeom prst="rect">
            <a:avLst/>
          </a:prstGeom>
          <a:noFill/>
        </p:spPr>
        <p:txBody>
          <a:bodyPr wrap="none" lIns="0" tIns="0" rIns="0" bIns="0" rtlCol="0">
            <a:spAutoFit/>
          </a:bodyPr>
          <a:lstStyle/>
          <a:p>
            <a:pPr algn="ctr"/>
            <a:r>
              <a:rPr lang="en-US" sz="1400">
                <a:latin typeface="+mj-lt"/>
              </a:rPr>
              <a:t>Threat </a:t>
            </a:r>
            <a:r>
              <a:rPr lang="en-US" sz="1400" err="1">
                <a:latin typeface="+mj-lt"/>
              </a:rPr>
              <a:t>Intell</a:t>
            </a:r>
            <a:r>
              <a:rPr lang="en-US" sz="1400">
                <a:latin typeface="+mj-lt"/>
              </a:rPr>
              <a:t>.</a:t>
            </a:r>
            <a:endParaRPr lang="gsw-CH" sz="1400" err="1">
              <a:latin typeface="+mj-lt"/>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5857012"/>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5857012"/>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5862156"/>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5857012"/>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5857012"/>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5857012"/>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59375111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4592961"/>
            <a:ext cx="804900" cy="215444"/>
          </a:xfrm>
          <a:prstGeom prst="rect">
            <a:avLst/>
          </a:prstGeom>
          <a:noFill/>
        </p:spPr>
        <p:txBody>
          <a:bodyPr wrap="none" lIns="0" tIns="0" rIns="0" bIns="0" rtlCol="0">
            <a:spAutoFit/>
          </a:bodyPr>
          <a:lstStyle/>
          <a:p>
            <a:pPr algn="ctr"/>
            <a:r>
              <a:rPr lang="en-US" sz="1400">
                <a:latin typeface="+mj-lt"/>
              </a:rPr>
              <a:t>SOC State</a:t>
            </a:r>
            <a:endParaRPr lang="gsw-CH" sz="1400" err="1">
              <a:latin typeface="+mj-lt"/>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4592961"/>
            <a:ext cx="931537" cy="215444"/>
          </a:xfrm>
          <a:prstGeom prst="rect">
            <a:avLst/>
          </a:prstGeom>
          <a:noFill/>
        </p:spPr>
        <p:txBody>
          <a:bodyPr wrap="none" lIns="0" tIns="0" rIns="0" bIns="0" rtlCol="0">
            <a:spAutoFit/>
          </a:bodyPr>
          <a:lstStyle/>
          <a:p>
            <a:pPr algn="ctr"/>
            <a:r>
              <a:rPr lang="en-US" sz="1400">
                <a:latin typeface="+mj-lt"/>
              </a:rPr>
              <a:t>Technology</a:t>
            </a:r>
            <a:endParaRPr lang="gsw-CH" sz="1400" err="1">
              <a:latin typeface="+mj-lt"/>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4592961"/>
            <a:ext cx="551819" cy="215444"/>
          </a:xfrm>
          <a:prstGeom prst="rect">
            <a:avLst/>
          </a:prstGeom>
          <a:noFill/>
        </p:spPr>
        <p:txBody>
          <a:bodyPr wrap="none" lIns="0" tIns="0" rIns="0" bIns="0" rtlCol="0">
            <a:spAutoFit/>
          </a:bodyPr>
          <a:lstStyle/>
          <a:p>
            <a:pPr algn="ctr"/>
            <a:r>
              <a:rPr lang="en-US" sz="1400">
                <a:latin typeface="+mj-lt"/>
              </a:rPr>
              <a:t>People</a:t>
            </a:r>
            <a:endParaRPr lang="gsw-CH" sz="1400" err="1">
              <a:latin typeface="+mj-lt"/>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4592961"/>
            <a:ext cx="783869" cy="215444"/>
          </a:xfrm>
          <a:prstGeom prst="rect">
            <a:avLst/>
          </a:prstGeom>
          <a:noFill/>
        </p:spPr>
        <p:txBody>
          <a:bodyPr wrap="none" lIns="0" tIns="0" rIns="0" bIns="0" rtlCol="0">
            <a:spAutoFit/>
          </a:bodyPr>
          <a:lstStyle/>
          <a:p>
            <a:pPr algn="ctr"/>
            <a:r>
              <a:rPr lang="en-US" sz="1400">
                <a:latin typeface="+mj-lt"/>
              </a:rPr>
              <a:t>Processes</a:t>
            </a:r>
            <a:endParaRPr lang="gsw-CH" sz="1400" err="1">
              <a:latin typeface="+mj-lt"/>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4592961"/>
            <a:ext cx="1201034" cy="215444"/>
          </a:xfrm>
          <a:prstGeom prst="rect">
            <a:avLst/>
          </a:prstGeom>
          <a:noFill/>
        </p:spPr>
        <p:txBody>
          <a:bodyPr wrap="none" lIns="0" tIns="0" rIns="0" bIns="0" rtlCol="0">
            <a:spAutoFit/>
          </a:bodyPr>
          <a:lstStyle/>
          <a:p>
            <a:pPr algn="ctr"/>
            <a:r>
              <a:rPr lang="en-US" sz="1400">
                <a:latin typeface="+mj-lt"/>
              </a:rPr>
              <a:t>Posture Mgmt.</a:t>
            </a:r>
            <a:endParaRPr lang="gsw-CH" sz="1400" err="1">
              <a:latin typeface="+mj-lt"/>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4592961"/>
            <a:ext cx="1023293" cy="215444"/>
          </a:xfrm>
          <a:prstGeom prst="rect">
            <a:avLst/>
          </a:prstGeom>
          <a:noFill/>
        </p:spPr>
        <p:txBody>
          <a:bodyPr wrap="none" lIns="0" tIns="0" rIns="0" bIns="0" rtlCol="0">
            <a:spAutoFit/>
          </a:bodyPr>
          <a:lstStyle/>
          <a:p>
            <a:pPr algn="ctr"/>
            <a:r>
              <a:rPr lang="en-US" sz="1400">
                <a:latin typeface="+mj-lt"/>
              </a:rPr>
              <a:t>Threat </a:t>
            </a:r>
            <a:r>
              <a:rPr lang="en-US" sz="1400" err="1">
                <a:latin typeface="+mj-lt"/>
              </a:rPr>
              <a:t>Intell</a:t>
            </a:r>
            <a:r>
              <a:rPr lang="en-US" sz="1400">
                <a:latin typeface="+mj-lt"/>
              </a:rPr>
              <a:t>.</a:t>
            </a:r>
            <a:endParaRPr lang="gsw-CH" sz="1400" err="1">
              <a:latin typeface="+mj-lt"/>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383771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383771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384285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383771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383771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383771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algn="l"/>
            <a:r>
              <a:rPr lang="en-US" sz="1200"/>
              <a:t>Manual</a:t>
            </a:r>
            <a:endParaRPr lang="gsw-CH" sz="1200" err="1"/>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algn="ctr"/>
            <a:r>
              <a:rPr lang="en-US" sz="1200"/>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algn="ctr"/>
            <a:r>
              <a:rPr lang="en-US" sz="1200"/>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411991" y="5038754"/>
            <a:ext cx="567142" cy="184666"/>
          </a:xfrm>
          <a:prstGeom prst="rect">
            <a:avLst/>
          </a:prstGeom>
          <a:noFill/>
        </p:spPr>
        <p:txBody>
          <a:bodyPr wrap="none" lIns="0" tIns="0" rIns="0" bIns="0" rtlCol="0">
            <a:spAutoFit/>
          </a:bodyPr>
          <a:lstStyle/>
          <a:p>
            <a:pPr algn="ctr"/>
            <a:r>
              <a:rPr lang="en-US" sz="1200"/>
              <a:t>Informal</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algn="ctr"/>
            <a:r>
              <a:rPr lang="en-US" sz="1200"/>
              <a:t>Unstructured</a:t>
            </a:r>
          </a:p>
          <a:p>
            <a:pPr algn="ctr"/>
            <a:r>
              <a:rPr lang="en-US" sz="1200"/>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algn="ctr"/>
            <a:r>
              <a:rPr lang="en-US" sz="1200"/>
              <a:t>Unstructured</a:t>
            </a:r>
          </a:p>
        </p:txBody>
      </p:sp>
      <p:grpSp>
        <p:nvGrpSpPr>
          <p:cNvPr id="46" name="Group 45">
            <a:extLst>
              <a:ext uri="{FF2B5EF4-FFF2-40B4-BE49-F238E27FC236}">
                <a16:creationId xmlns:a16="http://schemas.microsoft.com/office/drawing/2014/main" id="{4DDD2E83-B804-43D8-9A3E-B85DC03A8932}"/>
              </a:ext>
            </a:extLst>
          </p:cNvPr>
          <p:cNvGrpSpPr/>
          <p:nvPr/>
        </p:nvGrpSpPr>
        <p:grpSpPr>
          <a:xfrm>
            <a:off x="450850" y="2949144"/>
            <a:ext cx="991746" cy="2546810"/>
            <a:chOff x="450850" y="2949144"/>
            <a:chExt cx="991746" cy="2546810"/>
          </a:xfrm>
        </p:grpSpPr>
        <p:sp>
          <p:nvSpPr>
            <p:cNvPr id="47" name="TextBox 46">
              <a:extLst>
                <a:ext uri="{FF2B5EF4-FFF2-40B4-BE49-F238E27FC236}">
                  <a16:creationId xmlns:a16="http://schemas.microsoft.com/office/drawing/2014/main" id="{F956AE07-4A32-4F08-B873-9F6CD95B1EFE}"/>
                </a:ext>
              </a:extLst>
            </p:cNvPr>
            <p:cNvSpPr txBox="1"/>
            <p:nvPr/>
          </p:nvSpPr>
          <p:spPr>
            <a:xfrm>
              <a:off x="450850" y="5142011"/>
              <a:ext cx="991746" cy="353943"/>
            </a:xfrm>
            <a:prstGeom prst="rect">
              <a:avLst/>
            </a:prstGeom>
            <a:noFill/>
          </p:spPr>
          <p:txBody>
            <a:bodyPr wrap="none" lIns="0" tIns="0" rIns="0" bIns="0" rtlCol="0">
              <a:spAutoFit/>
            </a:bodyPr>
            <a:lstStyle/>
            <a:p>
              <a:pPr algn="l"/>
              <a:r>
                <a:rPr lang="en-US" sz="2300">
                  <a:latin typeface="+mj-lt"/>
                </a:rPr>
                <a:t>Stage 0</a:t>
              </a:r>
              <a:endParaRPr lang="gsw-CH" sz="2300" err="1">
                <a:latin typeface="+mj-lt"/>
              </a:endParaRPr>
            </a:p>
          </p:txBody>
        </p:sp>
        <p:sp>
          <p:nvSpPr>
            <p:cNvPr id="48" name="TextBox 47">
              <a:extLst>
                <a:ext uri="{FF2B5EF4-FFF2-40B4-BE49-F238E27FC236}">
                  <a16:creationId xmlns:a16="http://schemas.microsoft.com/office/drawing/2014/main" id="{1110AABE-5037-45AC-BB18-32AFEAD2C69C}"/>
                </a:ext>
              </a:extLst>
            </p:cNvPr>
            <p:cNvSpPr txBox="1"/>
            <p:nvPr/>
          </p:nvSpPr>
          <p:spPr>
            <a:xfrm>
              <a:off x="450850" y="4045577"/>
              <a:ext cx="946862" cy="353943"/>
            </a:xfrm>
            <a:prstGeom prst="rect">
              <a:avLst/>
            </a:prstGeom>
            <a:noFill/>
          </p:spPr>
          <p:txBody>
            <a:bodyPr wrap="none" lIns="0" tIns="0" rIns="0" bIns="0" rtlCol="0">
              <a:spAutoFit/>
            </a:bodyPr>
            <a:lstStyle/>
            <a:p>
              <a:pPr algn="l"/>
              <a:r>
                <a:rPr lang="en-US" sz="2300">
                  <a:latin typeface="+mj-lt"/>
                </a:rPr>
                <a:t>Stage 1</a:t>
              </a:r>
              <a:endParaRPr lang="gsw-CH" sz="2300" err="1">
                <a:latin typeface="+mj-lt"/>
              </a:endParaRPr>
            </a:p>
          </p:txBody>
        </p:sp>
        <p:sp>
          <p:nvSpPr>
            <p:cNvPr id="49" name="TextBox 48">
              <a:extLst>
                <a:ext uri="{FF2B5EF4-FFF2-40B4-BE49-F238E27FC236}">
                  <a16:creationId xmlns:a16="http://schemas.microsoft.com/office/drawing/2014/main" id="{EA9255FB-3DAC-4362-83BB-BEEA0393B6CD}"/>
                </a:ext>
              </a:extLst>
            </p:cNvPr>
            <p:cNvSpPr txBox="1"/>
            <p:nvPr/>
          </p:nvSpPr>
          <p:spPr>
            <a:xfrm>
              <a:off x="450850" y="2949144"/>
              <a:ext cx="991746" cy="353943"/>
            </a:xfrm>
            <a:prstGeom prst="rect">
              <a:avLst/>
            </a:prstGeom>
            <a:noFill/>
          </p:spPr>
          <p:txBody>
            <a:bodyPr wrap="none" lIns="0" tIns="0" rIns="0" bIns="0" rtlCol="0">
              <a:spAutoFit/>
            </a:bodyPr>
            <a:lstStyle/>
            <a:p>
              <a:pPr algn="l"/>
              <a:r>
                <a:rPr lang="en-US" sz="2300">
                  <a:latin typeface="+mj-lt"/>
                </a:rPr>
                <a:t>Stage 2</a:t>
              </a:r>
              <a:endParaRPr lang="gsw-CH" sz="2300" err="1">
                <a:latin typeface="+mj-lt"/>
              </a:endParaRPr>
            </a:p>
          </p:txBody>
        </p:sp>
      </p:grpSp>
    </p:spTree>
    <p:extLst>
      <p:ext uri="{BB962C8B-B14F-4D97-AF65-F5344CB8AC3E}">
        <p14:creationId xmlns:p14="http://schemas.microsoft.com/office/powerpoint/2010/main" val="2466497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2246399"/>
            <a:ext cx="1355163" cy="46116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2246399"/>
            <a:ext cx="1355163" cy="461159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2246399"/>
            <a:ext cx="1355163" cy="46115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3494411"/>
            <a:ext cx="804900" cy="215444"/>
          </a:xfrm>
          <a:prstGeom prst="rect">
            <a:avLst/>
          </a:prstGeom>
          <a:noFill/>
        </p:spPr>
        <p:txBody>
          <a:bodyPr wrap="none" lIns="0" tIns="0" rIns="0" bIns="0" rtlCol="0">
            <a:spAutoFit/>
          </a:bodyPr>
          <a:lstStyle/>
          <a:p>
            <a:pPr algn="ctr"/>
            <a:r>
              <a:rPr lang="en-US" sz="1400">
                <a:latin typeface="+mj-lt"/>
              </a:rPr>
              <a:t>SOC State</a:t>
            </a:r>
            <a:endParaRPr lang="gsw-CH" sz="1400" err="1">
              <a:latin typeface="+mj-lt"/>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3494411"/>
            <a:ext cx="931537" cy="215444"/>
          </a:xfrm>
          <a:prstGeom prst="rect">
            <a:avLst/>
          </a:prstGeom>
          <a:noFill/>
        </p:spPr>
        <p:txBody>
          <a:bodyPr wrap="none" lIns="0" tIns="0" rIns="0" bIns="0" rtlCol="0">
            <a:spAutoFit/>
          </a:bodyPr>
          <a:lstStyle/>
          <a:p>
            <a:pPr algn="ctr"/>
            <a:r>
              <a:rPr lang="en-US" sz="1400">
                <a:latin typeface="+mj-lt"/>
              </a:rPr>
              <a:t>Technology</a:t>
            </a:r>
            <a:endParaRPr lang="gsw-CH" sz="1400" err="1">
              <a:latin typeface="+mj-lt"/>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3494411"/>
            <a:ext cx="551819" cy="215444"/>
          </a:xfrm>
          <a:prstGeom prst="rect">
            <a:avLst/>
          </a:prstGeom>
          <a:noFill/>
        </p:spPr>
        <p:txBody>
          <a:bodyPr wrap="none" lIns="0" tIns="0" rIns="0" bIns="0" rtlCol="0">
            <a:spAutoFit/>
          </a:bodyPr>
          <a:lstStyle/>
          <a:p>
            <a:pPr algn="ctr"/>
            <a:r>
              <a:rPr lang="en-US" sz="1400">
                <a:latin typeface="+mj-lt"/>
              </a:rPr>
              <a:t>People</a:t>
            </a:r>
            <a:endParaRPr lang="gsw-CH" sz="1400" err="1">
              <a:latin typeface="+mj-lt"/>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3494411"/>
            <a:ext cx="783869" cy="215444"/>
          </a:xfrm>
          <a:prstGeom prst="rect">
            <a:avLst/>
          </a:prstGeom>
          <a:noFill/>
        </p:spPr>
        <p:txBody>
          <a:bodyPr wrap="none" lIns="0" tIns="0" rIns="0" bIns="0" rtlCol="0">
            <a:spAutoFit/>
          </a:bodyPr>
          <a:lstStyle/>
          <a:p>
            <a:pPr algn="ctr"/>
            <a:r>
              <a:rPr lang="en-US" sz="1400">
                <a:latin typeface="+mj-lt"/>
              </a:rPr>
              <a:t>Processes</a:t>
            </a:r>
            <a:endParaRPr lang="gsw-CH" sz="1400" err="1">
              <a:latin typeface="+mj-lt"/>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3494411"/>
            <a:ext cx="1201034" cy="215444"/>
          </a:xfrm>
          <a:prstGeom prst="rect">
            <a:avLst/>
          </a:prstGeom>
          <a:noFill/>
        </p:spPr>
        <p:txBody>
          <a:bodyPr wrap="none" lIns="0" tIns="0" rIns="0" bIns="0" rtlCol="0">
            <a:spAutoFit/>
          </a:bodyPr>
          <a:lstStyle/>
          <a:p>
            <a:pPr algn="ctr"/>
            <a:r>
              <a:rPr lang="en-US" sz="1400">
                <a:latin typeface="+mj-lt"/>
              </a:rPr>
              <a:t>Posture Mgmt.</a:t>
            </a:r>
            <a:endParaRPr lang="gsw-CH" sz="1400" err="1">
              <a:latin typeface="+mj-lt"/>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3494411"/>
            <a:ext cx="1023293" cy="215444"/>
          </a:xfrm>
          <a:prstGeom prst="rect">
            <a:avLst/>
          </a:prstGeom>
          <a:noFill/>
        </p:spPr>
        <p:txBody>
          <a:bodyPr wrap="none" lIns="0" tIns="0" rIns="0" bIns="0" rtlCol="0">
            <a:spAutoFit/>
          </a:bodyPr>
          <a:lstStyle/>
          <a:p>
            <a:pPr algn="ctr"/>
            <a:r>
              <a:rPr lang="en-US" sz="1400">
                <a:latin typeface="+mj-lt"/>
              </a:rPr>
              <a:t>Threat </a:t>
            </a:r>
            <a:r>
              <a:rPr lang="en-US" sz="1400" err="1">
                <a:latin typeface="+mj-lt"/>
              </a:rPr>
              <a:t>Intell</a:t>
            </a:r>
            <a:r>
              <a:rPr lang="en-US" sz="1400">
                <a:latin typeface="+mj-lt"/>
              </a:rPr>
              <a:t>.</a:t>
            </a:r>
            <a:endParaRPr lang="gsw-CH" sz="1400" err="1">
              <a:latin typeface="+mj-lt"/>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273916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273916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274430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273916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273916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273916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algn="l"/>
            <a:r>
              <a:rPr lang="en-US" sz="1200"/>
              <a:t>Manual</a:t>
            </a:r>
            <a:endParaRPr lang="gsw-CH" sz="1200" err="1"/>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algn="ctr"/>
            <a:r>
              <a:rPr lang="en-US" sz="1200"/>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algn="ctr"/>
            <a:r>
              <a:rPr lang="en-US" sz="1200"/>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032210" y="5038754"/>
            <a:ext cx="1326710" cy="369332"/>
          </a:xfrm>
          <a:prstGeom prst="rect">
            <a:avLst/>
          </a:prstGeom>
          <a:noFill/>
        </p:spPr>
        <p:txBody>
          <a:bodyPr wrap="none" lIns="0" tIns="0" rIns="0" bIns="0" rtlCol="0">
            <a:spAutoFit/>
          </a:bodyPr>
          <a:lstStyle/>
          <a:p>
            <a:pPr algn="ctr"/>
            <a:r>
              <a:rPr lang="en-US" sz="1200"/>
              <a:t>Informal</a:t>
            </a:r>
          </a:p>
          <a:p>
            <a:pPr algn="ctr"/>
            <a:r>
              <a:rPr lang="en-US" sz="1200"/>
              <a:t>Standard Use Cases</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algn="ctr"/>
            <a:r>
              <a:rPr lang="en-US" sz="1200"/>
              <a:t>Unstructured</a:t>
            </a:r>
          </a:p>
          <a:p>
            <a:pPr algn="ctr"/>
            <a:r>
              <a:rPr lang="en-US" sz="1200"/>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algn="ctr"/>
            <a:r>
              <a:rPr lang="en-US" sz="1200"/>
              <a:t>Unstructured</a:t>
            </a:r>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03C4AC-6D5D-4627-8789-31010418C73F}"/>
              </a:ext>
            </a:extLst>
          </p:cNvPr>
          <p:cNvSpPr txBox="1"/>
          <p:nvPr/>
        </p:nvSpPr>
        <p:spPr>
          <a:xfrm>
            <a:off x="2264024" y="3945671"/>
            <a:ext cx="1164037" cy="553998"/>
          </a:xfrm>
          <a:prstGeom prst="rect">
            <a:avLst/>
          </a:prstGeom>
          <a:noFill/>
        </p:spPr>
        <p:txBody>
          <a:bodyPr wrap="none" lIns="0" tIns="0" rIns="0" bIns="0" rtlCol="0">
            <a:spAutoFit/>
          </a:bodyPr>
          <a:lstStyle/>
          <a:p>
            <a:pPr algn="ctr"/>
            <a:r>
              <a:rPr lang="en-US" sz="1200"/>
              <a:t>Partly automated</a:t>
            </a:r>
          </a:p>
          <a:p>
            <a:pPr algn="ctr"/>
            <a:r>
              <a:rPr lang="en-US" sz="1200"/>
              <a:t>Opp. Red Team</a:t>
            </a:r>
          </a:p>
          <a:p>
            <a:pPr algn="ctr"/>
            <a:r>
              <a:rPr lang="en-US" sz="1200"/>
              <a:t>Manual hunting</a:t>
            </a:r>
            <a:endParaRPr lang="gsw-CH" sz="1200" err="1"/>
          </a:p>
        </p:txBody>
      </p:sp>
      <p:sp>
        <p:nvSpPr>
          <p:cNvPr id="47" name="TextBox 46">
            <a:extLst>
              <a:ext uri="{FF2B5EF4-FFF2-40B4-BE49-F238E27FC236}">
                <a16:creationId xmlns:a16="http://schemas.microsoft.com/office/drawing/2014/main" id="{ADEAA86E-ED0D-48C8-8744-D6ABEDD61381}"/>
              </a:ext>
            </a:extLst>
          </p:cNvPr>
          <p:cNvSpPr txBox="1"/>
          <p:nvPr/>
        </p:nvSpPr>
        <p:spPr>
          <a:xfrm>
            <a:off x="3847756" y="3945671"/>
            <a:ext cx="1224566" cy="369332"/>
          </a:xfrm>
          <a:prstGeom prst="rect">
            <a:avLst/>
          </a:prstGeom>
          <a:noFill/>
        </p:spPr>
        <p:txBody>
          <a:bodyPr wrap="none" lIns="0" tIns="0" rIns="0" bIns="0" rtlCol="0">
            <a:spAutoFit/>
          </a:bodyPr>
          <a:lstStyle/>
          <a:p>
            <a:pPr algn="ctr"/>
            <a:r>
              <a:rPr lang="en-US" sz="1200"/>
              <a:t>Struct. operations</a:t>
            </a:r>
          </a:p>
          <a:p>
            <a:pPr algn="ctr"/>
            <a:r>
              <a:rPr lang="en-US" sz="1200"/>
              <a:t>Hunting platform</a:t>
            </a:r>
          </a:p>
        </p:txBody>
      </p:sp>
      <p:sp>
        <p:nvSpPr>
          <p:cNvPr id="48" name="TextBox 47">
            <a:extLst>
              <a:ext uri="{FF2B5EF4-FFF2-40B4-BE49-F238E27FC236}">
                <a16:creationId xmlns:a16="http://schemas.microsoft.com/office/drawing/2014/main" id="{211C56FD-D57F-493F-A1C8-2FC9FB6D4FA0}"/>
              </a:ext>
            </a:extLst>
          </p:cNvPr>
          <p:cNvSpPr txBox="1"/>
          <p:nvPr/>
        </p:nvSpPr>
        <p:spPr>
          <a:xfrm>
            <a:off x="5598500" y="3945671"/>
            <a:ext cx="956095" cy="369332"/>
          </a:xfrm>
          <a:prstGeom prst="rect">
            <a:avLst/>
          </a:prstGeom>
          <a:noFill/>
        </p:spPr>
        <p:txBody>
          <a:bodyPr wrap="none" lIns="0" tIns="0" rIns="0" bIns="0" rtlCol="0">
            <a:spAutoFit/>
          </a:bodyPr>
          <a:lstStyle/>
          <a:p>
            <a:pPr algn="ctr"/>
            <a:r>
              <a:rPr lang="en-US" sz="1200"/>
              <a:t>Different roles</a:t>
            </a:r>
          </a:p>
          <a:p>
            <a:pPr algn="ctr"/>
            <a:r>
              <a:rPr lang="en-US" sz="1200"/>
              <a:t>Clear training</a:t>
            </a:r>
          </a:p>
        </p:txBody>
      </p:sp>
      <p:sp>
        <p:nvSpPr>
          <p:cNvPr id="49" name="TextBox 48">
            <a:extLst>
              <a:ext uri="{FF2B5EF4-FFF2-40B4-BE49-F238E27FC236}">
                <a16:creationId xmlns:a16="http://schemas.microsoft.com/office/drawing/2014/main" id="{31A671D5-E7F7-4776-BC15-89CA9834327D}"/>
              </a:ext>
            </a:extLst>
          </p:cNvPr>
          <p:cNvSpPr txBox="1"/>
          <p:nvPr/>
        </p:nvSpPr>
        <p:spPr>
          <a:xfrm>
            <a:off x="7077029" y="3945671"/>
            <a:ext cx="1237070" cy="553998"/>
          </a:xfrm>
          <a:prstGeom prst="rect">
            <a:avLst/>
          </a:prstGeom>
          <a:noFill/>
        </p:spPr>
        <p:txBody>
          <a:bodyPr wrap="none" lIns="0" tIns="0" rIns="0" bIns="0" rtlCol="0">
            <a:spAutoFit/>
          </a:bodyPr>
          <a:lstStyle/>
          <a:p>
            <a:pPr algn="ctr"/>
            <a:r>
              <a:rPr lang="en-US" sz="1200"/>
              <a:t>Documented</a:t>
            </a:r>
          </a:p>
          <a:p>
            <a:pPr algn="ctr"/>
            <a:r>
              <a:rPr lang="en-US" sz="1200"/>
              <a:t>Metrics</a:t>
            </a:r>
          </a:p>
          <a:p>
            <a:pPr algn="ctr"/>
            <a:r>
              <a:rPr lang="en-US" sz="1200"/>
              <a:t>Tailored Use Cases</a:t>
            </a:r>
          </a:p>
        </p:txBody>
      </p:sp>
      <p:sp>
        <p:nvSpPr>
          <p:cNvPr id="50" name="TextBox 49">
            <a:extLst>
              <a:ext uri="{FF2B5EF4-FFF2-40B4-BE49-F238E27FC236}">
                <a16:creationId xmlns:a16="http://schemas.microsoft.com/office/drawing/2014/main" id="{5FAA848D-2623-4907-8EEF-92AB9C8F5967}"/>
              </a:ext>
            </a:extLst>
          </p:cNvPr>
          <p:cNvSpPr txBox="1"/>
          <p:nvPr/>
        </p:nvSpPr>
        <p:spPr>
          <a:xfrm>
            <a:off x="8637497" y="3945671"/>
            <a:ext cx="1349152" cy="369332"/>
          </a:xfrm>
          <a:prstGeom prst="rect">
            <a:avLst/>
          </a:prstGeom>
          <a:noFill/>
        </p:spPr>
        <p:txBody>
          <a:bodyPr wrap="none" lIns="0" tIns="0" rIns="0" bIns="0" rtlCol="0">
            <a:spAutoFit/>
          </a:bodyPr>
          <a:lstStyle/>
          <a:p>
            <a:pPr algn="ctr"/>
            <a:r>
              <a:rPr lang="en-US" sz="1200"/>
              <a:t>Central Patch Mgmt</a:t>
            </a:r>
          </a:p>
          <a:p>
            <a:pPr algn="ctr"/>
            <a:r>
              <a:rPr lang="en-US" sz="1200"/>
              <a:t>SW Lifecycle Mgmt</a:t>
            </a:r>
          </a:p>
        </p:txBody>
      </p:sp>
      <p:sp>
        <p:nvSpPr>
          <p:cNvPr id="51" name="TextBox 50">
            <a:extLst>
              <a:ext uri="{FF2B5EF4-FFF2-40B4-BE49-F238E27FC236}">
                <a16:creationId xmlns:a16="http://schemas.microsoft.com/office/drawing/2014/main" id="{3EF64385-E661-460F-8D73-1973C14B6F9C}"/>
              </a:ext>
            </a:extLst>
          </p:cNvPr>
          <p:cNvSpPr txBox="1"/>
          <p:nvPr/>
        </p:nvSpPr>
        <p:spPr>
          <a:xfrm>
            <a:off x="10357782" y="3945671"/>
            <a:ext cx="1142044" cy="369332"/>
          </a:xfrm>
          <a:prstGeom prst="rect">
            <a:avLst/>
          </a:prstGeom>
          <a:noFill/>
        </p:spPr>
        <p:txBody>
          <a:bodyPr wrap="none" lIns="0" tIns="0" rIns="0" bIns="0" rtlCol="0">
            <a:spAutoFit/>
          </a:bodyPr>
          <a:lstStyle/>
          <a:p>
            <a:pPr algn="ctr"/>
            <a:r>
              <a:rPr lang="en-US" sz="1200"/>
              <a:t>Different sources</a:t>
            </a:r>
          </a:p>
          <a:p>
            <a:pPr algn="ctr"/>
            <a:r>
              <a:rPr lang="en-US" sz="1200"/>
              <a:t>Threat Summary</a:t>
            </a:r>
          </a:p>
        </p:txBody>
      </p:sp>
      <p:grpSp>
        <p:nvGrpSpPr>
          <p:cNvPr id="52" name="Group 51">
            <a:extLst>
              <a:ext uri="{FF2B5EF4-FFF2-40B4-BE49-F238E27FC236}">
                <a16:creationId xmlns:a16="http://schemas.microsoft.com/office/drawing/2014/main" id="{9510D342-D497-4ED0-A385-C52146AFCDF7}"/>
              </a:ext>
            </a:extLst>
          </p:cNvPr>
          <p:cNvGrpSpPr/>
          <p:nvPr/>
        </p:nvGrpSpPr>
        <p:grpSpPr>
          <a:xfrm>
            <a:off x="450850" y="2949144"/>
            <a:ext cx="991746" cy="2546810"/>
            <a:chOff x="450850" y="2949144"/>
            <a:chExt cx="991746" cy="2546810"/>
          </a:xfrm>
        </p:grpSpPr>
        <p:sp>
          <p:nvSpPr>
            <p:cNvPr id="53" name="TextBox 52">
              <a:extLst>
                <a:ext uri="{FF2B5EF4-FFF2-40B4-BE49-F238E27FC236}">
                  <a16:creationId xmlns:a16="http://schemas.microsoft.com/office/drawing/2014/main" id="{F5A16527-1C9B-4348-B516-DFC071C4F421}"/>
                </a:ext>
              </a:extLst>
            </p:cNvPr>
            <p:cNvSpPr txBox="1"/>
            <p:nvPr/>
          </p:nvSpPr>
          <p:spPr>
            <a:xfrm>
              <a:off x="450850" y="5142011"/>
              <a:ext cx="991746" cy="353943"/>
            </a:xfrm>
            <a:prstGeom prst="rect">
              <a:avLst/>
            </a:prstGeom>
            <a:noFill/>
          </p:spPr>
          <p:txBody>
            <a:bodyPr wrap="none" lIns="0" tIns="0" rIns="0" bIns="0" rtlCol="0">
              <a:spAutoFit/>
            </a:bodyPr>
            <a:lstStyle/>
            <a:p>
              <a:pPr algn="l"/>
              <a:r>
                <a:rPr lang="en-US" sz="2300">
                  <a:latin typeface="+mj-lt"/>
                </a:rPr>
                <a:t>Stage 0</a:t>
              </a:r>
              <a:endParaRPr lang="gsw-CH" sz="2300" err="1">
                <a:latin typeface="+mj-lt"/>
              </a:endParaRPr>
            </a:p>
          </p:txBody>
        </p:sp>
        <p:sp>
          <p:nvSpPr>
            <p:cNvPr id="55" name="TextBox 54">
              <a:extLst>
                <a:ext uri="{FF2B5EF4-FFF2-40B4-BE49-F238E27FC236}">
                  <a16:creationId xmlns:a16="http://schemas.microsoft.com/office/drawing/2014/main" id="{331ED236-9F70-4480-98FA-8B82540757D8}"/>
                </a:ext>
              </a:extLst>
            </p:cNvPr>
            <p:cNvSpPr txBox="1"/>
            <p:nvPr/>
          </p:nvSpPr>
          <p:spPr>
            <a:xfrm>
              <a:off x="450850" y="4045577"/>
              <a:ext cx="946862" cy="353943"/>
            </a:xfrm>
            <a:prstGeom prst="rect">
              <a:avLst/>
            </a:prstGeom>
            <a:noFill/>
          </p:spPr>
          <p:txBody>
            <a:bodyPr wrap="none" lIns="0" tIns="0" rIns="0" bIns="0" rtlCol="0">
              <a:spAutoFit/>
            </a:bodyPr>
            <a:lstStyle/>
            <a:p>
              <a:pPr algn="l"/>
              <a:r>
                <a:rPr lang="en-US" sz="2300">
                  <a:latin typeface="+mj-lt"/>
                </a:rPr>
                <a:t>Stage 1</a:t>
              </a:r>
              <a:endParaRPr lang="gsw-CH" sz="2300" err="1">
                <a:latin typeface="+mj-lt"/>
              </a:endParaRPr>
            </a:p>
          </p:txBody>
        </p:sp>
        <p:sp>
          <p:nvSpPr>
            <p:cNvPr id="56" name="TextBox 55">
              <a:extLst>
                <a:ext uri="{FF2B5EF4-FFF2-40B4-BE49-F238E27FC236}">
                  <a16:creationId xmlns:a16="http://schemas.microsoft.com/office/drawing/2014/main" id="{9F419B9B-D472-4244-9431-C728B0514D38}"/>
                </a:ext>
              </a:extLst>
            </p:cNvPr>
            <p:cNvSpPr txBox="1"/>
            <p:nvPr/>
          </p:nvSpPr>
          <p:spPr>
            <a:xfrm>
              <a:off x="450850" y="2949144"/>
              <a:ext cx="991746" cy="353943"/>
            </a:xfrm>
            <a:prstGeom prst="rect">
              <a:avLst/>
            </a:prstGeom>
            <a:noFill/>
          </p:spPr>
          <p:txBody>
            <a:bodyPr wrap="none" lIns="0" tIns="0" rIns="0" bIns="0" rtlCol="0">
              <a:spAutoFit/>
            </a:bodyPr>
            <a:lstStyle/>
            <a:p>
              <a:pPr algn="l"/>
              <a:r>
                <a:rPr lang="en-US" sz="2300">
                  <a:latin typeface="+mj-lt"/>
                </a:rPr>
                <a:t>Stage 2</a:t>
              </a:r>
              <a:endParaRPr lang="gsw-CH" sz="2300" err="1">
                <a:latin typeface="+mj-lt"/>
              </a:endParaRPr>
            </a:p>
          </p:txBody>
        </p:sp>
      </p:grpSp>
    </p:spTree>
    <p:extLst>
      <p:ext uri="{BB962C8B-B14F-4D97-AF65-F5344CB8AC3E}">
        <p14:creationId xmlns:p14="http://schemas.microsoft.com/office/powerpoint/2010/main" val="2878935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1123199"/>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1123198"/>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1123199"/>
            <a:ext cx="1355163" cy="57348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1123199"/>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1123198"/>
            <a:ext cx="1355163" cy="5734799"/>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1123199"/>
            <a:ext cx="1355163" cy="57347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2371211"/>
            <a:ext cx="804900" cy="215444"/>
          </a:xfrm>
          <a:prstGeom prst="rect">
            <a:avLst/>
          </a:prstGeom>
          <a:noFill/>
        </p:spPr>
        <p:txBody>
          <a:bodyPr wrap="none" lIns="0" tIns="0" rIns="0" bIns="0" rtlCol="0">
            <a:spAutoFit/>
          </a:bodyPr>
          <a:lstStyle/>
          <a:p>
            <a:pPr algn="ctr"/>
            <a:r>
              <a:rPr lang="en-US" sz="1400">
                <a:latin typeface="+mj-lt"/>
              </a:rPr>
              <a:t>SOC State</a:t>
            </a:r>
            <a:endParaRPr lang="gsw-CH" sz="1400" err="1">
              <a:latin typeface="+mj-lt"/>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2371211"/>
            <a:ext cx="931537" cy="215444"/>
          </a:xfrm>
          <a:prstGeom prst="rect">
            <a:avLst/>
          </a:prstGeom>
          <a:noFill/>
        </p:spPr>
        <p:txBody>
          <a:bodyPr wrap="none" lIns="0" tIns="0" rIns="0" bIns="0" rtlCol="0">
            <a:spAutoFit/>
          </a:bodyPr>
          <a:lstStyle/>
          <a:p>
            <a:pPr algn="ctr"/>
            <a:r>
              <a:rPr lang="en-US" sz="1400">
                <a:latin typeface="+mj-lt"/>
              </a:rPr>
              <a:t>Technology</a:t>
            </a:r>
            <a:endParaRPr lang="gsw-CH" sz="1400" err="1">
              <a:latin typeface="+mj-lt"/>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2371211"/>
            <a:ext cx="551819" cy="215444"/>
          </a:xfrm>
          <a:prstGeom prst="rect">
            <a:avLst/>
          </a:prstGeom>
          <a:noFill/>
        </p:spPr>
        <p:txBody>
          <a:bodyPr wrap="none" lIns="0" tIns="0" rIns="0" bIns="0" rtlCol="0">
            <a:spAutoFit/>
          </a:bodyPr>
          <a:lstStyle/>
          <a:p>
            <a:pPr algn="ctr"/>
            <a:r>
              <a:rPr lang="en-US" sz="1400">
                <a:latin typeface="+mj-lt"/>
              </a:rPr>
              <a:t>People</a:t>
            </a:r>
            <a:endParaRPr lang="gsw-CH" sz="1400" err="1">
              <a:latin typeface="+mj-lt"/>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2371211"/>
            <a:ext cx="783869" cy="215444"/>
          </a:xfrm>
          <a:prstGeom prst="rect">
            <a:avLst/>
          </a:prstGeom>
          <a:noFill/>
        </p:spPr>
        <p:txBody>
          <a:bodyPr wrap="none" lIns="0" tIns="0" rIns="0" bIns="0" rtlCol="0">
            <a:spAutoFit/>
          </a:bodyPr>
          <a:lstStyle/>
          <a:p>
            <a:pPr algn="ctr"/>
            <a:r>
              <a:rPr lang="en-US" sz="1400">
                <a:latin typeface="+mj-lt"/>
              </a:rPr>
              <a:t>Processes</a:t>
            </a:r>
            <a:endParaRPr lang="gsw-CH" sz="1400" err="1">
              <a:latin typeface="+mj-lt"/>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2371211"/>
            <a:ext cx="1201034" cy="215444"/>
          </a:xfrm>
          <a:prstGeom prst="rect">
            <a:avLst/>
          </a:prstGeom>
          <a:noFill/>
        </p:spPr>
        <p:txBody>
          <a:bodyPr wrap="none" lIns="0" tIns="0" rIns="0" bIns="0" rtlCol="0">
            <a:spAutoFit/>
          </a:bodyPr>
          <a:lstStyle/>
          <a:p>
            <a:pPr algn="ctr"/>
            <a:r>
              <a:rPr lang="en-US" sz="1400">
                <a:latin typeface="+mj-lt"/>
              </a:rPr>
              <a:t>Posture Mgmt.</a:t>
            </a:r>
            <a:endParaRPr lang="gsw-CH" sz="1400" err="1">
              <a:latin typeface="+mj-lt"/>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2371211"/>
            <a:ext cx="1023293" cy="215444"/>
          </a:xfrm>
          <a:prstGeom prst="rect">
            <a:avLst/>
          </a:prstGeom>
          <a:noFill/>
        </p:spPr>
        <p:txBody>
          <a:bodyPr wrap="none" lIns="0" tIns="0" rIns="0" bIns="0" rtlCol="0">
            <a:spAutoFit/>
          </a:bodyPr>
          <a:lstStyle/>
          <a:p>
            <a:pPr algn="ctr"/>
            <a:r>
              <a:rPr lang="en-US" sz="1400">
                <a:latin typeface="+mj-lt"/>
              </a:rPr>
              <a:t>Threat </a:t>
            </a:r>
            <a:r>
              <a:rPr lang="en-US" sz="1400" err="1">
                <a:latin typeface="+mj-lt"/>
              </a:rPr>
              <a:t>Intell</a:t>
            </a:r>
            <a:r>
              <a:rPr lang="en-US" sz="1400">
                <a:latin typeface="+mj-lt"/>
              </a:rPr>
              <a:t>.</a:t>
            </a:r>
            <a:endParaRPr lang="gsw-CH" sz="1400" err="1">
              <a:latin typeface="+mj-lt"/>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161596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161596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162110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161596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161596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161596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algn="l"/>
            <a:r>
              <a:rPr lang="en-US" sz="1200"/>
              <a:t>Manual</a:t>
            </a:r>
            <a:endParaRPr lang="gsw-CH" sz="1200" err="1"/>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algn="ctr"/>
            <a:r>
              <a:rPr lang="en-US" sz="1200"/>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algn="ctr"/>
            <a:r>
              <a:rPr lang="en-US" sz="1200"/>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032210" y="5038754"/>
            <a:ext cx="1326710" cy="369332"/>
          </a:xfrm>
          <a:prstGeom prst="rect">
            <a:avLst/>
          </a:prstGeom>
          <a:noFill/>
        </p:spPr>
        <p:txBody>
          <a:bodyPr wrap="none" lIns="0" tIns="0" rIns="0" bIns="0" rtlCol="0">
            <a:spAutoFit/>
          </a:bodyPr>
          <a:lstStyle/>
          <a:p>
            <a:pPr algn="ctr"/>
            <a:r>
              <a:rPr lang="en-US" sz="1200"/>
              <a:t>Informal</a:t>
            </a:r>
          </a:p>
          <a:p>
            <a:pPr algn="ctr"/>
            <a:r>
              <a:rPr lang="en-US" sz="1200"/>
              <a:t>Standard Use Cases</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algn="ctr"/>
            <a:r>
              <a:rPr lang="en-US" sz="1200"/>
              <a:t>Unstructured</a:t>
            </a:r>
          </a:p>
          <a:p>
            <a:pPr algn="ctr"/>
            <a:r>
              <a:rPr lang="en-US" sz="1200"/>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algn="ctr"/>
            <a:r>
              <a:rPr lang="en-US" sz="1200"/>
              <a:t>Unstructured</a:t>
            </a:r>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03C4AC-6D5D-4627-8789-31010418C73F}"/>
              </a:ext>
            </a:extLst>
          </p:cNvPr>
          <p:cNvSpPr txBox="1"/>
          <p:nvPr/>
        </p:nvSpPr>
        <p:spPr>
          <a:xfrm>
            <a:off x="2215903" y="3945671"/>
            <a:ext cx="1260281" cy="553998"/>
          </a:xfrm>
          <a:prstGeom prst="rect">
            <a:avLst/>
          </a:prstGeom>
          <a:noFill/>
        </p:spPr>
        <p:txBody>
          <a:bodyPr wrap="none" lIns="0" tIns="0" rIns="0" bIns="0" rtlCol="0">
            <a:spAutoFit/>
          </a:bodyPr>
          <a:lstStyle/>
          <a:p>
            <a:pPr algn="ctr"/>
            <a:r>
              <a:rPr lang="en-US" sz="1200"/>
              <a:t>Partly automated</a:t>
            </a:r>
          </a:p>
          <a:p>
            <a:pPr algn="ctr"/>
            <a:r>
              <a:rPr lang="en-US" sz="1200" err="1"/>
              <a:t>Opport</a:t>
            </a:r>
            <a:r>
              <a:rPr lang="en-US" sz="1200"/>
              <a:t>. Red Team</a:t>
            </a:r>
          </a:p>
          <a:p>
            <a:pPr algn="ctr"/>
            <a:r>
              <a:rPr lang="en-US" sz="1200"/>
              <a:t>Manual hunting</a:t>
            </a:r>
            <a:endParaRPr lang="gsw-CH" sz="1200" err="1"/>
          </a:p>
        </p:txBody>
      </p:sp>
      <p:sp>
        <p:nvSpPr>
          <p:cNvPr id="47" name="TextBox 46">
            <a:extLst>
              <a:ext uri="{FF2B5EF4-FFF2-40B4-BE49-F238E27FC236}">
                <a16:creationId xmlns:a16="http://schemas.microsoft.com/office/drawing/2014/main" id="{ADEAA86E-ED0D-48C8-8744-D6ABEDD61381}"/>
              </a:ext>
            </a:extLst>
          </p:cNvPr>
          <p:cNvSpPr txBox="1"/>
          <p:nvPr/>
        </p:nvSpPr>
        <p:spPr>
          <a:xfrm>
            <a:off x="3847756" y="3945671"/>
            <a:ext cx="1224566" cy="369332"/>
          </a:xfrm>
          <a:prstGeom prst="rect">
            <a:avLst/>
          </a:prstGeom>
          <a:noFill/>
        </p:spPr>
        <p:txBody>
          <a:bodyPr wrap="none" lIns="0" tIns="0" rIns="0" bIns="0" rtlCol="0">
            <a:spAutoFit/>
          </a:bodyPr>
          <a:lstStyle/>
          <a:p>
            <a:pPr algn="ctr"/>
            <a:r>
              <a:rPr lang="en-US" sz="1200"/>
              <a:t>Struct. operations</a:t>
            </a:r>
          </a:p>
          <a:p>
            <a:pPr algn="ctr"/>
            <a:r>
              <a:rPr lang="en-US" sz="1200"/>
              <a:t>Hunting platform</a:t>
            </a:r>
          </a:p>
        </p:txBody>
      </p:sp>
      <p:sp>
        <p:nvSpPr>
          <p:cNvPr id="48" name="TextBox 47">
            <a:extLst>
              <a:ext uri="{FF2B5EF4-FFF2-40B4-BE49-F238E27FC236}">
                <a16:creationId xmlns:a16="http://schemas.microsoft.com/office/drawing/2014/main" id="{211C56FD-D57F-493F-A1C8-2FC9FB6D4FA0}"/>
              </a:ext>
            </a:extLst>
          </p:cNvPr>
          <p:cNvSpPr txBox="1"/>
          <p:nvPr/>
        </p:nvSpPr>
        <p:spPr>
          <a:xfrm>
            <a:off x="5598500" y="3945671"/>
            <a:ext cx="956095" cy="369332"/>
          </a:xfrm>
          <a:prstGeom prst="rect">
            <a:avLst/>
          </a:prstGeom>
          <a:noFill/>
        </p:spPr>
        <p:txBody>
          <a:bodyPr wrap="none" lIns="0" tIns="0" rIns="0" bIns="0" rtlCol="0">
            <a:spAutoFit/>
          </a:bodyPr>
          <a:lstStyle/>
          <a:p>
            <a:pPr algn="ctr"/>
            <a:r>
              <a:rPr lang="en-US" sz="1200"/>
              <a:t>Different roles</a:t>
            </a:r>
          </a:p>
          <a:p>
            <a:pPr algn="ctr"/>
            <a:r>
              <a:rPr lang="en-US" sz="1200"/>
              <a:t>Clear training</a:t>
            </a:r>
          </a:p>
        </p:txBody>
      </p:sp>
      <p:sp>
        <p:nvSpPr>
          <p:cNvPr id="49" name="TextBox 48">
            <a:extLst>
              <a:ext uri="{FF2B5EF4-FFF2-40B4-BE49-F238E27FC236}">
                <a16:creationId xmlns:a16="http://schemas.microsoft.com/office/drawing/2014/main" id="{31A671D5-E7F7-4776-BC15-89CA9834327D}"/>
              </a:ext>
            </a:extLst>
          </p:cNvPr>
          <p:cNvSpPr txBox="1"/>
          <p:nvPr/>
        </p:nvSpPr>
        <p:spPr>
          <a:xfrm>
            <a:off x="7077029" y="3945671"/>
            <a:ext cx="1237070" cy="553998"/>
          </a:xfrm>
          <a:prstGeom prst="rect">
            <a:avLst/>
          </a:prstGeom>
          <a:noFill/>
        </p:spPr>
        <p:txBody>
          <a:bodyPr wrap="none" lIns="0" tIns="0" rIns="0" bIns="0" rtlCol="0">
            <a:spAutoFit/>
          </a:bodyPr>
          <a:lstStyle/>
          <a:p>
            <a:pPr algn="ctr"/>
            <a:r>
              <a:rPr lang="en-US" sz="1200"/>
              <a:t>Documented</a:t>
            </a:r>
          </a:p>
          <a:p>
            <a:pPr algn="ctr"/>
            <a:r>
              <a:rPr lang="en-US" sz="1200"/>
              <a:t>Metrics</a:t>
            </a:r>
          </a:p>
          <a:p>
            <a:pPr algn="ctr"/>
            <a:r>
              <a:rPr lang="en-US" sz="1200"/>
              <a:t>Tailored Use Cases</a:t>
            </a:r>
          </a:p>
        </p:txBody>
      </p:sp>
      <p:sp>
        <p:nvSpPr>
          <p:cNvPr id="50" name="TextBox 49">
            <a:extLst>
              <a:ext uri="{FF2B5EF4-FFF2-40B4-BE49-F238E27FC236}">
                <a16:creationId xmlns:a16="http://schemas.microsoft.com/office/drawing/2014/main" id="{5FAA848D-2623-4907-8EEF-92AB9C8F5967}"/>
              </a:ext>
            </a:extLst>
          </p:cNvPr>
          <p:cNvSpPr txBox="1"/>
          <p:nvPr/>
        </p:nvSpPr>
        <p:spPr>
          <a:xfrm>
            <a:off x="8637497" y="3945671"/>
            <a:ext cx="1349152" cy="369332"/>
          </a:xfrm>
          <a:prstGeom prst="rect">
            <a:avLst/>
          </a:prstGeom>
          <a:noFill/>
        </p:spPr>
        <p:txBody>
          <a:bodyPr wrap="none" lIns="0" tIns="0" rIns="0" bIns="0" rtlCol="0">
            <a:spAutoFit/>
          </a:bodyPr>
          <a:lstStyle/>
          <a:p>
            <a:pPr algn="ctr"/>
            <a:r>
              <a:rPr lang="en-US" sz="1200"/>
              <a:t>Central Patch Mgmt</a:t>
            </a:r>
          </a:p>
          <a:p>
            <a:pPr algn="ctr"/>
            <a:r>
              <a:rPr lang="en-US" sz="1200"/>
              <a:t>SW Lifecycle Mgmt</a:t>
            </a:r>
          </a:p>
        </p:txBody>
      </p:sp>
      <p:sp>
        <p:nvSpPr>
          <p:cNvPr id="51" name="TextBox 50">
            <a:extLst>
              <a:ext uri="{FF2B5EF4-FFF2-40B4-BE49-F238E27FC236}">
                <a16:creationId xmlns:a16="http://schemas.microsoft.com/office/drawing/2014/main" id="{3EF64385-E661-460F-8D73-1973C14B6F9C}"/>
              </a:ext>
            </a:extLst>
          </p:cNvPr>
          <p:cNvSpPr txBox="1"/>
          <p:nvPr/>
        </p:nvSpPr>
        <p:spPr>
          <a:xfrm>
            <a:off x="10357782" y="3945671"/>
            <a:ext cx="1142044" cy="369332"/>
          </a:xfrm>
          <a:prstGeom prst="rect">
            <a:avLst/>
          </a:prstGeom>
          <a:noFill/>
        </p:spPr>
        <p:txBody>
          <a:bodyPr wrap="none" lIns="0" tIns="0" rIns="0" bIns="0" rtlCol="0">
            <a:spAutoFit/>
          </a:bodyPr>
          <a:lstStyle/>
          <a:p>
            <a:pPr algn="ctr"/>
            <a:r>
              <a:rPr lang="en-US" sz="1200"/>
              <a:t>Different sources</a:t>
            </a:r>
          </a:p>
          <a:p>
            <a:pPr algn="ctr"/>
            <a:r>
              <a:rPr lang="en-US" sz="1200"/>
              <a:t>Threat Summary</a:t>
            </a:r>
          </a:p>
        </p:txBody>
      </p: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DE28363-6825-4BFE-BA24-5C9E40EDB92D}"/>
              </a:ext>
            </a:extLst>
          </p:cNvPr>
          <p:cNvSpPr txBox="1"/>
          <p:nvPr/>
        </p:nvSpPr>
        <p:spPr>
          <a:xfrm>
            <a:off x="2196540" y="2816790"/>
            <a:ext cx="1299009" cy="553998"/>
          </a:xfrm>
          <a:prstGeom prst="rect">
            <a:avLst/>
          </a:prstGeom>
          <a:noFill/>
        </p:spPr>
        <p:txBody>
          <a:bodyPr wrap="none" lIns="0" tIns="0" rIns="0" bIns="0" rtlCol="0">
            <a:spAutoFit/>
          </a:bodyPr>
          <a:lstStyle/>
          <a:p>
            <a:pPr algn="ctr"/>
            <a:r>
              <a:rPr lang="en-US" sz="1200" err="1"/>
              <a:t>Autom</a:t>
            </a:r>
            <a:r>
              <a:rPr lang="en-US" sz="1200"/>
              <a:t>. Response</a:t>
            </a:r>
          </a:p>
          <a:p>
            <a:pPr algn="ctr"/>
            <a:r>
              <a:rPr lang="en-US" sz="1200"/>
              <a:t>Standing Red Team</a:t>
            </a:r>
          </a:p>
          <a:p>
            <a:pPr algn="ctr"/>
            <a:r>
              <a:rPr lang="en-US" sz="1200"/>
              <a:t>ML/AI for hunting</a:t>
            </a:r>
            <a:endParaRPr lang="gsw-CH" sz="1200" err="1"/>
          </a:p>
        </p:txBody>
      </p:sp>
      <p:sp>
        <p:nvSpPr>
          <p:cNvPr id="53" name="TextBox 52">
            <a:extLst>
              <a:ext uri="{FF2B5EF4-FFF2-40B4-BE49-F238E27FC236}">
                <a16:creationId xmlns:a16="http://schemas.microsoft.com/office/drawing/2014/main" id="{D0BAF1B6-71EC-4092-B3C0-6C5C00A6A148}"/>
              </a:ext>
            </a:extLst>
          </p:cNvPr>
          <p:cNvSpPr txBox="1"/>
          <p:nvPr/>
        </p:nvSpPr>
        <p:spPr>
          <a:xfrm>
            <a:off x="3893186" y="2816790"/>
            <a:ext cx="1133708" cy="553998"/>
          </a:xfrm>
          <a:prstGeom prst="rect">
            <a:avLst/>
          </a:prstGeom>
          <a:noFill/>
        </p:spPr>
        <p:txBody>
          <a:bodyPr wrap="none" lIns="0" tIns="0" rIns="0" bIns="0" rtlCol="0">
            <a:spAutoFit/>
          </a:bodyPr>
          <a:lstStyle/>
          <a:p>
            <a:pPr algn="ctr"/>
            <a:r>
              <a:rPr lang="en-US" sz="1200"/>
              <a:t>Ops processes</a:t>
            </a:r>
          </a:p>
          <a:p>
            <a:pPr algn="ctr"/>
            <a:r>
              <a:rPr lang="en-US" sz="1200"/>
              <a:t>Tight integration</a:t>
            </a:r>
          </a:p>
          <a:p>
            <a:pPr algn="ctr"/>
            <a:r>
              <a:rPr lang="en-US" sz="1200"/>
              <a:t>Automation</a:t>
            </a:r>
          </a:p>
        </p:txBody>
      </p:sp>
      <p:sp>
        <p:nvSpPr>
          <p:cNvPr id="55" name="TextBox 54">
            <a:extLst>
              <a:ext uri="{FF2B5EF4-FFF2-40B4-BE49-F238E27FC236}">
                <a16:creationId xmlns:a16="http://schemas.microsoft.com/office/drawing/2014/main" id="{6DF499BB-0E4F-481C-B06B-7D0ADC728499}"/>
              </a:ext>
            </a:extLst>
          </p:cNvPr>
          <p:cNvSpPr txBox="1"/>
          <p:nvPr/>
        </p:nvSpPr>
        <p:spPr>
          <a:xfrm>
            <a:off x="5553618" y="2816790"/>
            <a:ext cx="1045863" cy="553998"/>
          </a:xfrm>
          <a:prstGeom prst="rect">
            <a:avLst/>
          </a:prstGeom>
          <a:noFill/>
        </p:spPr>
        <p:txBody>
          <a:bodyPr wrap="none" lIns="0" tIns="0" rIns="0" bIns="0" rtlCol="0">
            <a:spAutoFit/>
          </a:bodyPr>
          <a:lstStyle/>
          <a:p>
            <a:pPr algn="ctr"/>
            <a:r>
              <a:rPr lang="en-US" sz="1200"/>
              <a:t>Well-structured</a:t>
            </a:r>
          </a:p>
          <a:p>
            <a:pPr algn="ctr"/>
            <a:r>
              <a:rPr lang="en-US" sz="1200"/>
              <a:t>Certified</a:t>
            </a:r>
          </a:p>
          <a:p>
            <a:pPr algn="ctr"/>
            <a:r>
              <a:rPr lang="en-US" sz="1200"/>
              <a:t>Job rotation</a:t>
            </a:r>
          </a:p>
        </p:txBody>
      </p:sp>
      <p:sp>
        <p:nvSpPr>
          <p:cNvPr id="56" name="TextBox 55">
            <a:extLst>
              <a:ext uri="{FF2B5EF4-FFF2-40B4-BE49-F238E27FC236}">
                <a16:creationId xmlns:a16="http://schemas.microsoft.com/office/drawing/2014/main" id="{49490ABF-49CF-4413-B517-25FA7B1BFE6D}"/>
              </a:ext>
            </a:extLst>
          </p:cNvPr>
          <p:cNvSpPr txBox="1"/>
          <p:nvPr/>
        </p:nvSpPr>
        <p:spPr>
          <a:xfrm>
            <a:off x="7038816" y="2816790"/>
            <a:ext cx="1313500" cy="553998"/>
          </a:xfrm>
          <a:prstGeom prst="rect">
            <a:avLst/>
          </a:prstGeom>
          <a:noFill/>
        </p:spPr>
        <p:txBody>
          <a:bodyPr wrap="none" lIns="0" tIns="0" rIns="0" bIns="0" rtlCol="0">
            <a:spAutoFit/>
          </a:bodyPr>
          <a:lstStyle/>
          <a:p>
            <a:pPr algn="ctr"/>
            <a:r>
              <a:rPr lang="en-US" sz="1200"/>
              <a:t>Auto. Improvement</a:t>
            </a:r>
          </a:p>
          <a:p>
            <a:pPr algn="ctr"/>
            <a:r>
              <a:rPr lang="en-US" sz="1200"/>
              <a:t>Business-aligned</a:t>
            </a:r>
          </a:p>
          <a:p>
            <a:pPr algn="ctr"/>
            <a:r>
              <a:rPr lang="en-US" sz="1200"/>
              <a:t>24*7</a:t>
            </a:r>
          </a:p>
        </p:txBody>
      </p:sp>
      <p:sp>
        <p:nvSpPr>
          <p:cNvPr id="57" name="TextBox 56">
            <a:extLst>
              <a:ext uri="{FF2B5EF4-FFF2-40B4-BE49-F238E27FC236}">
                <a16:creationId xmlns:a16="http://schemas.microsoft.com/office/drawing/2014/main" id="{240F2AA1-2412-494A-BA5E-D24906E13514}"/>
              </a:ext>
            </a:extLst>
          </p:cNvPr>
          <p:cNvSpPr txBox="1"/>
          <p:nvPr/>
        </p:nvSpPr>
        <p:spPr>
          <a:xfrm>
            <a:off x="8681327" y="2816790"/>
            <a:ext cx="1261499" cy="184666"/>
          </a:xfrm>
          <a:prstGeom prst="rect">
            <a:avLst/>
          </a:prstGeom>
          <a:noFill/>
        </p:spPr>
        <p:txBody>
          <a:bodyPr wrap="none" lIns="0" tIns="0" rIns="0" bIns="0" rtlCol="0">
            <a:spAutoFit/>
          </a:bodyPr>
          <a:lstStyle/>
          <a:p>
            <a:pPr algn="ctr"/>
            <a:r>
              <a:rPr lang="en-US" sz="1200"/>
              <a:t>Auto. enforcement</a:t>
            </a:r>
          </a:p>
        </p:txBody>
      </p:sp>
      <p:sp>
        <p:nvSpPr>
          <p:cNvPr id="58" name="TextBox 57">
            <a:extLst>
              <a:ext uri="{FF2B5EF4-FFF2-40B4-BE49-F238E27FC236}">
                <a16:creationId xmlns:a16="http://schemas.microsoft.com/office/drawing/2014/main" id="{CA447677-4D98-437F-BF03-C4D2456082A6}"/>
              </a:ext>
            </a:extLst>
          </p:cNvPr>
          <p:cNvSpPr txBox="1"/>
          <p:nvPr/>
        </p:nvSpPr>
        <p:spPr>
          <a:xfrm>
            <a:off x="10359741" y="2816790"/>
            <a:ext cx="1138133" cy="369332"/>
          </a:xfrm>
          <a:prstGeom prst="rect">
            <a:avLst/>
          </a:prstGeom>
          <a:noFill/>
        </p:spPr>
        <p:txBody>
          <a:bodyPr wrap="none" lIns="0" tIns="0" rIns="0" bIns="0" rtlCol="0">
            <a:spAutoFit/>
          </a:bodyPr>
          <a:lstStyle/>
          <a:p>
            <a:pPr algn="ctr"/>
            <a:r>
              <a:rPr lang="en-US" sz="1200"/>
              <a:t>TI platform</a:t>
            </a:r>
          </a:p>
          <a:p>
            <a:pPr algn="ctr"/>
            <a:r>
              <a:rPr lang="en-US" sz="1200"/>
              <a:t>Business-</a:t>
            </a:r>
            <a:r>
              <a:rPr lang="en-US" sz="1200" err="1"/>
              <a:t>aligend</a:t>
            </a:r>
            <a:endParaRPr lang="en-US" sz="1200"/>
          </a:p>
        </p:txBody>
      </p:sp>
      <p:grpSp>
        <p:nvGrpSpPr>
          <p:cNvPr id="59" name="Group 58">
            <a:extLst>
              <a:ext uri="{FF2B5EF4-FFF2-40B4-BE49-F238E27FC236}">
                <a16:creationId xmlns:a16="http://schemas.microsoft.com/office/drawing/2014/main" id="{B9A23C4F-18DE-4C8F-868B-86FDCFD2D3F5}"/>
              </a:ext>
            </a:extLst>
          </p:cNvPr>
          <p:cNvGrpSpPr/>
          <p:nvPr/>
        </p:nvGrpSpPr>
        <p:grpSpPr>
          <a:xfrm>
            <a:off x="450850" y="2949144"/>
            <a:ext cx="991746" cy="2546810"/>
            <a:chOff x="450850" y="2949144"/>
            <a:chExt cx="991746" cy="2546810"/>
          </a:xfrm>
        </p:grpSpPr>
        <p:sp>
          <p:nvSpPr>
            <p:cNvPr id="60" name="TextBox 59">
              <a:extLst>
                <a:ext uri="{FF2B5EF4-FFF2-40B4-BE49-F238E27FC236}">
                  <a16:creationId xmlns:a16="http://schemas.microsoft.com/office/drawing/2014/main" id="{C45E0673-C539-4025-87C0-3E6F4EF4CC61}"/>
                </a:ext>
              </a:extLst>
            </p:cNvPr>
            <p:cNvSpPr txBox="1"/>
            <p:nvPr/>
          </p:nvSpPr>
          <p:spPr>
            <a:xfrm>
              <a:off x="450850" y="5142011"/>
              <a:ext cx="991746" cy="353943"/>
            </a:xfrm>
            <a:prstGeom prst="rect">
              <a:avLst/>
            </a:prstGeom>
            <a:noFill/>
          </p:spPr>
          <p:txBody>
            <a:bodyPr wrap="none" lIns="0" tIns="0" rIns="0" bIns="0" rtlCol="0">
              <a:spAutoFit/>
            </a:bodyPr>
            <a:lstStyle/>
            <a:p>
              <a:pPr algn="l"/>
              <a:r>
                <a:rPr lang="en-US" sz="2300">
                  <a:latin typeface="+mj-lt"/>
                </a:rPr>
                <a:t>Stage 0</a:t>
              </a:r>
              <a:endParaRPr lang="gsw-CH" sz="2300" err="1">
                <a:latin typeface="+mj-lt"/>
              </a:endParaRPr>
            </a:p>
          </p:txBody>
        </p:sp>
        <p:sp>
          <p:nvSpPr>
            <p:cNvPr id="61" name="TextBox 60">
              <a:extLst>
                <a:ext uri="{FF2B5EF4-FFF2-40B4-BE49-F238E27FC236}">
                  <a16:creationId xmlns:a16="http://schemas.microsoft.com/office/drawing/2014/main" id="{14A88DF7-9562-47CE-8E1F-069E6A52E86A}"/>
                </a:ext>
              </a:extLst>
            </p:cNvPr>
            <p:cNvSpPr txBox="1"/>
            <p:nvPr/>
          </p:nvSpPr>
          <p:spPr>
            <a:xfrm>
              <a:off x="450850" y="4045577"/>
              <a:ext cx="946862" cy="353943"/>
            </a:xfrm>
            <a:prstGeom prst="rect">
              <a:avLst/>
            </a:prstGeom>
            <a:noFill/>
          </p:spPr>
          <p:txBody>
            <a:bodyPr wrap="none" lIns="0" tIns="0" rIns="0" bIns="0" rtlCol="0">
              <a:spAutoFit/>
            </a:bodyPr>
            <a:lstStyle/>
            <a:p>
              <a:pPr algn="l"/>
              <a:r>
                <a:rPr lang="en-US" sz="2300">
                  <a:latin typeface="+mj-lt"/>
                </a:rPr>
                <a:t>Stage 1</a:t>
              </a:r>
              <a:endParaRPr lang="gsw-CH" sz="2300" err="1">
                <a:latin typeface="+mj-lt"/>
              </a:endParaRPr>
            </a:p>
          </p:txBody>
        </p:sp>
        <p:sp>
          <p:nvSpPr>
            <p:cNvPr id="62" name="TextBox 61">
              <a:extLst>
                <a:ext uri="{FF2B5EF4-FFF2-40B4-BE49-F238E27FC236}">
                  <a16:creationId xmlns:a16="http://schemas.microsoft.com/office/drawing/2014/main" id="{74B84B7B-9C99-46A7-ADF0-FB88753FDCF9}"/>
                </a:ext>
              </a:extLst>
            </p:cNvPr>
            <p:cNvSpPr txBox="1"/>
            <p:nvPr/>
          </p:nvSpPr>
          <p:spPr>
            <a:xfrm>
              <a:off x="450850" y="2949144"/>
              <a:ext cx="991746" cy="353943"/>
            </a:xfrm>
            <a:prstGeom prst="rect">
              <a:avLst/>
            </a:prstGeom>
            <a:noFill/>
          </p:spPr>
          <p:txBody>
            <a:bodyPr wrap="none" lIns="0" tIns="0" rIns="0" bIns="0" rtlCol="0">
              <a:spAutoFit/>
            </a:bodyPr>
            <a:lstStyle/>
            <a:p>
              <a:pPr algn="l"/>
              <a:r>
                <a:rPr lang="en-US" sz="2300">
                  <a:latin typeface="+mj-lt"/>
                </a:rPr>
                <a:t>Stage 2</a:t>
              </a:r>
              <a:endParaRPr lang="gsw-CH" sz="2300" err="1">
                <a:latin typeface="+mj-lt"/>
              </a:endParaRPr>
            </a:p>
          </p:txBody>
        </p:sp>
      </p:grpSp>
    </p:spTree>
    <p:extLst>
      <p:ext uri="{BB962C8B-B14F-4D97-AF65-F5344CB8AC3E}">
        <p14:creationId xmlns:p14="http://schemas.microsoft.com/office/powerpoint/2010/main" val="275966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A049-71F2-49C4-BDE2-47C6397E0920}"/>
              </a:ext>
            </a:extLst>
          </p:cNvPr>
          <p:cNvSpPr>
            <a:spLocks noGrp="1"/>
          </p:cNvSpPr>
          <p:nvPr>
            <p:ph type="title"/>
          </p:nvPr>
        </p:nvSpPr>
        <p:spPr/>
        <p:txBody>
          <a:bodyPr/>
          <a:lstStyle/>
          <a:p>
            <a:r>
              <a:rPr lang="en-US"/>
              <a:t>Security Operations Model – Functions and Tools</a:t>
            </a:r>
            <a:endParaRPr lang="gsw-CH"/>
          </a:p>
        </p:txBody>
      </p:sp>
      <p:grpSp>
        <p:nvGrpSpPr>
          <p:cNvPr id="3" name="Group 2">
            <a:extLst>
              <a:ext uri="{FF2B5EF4-FFF2-40B4-BE49-F238E27FC236}">
                <a16:creationId xmlns:a16="http://schemas.microsoft.com/office/drawing/2014/main" id="{8DA23DDE-3B80-420A-A1E7-49FBD08B68CA}"/>
              </a:ext>
            </a:extLst>
          </p:cNvPr>
          <p:cNvGrpSpPr/>
          <p:nvPr/>
        </p:nvGrpSpPr>
        <p:grpSpPr>
          <a:xfrm>
            <a:off x="878840" y="1397317"/>
            <a:ext cx="6123647" cy="5179035"/>
            <a:chOff x="1149350" y="1538287"/>
            <a:chExt cx="6123647" cy="5179035"/>
          </a:xfrm>
          <a:solidFill>
            <a:srgbClr val="107C10"/>
          </a:solidFill>
        </p:grpSpPr>
        <p:sp>
          <p:nvSpPr>
            <p:cNvPr id="4" name="Rectangle: Rounded Corners 3">
              <a:extLst>
                <a:ext uri="{FF2B5EF4-FFF2-40B4-BE49-F238E27FC236}">
                  <a16:creationId xmlns:a16="http://schemas.microsoft.com/office/drawing/2014/main" id="{6C0D937D-9823-436E-8020-BDEC3A5FEA2C}"/>
                </a:ext>
              </a:extLst>
            </p:cNvPr>
            <p:cNvSpPr/>
            <p:nvPr/>
          </p:nvSpPr>
          <p:spPr bwMode="auto">
            <a:xfrm>
              <a:off x="1149350" y="1538287"/>
              <a:ext cx="6123647" cy="5179035"/>
            </a:xfrm>
            <a:prstGeom prst="roundRect">
              <a:avLst>
                <a:gd name="adj" fmla="val 2778"/>
              </a:avLst>
            </a:prstGeom>
            <a:grpFill/>
            <a:ln w="44450">
              <a:noFill/>
              <a:headEnd type="none" w="med" len="med"/>
              <a:tailEnd type="none" w="med" len="med"/>
            </a:ln>
            <a:effectLst>
              <a:outerShdw blurRad="190500" dist="762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F7E13C84-570C-4B77-871D-B24DCFAA2D40}"/>
                </a:ext>
              </a:extLst>
            </p:cNvPr>
            <p:cNvSpPr txBox="1"/>
            <p:nvPr/>
          </p:nvSpPr>
          <p:spPr>
            <a:xfrm>
              <a:off x="2887900" y="1639113"/>
              <a:ext cx="2646546" cy="246221"/>
            </a:xfrm>
            <a:prstGeom prst="rect">
              <a:avLst/>
            </a:prstGeom>
            <a:grp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Threat Intelligence</a:t>
              </a:r>
            </a:p>
          </p:txBody>
        </p:sp>
        <p:sp>
          <p:nvSpPr>
            <p:cNvPr id="6" name="TextBox 5">
              <a:extLst>
                <a:ext uri="{FF2B5EF4-FFF2-40B4-BE49-F238E27FC236}">
                  <a16:creationId xmlns:a16="http://schemas.microsoft.com/office/drawing/2014/main" id="{42112A49-FFF6-4A92-8785-86B0D71D74AB}"/>
                </a:ext>
              </a:extLst>
            </p:cNvPr>
            <p:cNvSpPr txBox="1"/>
            <p:nvPr/>
          </p:nvSpPr>
          <p:spPr>
            <a:xfrm>
              <a:off x="1295722" y="1991983"/>
              <a:ext cx="3417829" cy="169277"/>
            </a:xfrm>
            <a:prstGeom prst="rect">
              <a:avLst/>
            </a:prstGeom>
            <a:grp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Strategic and Business Threat Insights/Trends</a:t>
              </a:r>
            </a:p>
          </p:txBody>
        </p:sp>
        <p:sp>
          <p:nvSpPr>
            <p:cNvPr id="7" name="TextBox 6">
              <a:extLst>
                <a:ext uri="{FF2B5EF4-FFF2-40B4-BE49-F238E27FC236}">
                  <a16:creationId xmlns:a16="http://schemas.microsoft.com/office/drawing/2014/main" id="{A910BBB8-11B1-4A17-ABEE-523FE94FAFB7}"/>
                </a:ext>
              </a:extLst>
            </p:cNvPr>
            <p:cNvSpPr txBox="1"/>
            <p:nvPr/>
          </p:nvSpPr>
          <p:spPr>
            <a:xfrm>
              <a:off x="1295722" y="6438402"/>
              <a:ext cx="4347838" cy="169277"/>
            </a:xfrm>
            <a:prstGeom prst="rect">
              <a:avLst/>
            </a:prstGeom>
            <a:grp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Tactical Threat Trends and Indicators of Compromise (IOCs)</a:t>
              </a:r>
            </a:p>
          </p:txBody>
        </p:sp>
        <p:cxnSp>
          <p:nvCxnSpPr>
            <p:cNvPr id="8" name="Straight Arrow Connector 7">
              <a:extLst>
                <a:ext uri="{FF2B5EF4-FFF2-40B4-BE49-F238E27FC236}">
                  <a16:creationId xmlns:a16="http://schemas.microsoft.com/office/drawing/2014/main" id="{A595B556-CC10-4BDF-A0F0-13DAF3D6B865}"/>
                </a:ext>
              </a:extLst>
            </p:cNvPr>
            <p:cNvCxnSpPr>
              <a:cxnSpLocks/>
            </p:cNvCxnSpPr>
            <p:nvPr/>
          </p:nvCxnSpPr>
          <p:spPr>
            <a:xfrm>
              <a:off x="1410611" y="2236637"/>
              <a:ext cx="0" cy="4054333"/>
            </a:xfrm>
            <a:prstGeom prst="straightConnector1">
              <a:avLst/>
            </a:prstGeom>
            <a:grpFill/>
            <a:ln w="19050" cap="flat" cmpd="sng" algn="ctr">
              <a:solidFill>
                <a:schemeClr val="bg1"/>
              </a:solidFill>
              <a:prstDash val="solid"/>
              <a:headEnd type="arrow" w="lg" len="lg"/>
              <a:tailEnd type="arrow" w="lg" len="lg"/>
            </a:ln>
            <a:effectLst/>
          </p:spPr>
        </p:cxnSp>
      </p:grpSp>
      <p:grpSp>
        <p:nvGrpSpPr>
          <p:cNvPr id="9" name="Group 8">
            <a:extLst>
              <a:ext uri="{FF2B5EF4-FFF2-40B4-BE49-F238E27FC236}">
                <a16:creationId xmlns:a16="http://schemas.microsoft.com/office/drawing/2014/main" id="{AE92B8C1-3C37-4A16-8E33-6C1E2158B6FE}"/>
              </a:ext>
            </a:extLst>
          </p:cNvPr>
          <p:cNvGrpSpPr/>
          <p:nvPr/>
        </p:nvGrpSpPr>
        <p:grpSpPr>
          <a:xfrm>
            <a:off x="1347499" y="5365698"/>
            <a:ext cx="8983343" cy="845618"/>
            <a:chOff x="763763" y="5196378"/>
            <a:chExt cx="9599437" cy="640080"/>
          </a:xfrm>
        </p:grpSpPr>
        <p:sp>
          <p:nvSpPr>
            <p:cNvPr id="10" name="Rectangle 9">
              <a:extLst>
                <a:ext uri="{FF2B5EF4-FFF2-40B4-BE49-F238E27FC236}">
                  <a16:creationId xmlns:a16="http://schemas.microsoft.com/office/drawing/2014/main" id="{B2694114-A83C-44E2-A0E3-DBF6F5E3D5A5}"/>
                </a:ext>
              </a:extLst>
            </p:cNvPr>
            <p:cNvSpPr/>
            <p:nvPr/>
          </p:nvSpPr>
          <p:spPr bwMode="auto">
            <a:xfrm>
              <a:off x="763763" y="5196378"/>
              <a:ext cx="9599436" cy="64008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AUTOMATION </a:t>
              </a:r>
              <a:b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Automated Investigation &amp; Remediation</a:t>
              </a:r>
            </a:p>
          </p:txBody>
        </p:sp>
        <p:sp>
          <p:nvSpPr>
            <p:cNvPr id="11" name="Arrow: Pentagon 10">
              <a:extLst>
                <a:ext uri="{FF2B5EF4-FFF2-40B4-BE49-F238E27FC236}">
                  <a16:creationId xmlns:a16="http://schemas.microsoft.com/office/drawing/2014/main" id="{20CEE21E-2F66-4F80-9239-C37DC36335B5}"/>
                </a:ext>
              </a:extLst>
            </p:cNvPr>
            <p:cNvSpPr/>
            <p:nvPr/>
          </p:nvSpPr>
          <p:spPr bwMode="auto">
            <a:xfrm flipH="1">
              <a:off x="4979506" y="5196378"/>
              <a:ext cx="5383694" cy="640080"/>
            </a:xfrm>
            <a:prstGeom prst="homePlate">
              <a:avLst>
                <a:gd name="adj" fmla="val 41747"/>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chemeClr val="bg1"/>
                  </a:solidFill>
                  <a:effectLst/>
                  <a:uLnTx/>
                  <a:uFillTx/>
                  <a:latin typeface="Segoe UI"/>
                  <a:ea typeface="+mn-ea"/>
                  <a:cs typeface="Segoe UI" pitchFamily="34" charset="0"/>
                </a:rPr>
                <a:t>Well known attacks</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UI"/>
                  <a:ea typeface="+mn-ea"/>
                  <a:cs typeface="Segoe UI" pitchFamily="34" charset="0"/>
                </a:rPr>
                <a:t>XDR (Microsoft 365 Defender and Azure Defender) Alerts</a:t>
              </a:r>
            </a:p>
          </p:txBody>
        </p:sp>
      </p:grpSp>
      <p:sp>
        <p:nvSpPr>
          <p:cNvPr id="12" name="Rectangle 11">
            <a:extLst>
              <a:ext uri="{FF2B5EF4-FFF2-40B4-BE49-F238E27FC236}">
                <a16:creationId xmlns:a16="http://schemas.microsoft.com/office/drawing/2014/main" id="{9D118CE6-41BE-48CA-90ED-624ABEE536E2}"/>
              </a:ext>
            </a:extLst>
          </p:cNvPr>
          <p:cNvSpPr/>
          <p:nvPr/>
        </p:nvSpPr>
        <p:spPr bwMode="auto">
          <a:xfrm>
            <a:off x="1336147" y="2152906"/>
            <a:ext cx="4400314"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lvl="0" defTabSz="914225">
              <a:spcAft>
                <a:spcPts val="300"/>
              </a:spcAf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rPr>
              <a:t>Hunt (TIER 3)</a:t>
            </a:r>
            <a:b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rPr>
            </a:br>
            <a:r>
              <a:rPr lang="en-US" sz="1200" b="1" kern="0">
                <a:gradFill>
                  <a:gsLst>
                    <a:gs pos="68000">
                      <a:srgbClr val="0078D4"/>
                    </a:gs>
                    <a:gs pos="0">
                      <a:srgbClr val="0078D4"/>
                    </a:gs>
                  </a:gsLst>
                  <a:lin ang="7800000" scaled="0"/>
                </a:gradFill>
              </a:rPr>
              <a:t>Proactive Hunting, Advanced Forensics, </a:t>
            </a:r>
            <a:br>
              <a:rPr lang="en-US" sz="1200" b="1" kern="0">
                <a:gradFill>
                  <a:gsLst>
                    <a:gs pos="68000">
                      <a:srgbClr val="0078D4"/>
                    </a:gs>
                    <a:gs pos="0">
                      <a:srgbClr val="0078D4"/>
                    </a:gs>
                  </a:gsLst>
                  <a:lin ang="7800000" scaled="0"/>
                </a:gradFill>
              </a:rPr>
            </a:br>
            <a:r>
              <a:rPr lang="en-US" sz="1200" b="1" kern="0">
                <a:gradFill>
                  <a:gsLst>
                    <a:gs pos="68000">
                      <a:srgbClr val="0078D4"/>
                    </a:gs>
                    <a:gs pos="0">
                      <a:srgbClr val="0078D4"/>
                    </a:gs>
                  </a:gsLst>
                  <a:lin ang="7800000" scaled="0"/>
                </a:gradFill>
              </a:rPr>
              <a:t>and Detection Tuning </a:t>
            </a:r>
            <a:br>
              <a:rPr lang="en-US" sz="1200" b="1" kern="0">
                <a:gradFill>
                  <a:gsLst>
                    <a:gs pos="68000">
                      <a:srgbClr val="0078D4"/>
                    </a:gs>
                    <a:gs pos="0">
                      <a:srgbClr val="0078D4"/>
                    </a:gs>
                  </a:gsLst>
                  <a:lin ang="7800000" scaled="0"/>
                </a:gradFill>
              </a:rPr>
            </a:b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rPr>
              <a:t>Any/All tools, data, intelligence sources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ndParaRPr>
          </a:p>
        </p:txBody>
      </p:sp>
      <p:sp>
        <p:nvSpPr>
          <p:cNvPr id="13" name="Rectangle 12">
            <a:extLst>
              <a:ext uri="{FF2B5EF4-FFF2-40B4-BE49-F238E27FC236}">
                <a16:creationId xmlns:a16="http://schemas.microsoft.com/office/drawing/2014/main" id="{E333F4A1-B5E6-4CC1-B85B-8F4A21DF14A8}"/>
              </a:ext>
            </a:extLst>
          </p:cNvPr>
          <p:cNvSpPr/>
          <p:nvPr/>
        </p:nvSpPr>
        <p:spPr bwMode="auto">
          <a:xfrm>
            <a:off x="5792341" y="2152906"/>
            <a:ext cx="4538513"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 rIns="182880" bIns="91440"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Incident Management</a:t>
            </a:r>
            <a:endPar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Business Coordination</a:t>
            </a: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Assess Impact &amp; Manage Stakeholders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a typeface="+mn-ea"/>
              <a:cs typeface="+mn-cs"/>
            </a:endParaRPr>
          </a:p>
        </p:txBody>
      </p:sp>
      <p:grpSp>
        <p:nvGrpSpPr>
          <p:cNvPr id="14" name="Group 13">
            <a:extLst>
              <a:ext uri="{FF2B5EF4-FFF2-40B4-BE49-F238E27FC236}">
                <a16:creationId xmlns:a16="http://schemas.microsoft.com/office/drawing/2014/main" id="{6583EADB-E985-4FA5-A95E-6D4355C284F7}"/>
              </a:ext>
            </a:extLst>
          </p:cNvPr>
          <p:cNvGrpSpPr/>
          <p:nvPr/>
        </p:nvGrpSpPr>
        <p:grpSpPr>
          <a:xfrm>
            <a:off x="1347499" y="3324840"/>
            <a:ext cx="8983356" cy="1003989"/>
            <a:chOff x="763763" y="3259156"/>
            <a:chExt cx="9599436" cy="759956"/>
          </a:xfrm>
        </p:grpSpPr>
        <p:sp>
          <p:nvSpPr>
            <p:cNvPr id="15" name="Rectangle 14">
              <a:extLst>
                <a:ext uri="{FF2B5EF4-FFF2-40B4-BE49-F238E27FC236}">
                  <a16:creationId xmlns:a16="http://schemas.microsoft.com/office/drawing/2014/main" id="{C797E622-966A-464A-AA34-AAD3A8C6289B}"/>
                </a:ext>
              </a:extLst>
            </p:cNvPr>
            <p:cNvSpPr/>
            <p:nvPr/>
          </p:nvSpPr>
          <p:spPr bwMode="auto">
            <a:xfrm>
              <a:off x="763763" y="3260490"/>
              <a:ext cx="9599436" cy="758622"/>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500"/>
                </a:spcAft>
                <a:buClrTx/>
                <a:buSzTx/>
                <a:buFontTx/>
                <a:buNone/>
                <a:tabLst/>
                <a:defRPr/>
              </a:pPr>
              <a: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Investigation (TIER 2)</a:t>
              </a:r>
              <a:b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Advanced Analysis and Remediation </a:t>
              </a:r>
            </a:p>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Microsoft 365 Defender &amp; Azure Defender)</a:t>
              </a:r>
            </a:p>
          </p:txBody>
        </p:sp>
        <p:sp>
          <p:nvSpPr>
            <p:cNvPr id="16" name="Arrow: Pentagon 15">
              <a:extLst>
                <a:ext uri="{FF2B5EF4-FFF2-40B4-BE49-F238E27FC236}">
                  <a16:creationId xmlns:a16="http://schemas.microsoft.com/office/drawing/2014/main" id="{D423F7AF-CCC4-4E9D-BDCD-6A806C956EE9}"/>
                </a:ext>
              </a:extLst>
            </p:cNvPr>
            <p:cNvSpPr/>
            <p:nvPr/>
          </p:nvSpPr>
          <p:spPr bwMode="auto">
            <a:xfrm flipH="1">
              <a:off x="6351066" y="3259156"/>
              <a:ext cx="4012125" cy="758622"/>
            </a:xfrm>
            <a:prstGeom prst="homePlate">
              <a:avLst>
                <a:gd name="adj" fmla="val 39426"/>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228600" marR="0" lvl="0" defTabSz="932472" fontAlgn="base">
                <a:lnSpc>
                  <a:spcPct val="100000"/>
                </a:lnSpc>
                <a:spcBef>
                  <a:spcPct val="0"/>
                </a:spcBef>
                <a:spcAft>
                  <a:spcPct val="0"/>
                </a:spcAft>
                <a:buClrTx/>
                <a:buSzTx/>
                <a:buFontTx/>
                <a:buNone/>
                <a:tabLst/>
                <a:defRPr/>
              </a:pPr>
              <a:r>
                <a:rPr lang="en-US" sz="1400">
                  <a:solidFill>
                    <a:schemeClr val="bg1"/>
                  </a:solidFill>
                  <a:latin typeface="+mj-lt"/>
                  <a:cs typeface="Segoe UI" pitchFamily="34" charset="0"/>
                </a:rPr>
                <a:t>High Complexity Incidents</a:t>
              </a:r>
            </a:p>
            <a:p>
              <a:pPr marL="514350" indent="-177800" defTabSz="932472" fontAlgn="base">
                <a:spcBef>
                  <a:spcPct val="0"/>
                </a:spcBef>
                <a:spcAft>
                  <a:spcPct val="0"/>
                </a:spcAft>
                <a:buFont typeface="Arial" panose="020B0604020202020204" pitchFamily="34" charset="0"/>
                <a:buChar char="•"/>
                <a:defRPr/>
              </a:pPr>
              <a:r>
                <a:rPr lang="en-US" sz="1100">
                  <a:solidFill>
                    <a:schemeClr val="bg1"/>
                  </a:solidFill>
                  <a:latin typeface="Segoe UI"/>
                  <a:cs typeface="Segoe UI" pitchFamily="34" charset="0"/>
                </a:rPr>
                <a:t>Escalations &amp; multi-stage incidents</a:t>
              </a:r>
            </a:p>
            <a:p>
              <a:pPr marL="514350" indent="-177800" defTabSz="932472" fontAlgn="base">
                <a:spcBef>
                  <a:spcPct val="0"/>
                </a:spcBef>
                <a:spcAft>
                  <a:spcPct val="0"/>
                </a:spcAft>
                <a:buFont typeface="Arial" panose="020B0604020202020204" pitchFamily="34" charset="0"/>
                <a:buChar char="•"/>
                <a:defRPr/>
              </a:pPr>
              <a:r>
                <a:rPr lang="en-US" sz="1100">
                  <a:solidFill>
                    <a:schemeClr val="bg1"/>
                  </a:solidFill>
                  <a:latin typeface="Segoe UI"/>
                  <a:cs typeface="Segoe UI" pitchFamily="34" charset="0"/>
                </a:rPr>
                <a:t>Alerts on business-critical assets</a:t>
              </a:r>
            </a:p>
            <a:p>
              <a:pPr marL="514350" indent="-177800" defTabSz="932472" fontAlgn="base">
                <a:spcBef>
                  <a:spcPct val="0"/>
                </a:spcBef>
                <a:spcAft>
                  <a:spcPct val="0"/>
                </a:spcAft>
                <a:buFont typeface="Arial" panose="020B0604020202020204" pitchFamily="34" charset="0"/>
                <a:buChar char="•"/>
                <a:defRPr/>
              </a:pPr>
              <a:r>
                <a:rPr lang="en-US" sz="1100">
                  <a:solidFill>
                    <a:schemeClr val="bg1"/>
                  </a:solidFill>
                  <a:latin typeface="Segoe UI"/>
                  <a:cs typeface="Segoe UI" pitchFamily="34" charset="0"/>
                </a:rPr>
                <a:t>Monitoring known campaigns</a:t>
              </a:r>
            </a:p>
          </p:txBody>
        </p:sp>
      </p:grpSp>
      <p:grpSp>
        <p:nvGrpSpPr>
          <p:cNvPr id="17" name="Group 16">
            <a:extLst>
              <a:ext uri="{FF2B5EF4-FFF2-40B4-BE49-F238E27FC236}">
                <a16:creationId xmlns:a16="http://schemas.microsoft.com/office/drawing/2014/main" id="{9B5AA3E1-6687-40CB-8F9B-86F2EDA496A7}"/>
              </a:ext>
            </a:extLst>
          </p:cNvPr>
          <p:cNvGrpSpPr/>
          <p:nvPr/>
        </p:nvGrpSpPr>
        <p:grpSpPr>
          <a:xfrm>
            <a:off x="1347499" y="4364052"/>
            <a:ext cx="8983348" cy="966422"/>
            <a:chOff x="763762" y="4241415"/>
            <a:chExt cx="9940237" cy="731522"/>
          </a:xfrm>
        </p:grpSpPr>
        <p:sp>
          <p:nvSpPr>
            <p:cNvPr id="18" name="Rectangle 17">
              <a:extLst>
                <a:ext uri="{FF2B5EF4-FFF2-40B4-BE49-F238E27FC236}">
                  <a16:creationId xmlns:a16="http://schemas.microsoft.com/office/drawing/2014/main" id="{D14E52BE-1BBB-4F93-BC53-AD49CC493F47}"/>
                </a:ext>
              </a:extLst>
            </p:cNvPr>
            <p:cNvSpPr/>
            <p:nvPr/>
          </p:nvSpPr>
          <p:spPr bwMode="auto">
            <a:xfrm>
              <a:off x="763762" y="4241415"/>
              <a:ext cx="9940235" cy="73152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400"/>
                </a:spcAft>
                <a:buClrTx/>
                <a:buSzTx/>
                <a:buFontTx/>
                <a:buNone/>
                <a:tabLst/>
                <a:defRPr/>
              </a:pPr>
              <a: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Triage (TIER 1)</a:t>
              </a:r>
              <a:b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Rapid Remediation or Escalation </a:t>
              </a:r>
            </a:p>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(Microsoft 365 Defender &amp; Azure Defender)</a:t>
              </a:r>
            </a:p>
          </p:txBody>
        </p:sp>
        <p:sp>
          <p:nvSpPr>
            <p:cNvPr id="19" name="Arrow: Pentagon 18">
              <a:extLst>
                <a:ext uri="{FF2B5EF4-FFF2-40B4-BE49-F238E27FC236}">
                  <a16:creationId xmlns:a16="http://schemas.microsoft.com/office/drawing/2014/main" id="{C2D6C934-FDE1-4E33-93CD-76A91340A2A7}"/>
                </a:ext>
              </a:extLst>
            </p:cNvPr>
            <p:cNvSpPr/>
            <p:nvPr/>
          </p:nvSpPr>
          <p:spPr bwMode="auto">
            <a:xfrm flipH="1">
              <a:off x="5744041" y="4241417"/>
              <a:ext cx="4959958" cy="731520"/>
            </a:xfrm>
            <a:prstGeom prst="homePlate">
              <a:avLst>
                <a:gd name="adj" fmla="val 36782"/>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400">
                  <a:solidFill>
                    <a:schemeClr val="bg1"/>
                  </a:solidFill>
                  <a:latin typeface="+mj-lt"/>
                  <a:cs typeface="Segoe UI" pitchFamily="34" charset="0"/>
                </a:rPr>
                <a:t>High Volume Incidents</a:t>
              </a:r>
            </a:p>
            <a:p>
              <a:pPr marL="228600" marR="0" lvl="0" indent="-177800" defTabSz="932472" fontAlgn="base">
                <a:lnSpc>
                  <a:spcPct val="100000"/>
                </a:lnSpc>
                <a:spcBef>
                  <a:spcPct val="0"/>
                </a:spcBef>
                <a:spcAft>
                  <a:spcPct val="0"/>
                </a:spcAft>
                <a:buClrTx/>
                <a:buSzTx/>
                <a:buFont typeface="Arial" panose="020B0604020202020204" pitchFamily="34" charset="0"/>
                <a:buChar char="•"/>
                <a:tabLst/>
                <a:defRPr/>
              </a:pPr>
              <a:r>
                <a:rPr lang="en-US" sz="1100">
                  <a:solidFill>
                    <a:schemeClr val="bg1"/>
                  </a:solidFill>
                  <a:latin typeface="Segoe UI"/>
                  <a:cs typeface="Segoe UI" pitchFamily="34" charset="0"/>
                </a:rPr>
                <a:t>High true positive rate</a:t>
              </a:r>
            </a:p>
            <a:p>
              <a:pPr marL="228600" marR="0" lvl="0" indent="-177800" defTabSz="932472" fontAlgn="base">
                <a:lnSpc>
                  <a:spcPct val="100000"/>
                </a:lnSpc>
                <a:spcBef>
                  <a:spcPct val="0"/>
                </a:spcBef>
                <a:spcAft>
                  <a:spcPct val="0"/>
                </a:spcAft>
                <a:buClrTx/>
                <a:buSzTx/>
                <a:buFont typeface="Arial" panose="020B0604020202020204" pitchFamily="34" charset="0"/>
                <a:buChar char="•"/>
                <a:tabLst/>
                <a:defRPr/>
              </a:pPr>
              <a:r>
                <a:rPr lang="en-US" sz="1100">
                  <a:solidFill>
                    <a:schemeClr val="bg1"/>
                  </a:solidFill>
                  <a:latin typeface="Segoe UI"/>
                  <a:cs typeface="Segoe UI" pitchFamily="34" charset="0"/>
                </a:rPr>
                <a:t>Consistent/predictable</a:t>
              </a:r>
            </a:p>
          </p:txBody>
        </p:sp>
      </p:grpSp>
      <p:sp>
        <p:nvSpPr>
          <p:cNvPr id="20" name="Rectangle 19">
            <a:extLst>
              <a:ext uri="{FF2B5EF4-FFF2-40B4-BE49-F238E27FC236}">
                <a16:creationId xmlns:a16="http://schemas.microsoft.com/office/drawing/2014/main" id="{95347720-4070-4FAB-B865-9D40A7AA48CE}"/>
              </a:ext>
            </a:extLst>
          </p:cNvPr>
          <p:cNvSpPr/>
          <p:nvPr/>
        </p:nvSpPr>
        <p:spPr bwMode="auto">
          <a:xfrm>
            <a:off x="1676947" y="2236233"/>
            <a:ext cx="208439" cy="3684957"/>
          </a:xfrm>
          <a:prstGeom prst="rect">
            <a:avLst/>
          </a:prstGeom>
          <a:gradFill>
            <a:gsLst>
              <a:gs pos="33000">
                <a:srgbClr val="FF0000"/>
              </a:gs>
              <a:gs pos="82000">
                <a:schemeClr val="accent5"/>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EB28CB5-C54E-4374-821D-3442B5387F12}"/>
              </a:ext>
            </a:extLst>
          </p:cNvPr>
          <p:cNvSpPr/>
          <p:nvPr/>
        </p:nvSpPr>
        <p:spPr bwMode="auto">
          <a:xfrm>
            <a:off x="1678514" y="2232877"/>
            <a:ext cx="208439" cy="3684957"/>
          </a:xfrm>
          <a:prstGeom prst="rect">
            <a:avLst/>
          </a:prstGeom>
          <a:gradFill>
            <a:gsLst>
              <a:gs pos="33000">
                <a:srgbClr val="FF0000"/>
              </a:gs>
              <a:gs pos="82000">
                <a:srgbClr val="666666"/>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1FFC9409-5C29-4BF0-B200-37AF26A0FF1E}"/>
              </a:ext>
            </a:extLst>
          </p:cNvPr>
          <p:cNvGrpSpPr/>
          <p:nvPr/>
        </p:nvGrpSpPr>
        <p:grpSpPr>
          <a:xfrm>
            <a:off x="1511730" y="4567838"/>
            <a:ext cx="538872" cy="538872"/>
            <a:chOff x="3790908" y="1243145"/>
            <a:chExt cx="404475" cy="404475"/>
          </a:xfrm>
        </p:grpSpPr>
        <p:sp>
          <p:nvSpPr>
            <p:cNvPr id="23" name="Oval 22">
              <a:extLst>
                <a:ext uri="{FF2B5EF4-FFF2-40B4-BE49-F238E27FC236}">
                  <a16:creationId xmlns:a16="http://schemas.microsoft.com/office/drawing/2014/main" id="{22A84B75-A925-4C3F-91FE-4588A6464D67}"/>
                </a:ext>
              </a:extLst>
            </p:cNvPr>
            <p:cNvSpPr/>
            <p:nvPr/>
          </p:nvSpPr>
          <p:spPr bwMode="auto">
            <a:xfrm>
              <a:off x="3790908" y="1243145"/>
              <a:ext cx="404475" cy="404475"/>
            </a:xfrm>
            <a:prstGeom prst="ellipse">
              <a:avLst/>
            </a:prstGeom>
            <a:solidFill>
              <a:schemeClr val="bg1"/>
            </a:solidFill>
            <a:ln w="2222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aphic 2">
              <a:extLst>
                <a:ext uri="{FF2B5EF4-FFF2-40B4-BE49-F238E27FC236}">
                  <a16:creationId xmlns:a16="http://schemas.microsoft.com/office/drawing/2014/main" id="{8AD1BF23-3F63-472B-B08F-33FF01413C22}"/>
                </a:ext>
              </a:extLst>
            </p:cNvPr>
            <p:cNvGrpSpPr/>
            <p:nvPr/>
          </p:nvGrpSpPr>
          <p:grpSpPr>
            <a:xfrm>
              <a:off x="3876670" y="1309685"/>
              <a:ext cx="241086" cy="230127"/>
              <a:chOff x="3876670" y="1309685"/>
              <a:chExt cx="241086" cy="230127"/>
            </a:xfrm>
          </p:grpSpPr>
          <p:sp>
            <p:nvSpPr>
              <p:cNvPr id="25" name="Freeform: Shape 24">
                <a:extLst>
                  <a:ext uri="{FF2B5EF4-FFF2-40B4-BE49-F238E27FC236}">
                    <a16:creationId xmlns:a16="http://schemas.microsoft.com/office/drawing/2014/main" id="{227B4721-0797-4888-8170-CD74A02081B6}"/>
                  </a:ext>
                </a:extLst>
              </p:cNvPr>
              <p:cNvSpPr/>
              <p:nvPr/>
            </p:nvSpPr>
            <p:spPr>
              <a:xfrm>
                <a:off x="3867330" y="1300345"/>
                <a:ext cx="252044" cy="252044"/>
              </a:xfrm>
              <a:custGeom>
                <a:avLst/>
                <a:gdLst>
                  <a:gd name="connsiteX0" fmla="*/ 9340 w 252044"/>
                  <a:gd name="connsiteY0" fmla="*/ 242754 h 252043"/>
                  <a:gd name="connsiteX1" fmla="*/ 129883 w 252044"/>
                  <a:gd name="connsiteY1" fmla="*/ 9340 h 252043"/>
                  <a:gd name="connsiteX2" fmla="*/ 249330 w 252044"/>
                  <a:gd name="connsiteY2" fmla="*/ 242754 h 252043"/>
                  <a:gd name="connsiteX3" fmla="*/ 9340 w 252044"/>
                  <a:gd name="connsiteY3" fmla="*/ 242754 h 252043"/>
                </a:gdLst>
                <a:ahLst/>
                <a:cxnLst>
                  <a:cxn ang="0">
                    <a:pos x="connsiteX0" y="connsiteY0"/>
                  </a:cxn>
                  <a:cxn ang="0">
                    <a:pos x="connsiteX1" y="connsiteY1"/>
                  </a:cxn>
                  <a:cxn ang="0">
                    <a:pos x="connsiteX2" y="connsiteY2"/>
                  </a:cxn>
                  <a:cxn ang="0">
                    <a:pos x="connsiteX3" y="connsiteY3"/>
                  </a:cxn>
                </a:cxnLst>
                <a:rect l="l" t="t" r="r" b="b"/>
                <a:pathLst>
                  <a:path w="252044" h="252043">
                    <a:moveTo>
                      <a:pt x="9340" y="242754"/>
                    </a:moveTo>
                    <a:lnTo>
                      <a:pt x="129883" y="9340"/>
                    </a:lnTo>
                    <a:lnTo>
                      <a:pt x="249330" y="242754"/>
                    </a:lnTo>
                    <a:lnTo>
                      <a:pt x="9340" y="242754"/>
                    </a:lnTo>
                  </a:path>
                </a:pathLst>
              </a:custGeom>
              <a:solidFill>
                <a:srgbClr val="E81123"/>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79FC913F-7AFE-46F9-AE08-C3B02612457B}"/>
                  </a:ext>
                </a:extLst>
              </p:cNvPr>
              <p:cNvSpPr/>
              <p:nvPr/>
            </p:nvSpPr>
            <p:spPr>
              <a:xfrm>
                <a:off x="3979107" y="1357329"/>
                <a:ext cx="32875" cy="131501"/>
              </a:xfrm>
              <a:custGeom>
                <a:avLst/>
                <a:gdLst>
                  <a:gd name="connsiteX0" fmla="*/ 25777 w 32875"/>
                  <a:gd name="connsiteY0" fmla="*/ 127691 h 131501"/>
                  <a:gd name="connsiteX1" fmla="*/ 25777 w 32875"/>
                  <a:gd name="connsiteY1" fmla="*/ 127691 h 131501"/>
                  <a:gd name="connsiteX2" fmla="*/ 9340 w 32875"/>
                  <a:gd name="connsiteY2" fmla="*/ 127691 h 131501"/>
                  <a:gd name="connsiteX3" fmla="*/ 9340 w 32875"/>
                  <a:gd name="connsiteY3" fmla="*/ 9340 h 131501"/>
                  <a:gd name="connsiteX4" fmla="*/ 25777 w 32875"/>
                  <a:gd name="connsiteY4" fmla="*/ 9340 h 131501"/>
                  <a:gd name="connsiteX5" fmla="*/ 25777 w 32875"/>
                  <a:gd name="connsiteY5" fmla="*/ 127691 h 131501"/>
                  <a:gd name="connsiteX6" fmla="*/ 25777 w 32875"/>
                  <a:gd name="connsiteY6" fmla="*/ 127691 h 1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5" h="131501">
                    <a:moveTo>
                      <a:pt x="25777" y="127691"/>
                    </a:moveTo>
                    <a:lnTo>
                      <a:pt x="25777" y="127691"/>
                    </a:lnTo>
                    <a:lnTo>
                      <a:pt x="9340" y="127691"/>
                    </a:lnTo>
                    <a:lnTo>
                      <a:pt x="9340" y="9340"/>
                    </a:lnTo>
                    <a:lnTo>
                      <a:pt x="25777" y="9340"/>
                    </a:lnTo>
                    <a:lnTo>
                      <a:pt x="25777" y="127691"/>
                    </a:lnTo>
                    <a:lnTo>
                      <a:pt x="25777" y="127691"/>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DC73335A-D651-48B9-86A4-D773728B76F7}"/>
                  </a:ext>
                </a:extLst>
              </p:cNvPr>
              <p:cNvSpPr/>
              <p:nvPr/>
            </p:nvSpPr>
            <p:spPr>
              <a:xfrm>
                <a:off x="3979107" y="1492118"/>
                <a:ext cx="32875" cy="32875"/>
              </a:xfrm>
              <a:custGeom>
                <a:avLst/>
                <a:gdLst>
                  <a:gd name="connsiteX0" fmla="*/ 9340 w 32875"/>
                  <a:gd name="connsiteY0" fmla="*/ 9340 h 32875"/>
                  <a:gd name="connsiteX1" fmla="*/ 25777 w 32875"/>
                  <a:gd name="connsiteY1" fmla="*/ 9340 h 32875"/>
                  <a:gd name="connsiteX2" fmla="*/ 25777 w 32875"/>
                  <a:gd name="connsiteY2" fmla="*/ 25777 h 32875"/>
                  <a:gd name="connsiteX3" fmla="*/ 9340 w 32875"/>
                  <a:gd name="connsiteY3" fmla="*/ 25777 h 32875"/>
                </a:gdLst>
                <a:ahLst/>
                <a:cxnLst>
                  <a:cxn ang="0">
                    <a:pos x="connsiteX0" y="connsiteY0"/>
                  </a:cxn>
                  <a:cxn ang="0">
                    <a:pos x="connsiteX1" y="connsiteY1"/>
                  </a:cxn>
                  <a:cxn ang="0">
                    <a:pos x="connsiteX2" y="connsiteY2"/>
                  </a:cxn>
                  <a:cxn ang="0">
                    <a:pos x="connsiteX3" y="connsiteY3"/>
                  </a:cxn>
                </a:cxnLst>
                <a:rect l="l" t="t" r="r" b="b"/>
                <a:pathLst>
                  <a:path w="32875" h="32875">
                    <a:moveTo>
                      <a:pt x="9340" y="9340"/>
                    </a:moveTo>
                    <a:lnTo>
                      <a:pt x="25777" y="9340"/>
                    </a:lnTo>
                    <a:lnTo>
                      <a:pt x="25777" y="25777"/>
                    </a:lnTo>
                    <a:lnTo>
                      <a:pt x="9340" y="25777"/>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49592688-183F-4EE7-A7AF-8766750FC05D}"/>
              </a:ext>
            </a:extLst>
          </p:cNvPr>
          <p:cNvGrpSpPr/>
          <p:nvPr/>
        </p:nvGrpSpPr>
        <p:grpSpPr>
          <a:xfrm>
            <a:off x="1511730" y="2095667"/>
            <a:ext cx="538872" cy="538872"/>
            <a:chOff x="1223104" y="3063661"/>
            <a:chExt cx="457200" cy="457200"/>
          </a:xfrm>
        </p:grpSpPr>
        <p:sp>
          <p:nvSpPr>
            <p:cNvPr id="29" name="Oval 28">
              <a:extLst>
                <a:ext uri="{FF2B5EF4-FFF2-40B4-BE49-F238E27FC236}">
                  <a16:creationId xmlns:a16="http://schemas.microsoft.com/office/drawing/2014/main" id="{5F0BA38A-7EC8-4F08-BC2C-4B57F94076BA}"/>
                </a:ext>
              </a:extLst>
            </p:cNvPr>
            <p:cNvSpPr/>
            <p:nvPr/>
          </p:nvSpPr>
          <p:spPr bwMode="auto">
            <a:xfrm>
              <a:off x="1223104" y="3063661"/>
              <a:ext cx="457200" cy="457200"/>
            </a:xfrm>
            <a:prstGeom prst="ellipse">
              <a:avLst/>
            </a:prstGeom>
            <a:solidFill>
              <a:schemeClr val="bg1"/>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magnify">
              <a:extLst>
                <a:ext uri="{FF2B5EF4-FFF2-40B4-BE49-F238E27FC236}">
                  <a16:creationId xmlns:a16="http://schemas.microsoft.com/office/drawing/2014/main" id="{AE80CA34-3003-4253-9B1A-002EE6F4F374}"/>
                </a:ext>
              </a:extLst>
            </p:cNvPr>
            <p:cNvSpPr>
              <a:spLocks noChangeAspect="1" noEditPoints="1"/>
            </p:cNvSpPr>
            <p:nvPr/>
          </p:nvSpPr>
          <p:spPr bwMode="auto">
            <a:xfrm flipH="1">
              <a:off x="1339730" y="3187366"/>
              <a:ext cx="213876" cy="20978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0078D4">
                <a:alpha val="20000"/>
              </a:srgb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Arrow: Pentagon 30">
            <a:extLst>
              <a:ext uri="{FF2B5EF4-FFF2-40B4-BE49-F238E27FC236}">
                <a16:creationId xmlns:a16="http://schemas.microsoft.com/office/drawing/2014/main" id="{C5DA0148-2E61-42C8-A1CE-55D4B97D4BDE}"/>
              </a:ext>
            </a:extLst>
          </p:cNvPr>
          <p:cNvSpPr/>
          <p:nvPr/>
        </p:nvSpPr>
        <p:spPr bwMode="auto">
          <a:xfrm flipH="1">
            <a:off x="8596498" y="2148973"/>
            <a:ext cx="1734356" cy="1139058"/>
          </a:xfrm>
          <a:prstGeom prst="homePlate">
            <a:avLst>
              <a:gd name="adj" fmla="val 39426"/>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chemeClr val="bg1"/>
                </a:solidFill>
                <a:effectLst/>
                <a:uLnTx/>
                <a:uFillTx/>
                <a:latin typeface="Segoe UI"/>
                <a:ea typeface="+mn-ea"/>
                <a:cs typeface="Segoe UI" pitchFamily="34" charset="0"/>
              </a:rPr>
              <a:t>Major Incident</a:t>
            </a:r>
          </a:p>
        </p:txBody>
      </p:sp>
      <p:sp>
        <p:nvSpPr>
          <p:cNvPr id="32" name="TextBox 31">
            <a:extLst>
              <a:ext uri="{FF2B5EF4-FFF2-40B4-BE49-F238E27FC236}">
                <a16:creationId xmlns:a16="http://schemas.microsoft.com/office/drawing/2014/main" id="{3ABFC3F0-82DF-44A0-9B40-73BD0A464D46}"/>
              </a:ext>
            </a:extLst>
          </p:cNvPr>
          <p:cNvSpPr txBox="1"/>
          <p:nvPr/>
        </p:nvSpPr>
        <p:spPr>
          <a:xfrm>
            <a:off x="8278859" y="4490973"/>
            <a:ext cx="1907175" cy="715581"/>
          </a:xfrm>
          <a:prstGeom prst="rect">
            <a:avLst/>
          </a:prstGeom>
          <a:solidFill>
            <a:schemeClr val="bg1">
              <a:alpha val="57000"/>
            </a:schemeClr>
          </a:solidFill>
          <a:ln>
            <a:solidFill>
              <a:srgbClr val="FFB900"/>
            </a:solidFill>
          </a:ln>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CDOC</a:t>
            </a:r>
            <a:r>
              <a:rPr kumimoji="0" lang="en-US" sz="1050" b="0" i="0" u="none" strike="noStrike" kern="1200" cap="none" spc="0" normalizeH="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 </a:t>
            </a:r>
            <a:r>
              <a:rPr kumimoji="0" lang="en-US" sz="105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Example Alert Ratio :</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XDR Alerts (~65%)</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User Reporting (~10%)</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Log/Event/Other (~25%)</a:t>
            </a:r>
          </a:p>
        </p:txBody>
      </p:sp>
      <p:sp>
        <p:nvSpPr>
          <p:cNvPr id="33" name="TextBox 32">
            <a:extLst>
              <a:ext uri="{FF2B5EF4-FFF2-40B4-BE49-F238E27FC236}">
                <a16:creationId xmlns:a16="http://schemas.microsoft.com/office/drawing/2014/main" id="{83F3DC50-9A8E-40FD-B657-5DE1049F5D24}"/>
              </a:ext>
            </a:extLst>
          </p:cNvPr>
          <p:cNvSpPr txBox="1"/>
          <p:nvPr/>
        </p:nvSpPr>
        <p:spPr>
          <a:xfrm>
            <a:off x="10787641" y="1485659"/>
            <a:ext cx="1212755" cy="769441"/>
          </a:xfrm>
          <a:prstGeom prst="rect">
            <a:avLst/>
          </a:prstGeom>
          <a:noFill/>
        </p:spPr>
        <p:txBody>
          <a:bodyPr wrap="square" lIns="0" tIns="0" rIns="0" bIns="45720" rtlCol="0">
            <a:spAutoFit/>
          </a:bodyPr>
          <a:lstStyle/>
          <a:p>
            <a:pPr lvl="0" algn="ctr" defTabSz="932472" fontAlgn="base">
              <a:spcBef>
                <a:spcPct val="0"/>
              </a:spcBef>
              <a:spcAft>
                <a:spcPct val="0"/>
              </a:spcAft>
            </a:pPr>
            <a:r>
              <a:rPr lang="en-US" sz="1400" i="1">
                <a:solidFill>
                  <a:srgbClr val="D83B01"/>
                </a:solidFill>
                <a:latin typeface="Segoe UI Semibold"/>
                <a:cs typeface="Segoe UI" pitchFamily="34" charset="0"/>
              </a:rPr>
              <a:t>Partner Teams </a:t>
            </a:r>
            <a:br>
              <a:rPr lang="en-US" sz="1400" i="1">
                <a:solidFill>
                  <a:srgbClr val="D83B01"/>
                </a:solidFill>
                <a:latin typeface="Segoe UI Semibold"/>
                <a:cs typeface="Segoe UI" pitchFamily="34" charset="0"/>
              </a:rPr>
            </a:br>
            <a:r>
              <a:rPr lang="en-US" sz="1100" i="1">
                <a:solidFill>
                  <a:srgbClr val="D83B01"/>
                </a:solidFill>
                <a:cs typeface="Segoe UI" pitchFamily="34" charset="0"/>
              </a:rPr>
              <a:t>IT Operations, DevOps, &amp; Insider Threat, and more</a:t>
            </a:r>
            <a:endParaRPr lang="en-US" sz="1400" i="1">
              <a:solidFill>
                <a:srgbClr val="D83B01"/>
              </a:solidFill>
              <a:cs typeface="Segoe UI" pitchFamily="34" charset="0"/>
            </a:endParaRPr>
          </a:p>
        </p:txBody>
      </p:sp>
      <p:grpSp>
        <p:nvGrpSpPr>
          <p:cNvPr id="34" name="Group 33">
            <a:extLst>
              <a:ext uri="{FF2B5EF4-FFF2-40B4-BE49-F238E27FC236}">
                <a16:creationId xmlns:a16="http://schemas.microsoft.com/office/drawing/2014/main" id="{72432E7C-965C-467F-8097-5FC6279B9B21}"/>
              </a:ext>
            </a:extLst>
          </p:cNvPr>
          <p:cNvGrpSpPr/>
          <p:nvPr/>
        </p:nvGrpSpPr>
        <p:grpSpPr>
          <a:xfrm>
            <a:off x="10330841" y="2255100"/>
            <a:ext cx="1063178" cy="3533407"/>
            <a:chOff x="10330841" y="2255100"/>
            <a:chExt cx="1063178" cy="3533407"/>
          </a:xfrm>
        </p:grpSpPr>
        <p:cxnSp>
          <p:nvCxnSpPr>
            <p:cNvPr id="35" name="Connector: Elbow 34">
              <a:extLst>
                <a:ext uri="{FF2B5EF4-FFF2-40B4-BE49-F238E27FC236}">
                  <a16:creationId xmlns:a16="http://schemas.microsoft.com/office/drawing/2014/main" id="{20996014-5C82-478D-B53B-51A45D19ECCA}"/>
                </a:ext>
              </a:extLst>
            </p:cNvPr>
            <p:cNvCxnSpPr>
              <a:cxnSpLocks/>
              <a:stCxn id="10" idx="3"/>
              <a:endCxn id="33" idx="2"/>
            </p:cNvCxnSpPr>
            <p:nvPr/>
          </p:nvCxnSpPr>
          <p:spPr>
            <a:xfrm flipV="1">
              <a:off x="10330841" y="2255100"/>
              <a:ext cx="1063178" cy="3533407"/>
            </a:xfrm>
            <a:prstGeom prst="bentConnector2">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5735DA-13DA-4863-9787-BC408CA084B6}"/>
                </a:ext>
              </a:extLst>
            </p:cNvPr>
            <p:cNvCxnSpPr>
              <a:stCxn id="18" idx="3"/>
            </p:cNvCxnSpPr>
            <p:nvPr/>
          </p:nvCxnSpPr>
          <p:spPr>
            <a:xfrm>
              <a:off x="10330845" y="484726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09616F3-E168-4381-B1E7-E738DBFF8E22}"/>
                </a:ext>
              </a:extLst>
            </p:cNvPr>
            <p:cNvCxnSpPr>
              <a:cxnSpLocks/>
            </p:cNvCxnSpPr>
            <p:nvPr/>
          </p:nvCxnSpPr>
          <p:spPr>
            <a:xfrm>
              <a:off x="10330845" y="3829675"/>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02700C-648A-410B-AE27-8C2350F4B0D2}"/>
                </a:ext>
              </a:extLst>
            </p:cNvPr>
            <p:cNvCxnSpPr>
              <a:cxnSpLocks/>
            </p:cNvCxnSpPr>
            <p:nvPr/>
          </p:nvCxnSpPr>
          <p:spPr>
            <a:xfrm>
              <a:off x="10330845" y="271850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9250F2BE-DDFB-44CE-A288-2203D68978DD}"/>
              </a:ext>
            </a:extLst>
          </p:cNvPr>
          <p:cNvSpPr txBox="1"/>
          <p:nvPr/>
        </p:nvSpPr>
        <p:spPr>
          <a:xfrm>
            <a:off x="7707819" y="1534992"/>
            <a:ext cx="1142080"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External Intelligence Sources</a:t>
            </a:r>
          </a:p>
        </p:txBody>
      </p:sp>
      <p:cxnSp>
        <p:nvCxnSpPr>
          <p:cNvPr id="40" name="Straight Arrow Connector 39">
            <a:extLst>
              <a:ext uri="{FF2B5EF4-FFF2-40B4-BE49-F238E27FC236}">
                <a16:creationId xmlns:a16="http://schemas.microsoft.com/office/drawing/2014/main" id="{779FE15D-CF2B-469E-983D-389DA7D4376C}"/>
              </a:ext>
            </a:extLst>
          </p:cNvPr>
          <p:cNvCxnSpPr>
            <a:cxnSpLocks/>
          </p:cNvCxnSpPr>
          <p:nvPr/>
        </p:nvCxnSpPr>
        <p:spPr>
          <a:xfrm>
            <a:off x="7071592" y="1696574"/>
            <a:ext cx="563674" cy="0"/>
          </a:xfrm>
          <a:prstGeom prst="straightConnector1">
            <a:avLst/>
          </a:prstGeom>
          <a:noFill/>
          <a:ln w="19050" cap="flat" cmpd="sng" algn="ctr">
            <a:solidFill>
              <a:srgbClr val="054B16"/>
            </a:solidFill>
            <a:prstDash val="sysDash"/>
            <a:headEnd type="arrow" w="lg" len="lg"/>
            <a:tailEnd type="arrow" w="lg" len="lg"/>
          </a:ln>
          <a:effectLst/>
        </p:spPr>
      </p:cxnSp>
    </p:spTree>
    <p:extLst>
      <p:ext uri="{BB962C8B-B14F-4D97-AF65-F5344CB8AC3E}">
        <p14:creationId xmlns:p14="http://schemas.microsoft.com/office/powerpoint/2010/main" val="2856251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out)">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par>
                                <p:cTn id="12" presetID="35" presetClass="path" presetSubtype="0" accel="50000" decel="50000" fill="hold" nodeType="withEffect">
                                  <p:stCondLst>
                                    <p:cond delay="0"/>
                                  </p:stCondLst>
                                  <p:childTnLst>
                                    <p:animMotion origin="layout" path="M 0.25 4.07407E-6 L 3.75E-6 4.07407E-6 " pathEditMode="relative" rAng="0" ptsTypes="AA">
                                      <p:cBhvr>
                                        <p:cTn id="13" dur="750" fill="hold"/>
                                        <p:tgtEl>
                                          <p:spTgt spid="17"/>
                                        </p:tgtEl>
                                        <p:attrNameLst>
                                          <p:attrName>ppt_x</p:attrName>
                                          <p:attrName>ppt_y</p:attrName>
                                        </p:attrNameLst>
                                      </p:cBhvr>
                                      <p:rCtr x="-12500" y="0"/>
                                    </p:animMotion>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7"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anim calcmode="lin" valueType="num">
                                      <p:cBhvr>
                                        <p:cTn id="21" dur="750" fill="hold"/>
                                        <p:tgtEl>
                                          <p:spTgt spid="9"/>
                                        </p:tgtEl>
                                        <p:attrNameLst>
                                          <p:attrName>ppt_x</p:attrName>
                                        </p:attrNameLst>
                                      </p:cBhvr>
                                      <p:tavLst>
                                        <p:tav tm="0">
                                          <p:val>
                                            <p:strVal val="#ppt_x"/>
                                          </p:val>
                                        </p:tav>
                                        <p:tav tm="100000">
                                          <p:val>
                                            <p:strVal val="#ppt_x"/>
                                          </p:val>
                                        </p:tav>
                                      </p:tavLst>
                                    </p:anim>
                                    <p:anim calcmode="lin" valueType="num">
                                      <p:cBhvr>
                                        <p:cTn id="22"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outHorizontal)">
                                      <p:cBhvr>
                                        <p:cTn id="27" dur="500"/>
                                        <p:tgtEl>
                                          <p:spTgt spid="20"/>
                                        </p:tgtEl>
                                      </p:cBhvr>
                                    </p:animEffect>
                                  </p:childTnLst>
                                </p:cTn>
                              </p:par>
                              <p:par>
                                <p:cTn id="28" presetID="16" presetClass="entr" presetSubtype="42"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outHorizontal)">
                                      <p:cBhvr>
                                        <p:cTn id="30" dur="500"/>
                                        <p:tgtEl>
                                          <p:spTgt spid="21"/>
                                        </p:tgtEl>
                                      </p:cBhvr>
                                    </p:animEffect>
                                  </p:childTnLst>
                                </p:cTn>
                              </p:par>
                              <p:par>
                                <p:cTn id="31" presetID="10" presetClass="entr" presetSubtype="0" fill="hold" nodeType="withEffect">
                                  <p:stCondLst>
                                    <p:cond delay="2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childTnLst>
                                </p:cTn>
                              </p:par>
                              <p:par>
                                <p:cTn id="34" presetID="63" presetClass="path" presetSubtype="0" decel="100000" fill="hold" nodeType="withEffect">
                                  <p:stCondLst>
                                    <p:cond delay="250"/>
                                  </p:stCondLst>
                                  <p:childTnLst>
                                    <p:animMotion origin="layout" path="M 0.18893 -0.00185 L -0.00026 -3.7037E-7 " pathEditMode="relative" rAng="0" ptsTypes="AA">
                                      <p:cBhvr>
                                        <p:cTn id="35" dur="750" fill="hold"/>
                                        <p:tgtEl>
                                          <p:spTgt spid="14"/>
                                        </p:tgtEl>
                                        <p:attrNameLst>
                                          <p:attrName>ppt_x</p:attrName>
                                          <p:attrName>ppt_y</p:attrName>
                                        </p:attrNameLst>
                                      </p:cBhvr>
                                      <p:rCtr x="-9466" y="93"/>
                                    </p:animMotion>
                                  </p:childTnLst>
                                </p:cTn>
                              </p:par>
                            </p:childTnLst>
                          </p:cTn>
                        </p:par>
                        <p:par>
                          <p:cTn id="36" fill="hold">
                            <p:stCondLst>
                              <p:cond delay="1000"/>
                            </p:stCondLst>
                            <p:childTnLst>
                              <p:par>
                                <p:cTn id="37" presetID="10" presetClass="entr" presetSubtype="0" fill="hold" grpId="1"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750"/>
                                        <p:tgtEl>
                                          <p:spTgt spid="13"/>
                                        </p:tgtEl>
                                      </p:cBhvr>
                                    </p:animEffect>
                                  </p:childTnLst>
                                </p:cTn>
                              </p:par>
                              <p:par>
                                <p:cTn id="40" presetID="63" presetClass="path" presetSubtype="0" accel="50000" decel="50000" fill="hold" grpId="0" nodeType="withEffect">
                                  <p:stCondLst>
                                    <p:cond delay="0"/>
                                  </p:stCondLst>
                                  <p:childTnLst>
                                    <p:animMotion origin="layout" path="M -0.17448 2.22222E-6 L 2.08333E-6 2.22222E-6 " pathEditMode="relative" rAng="0" ptsTypes="AA">
                                      <p:cBhvr>
                                        <p:cTn id="41" dur="750" fill="hold"/>
                                        <p:tgtEl>
                                          <p:spTgt spid="13"/>
                                        </p:tgtEl>
                                        <p:attrNameLst>
                                          <p:attrName>ppt_x</p:attrName>
                                          <p:attrName>ppt_y</p:attrName>
                                        </p:attrNameLst>
                                      </p:cBhvr>
                                      <p:rCtr x="8724" y="0"/>
                                    </p:animMotion>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par>
                          <p:cTn id="58" fill="hold">
                            <p:stCondLst>
                              <p:cond delay="500"/>
                            </p:stCondLst>
                            <p:childTnLst>
                              <p:par>
                                <p:cTn id="59" presetID="10" presetClass="entr" presetSubtype="0" fill="hold" grpId="1"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750"/>
                                        <p:tgtEl>
                                          <p:spTgt spid="12"/>
                                        </p:tgtEl>
                                      </p:cBhvr>
                                    </p:animEffect>
                                  </p:childTnLst>
                                </p:cTn>
                              </p:par>
                              <p:par>
                                <p:cTn id="62" presetID="63" presetClass="path" presetSubtype="0" accel="50000" decel="50000" fill="hold" grpId="0" nodeType="withEffect">
                                  <p:stCondLst>
                                    <p:cond delay="0"/>
                                  </p:stCondLst>
                                  <p:childTnLst>
                                    <p:animMotion origin="layout" path="M -0.17447 2.22222E-6 L -4.16667E-6 2.22222E-6 " pathEditMode="relative" rAng="0" ptsTypes="AA">
                                      <p:cBhvr>
                                        <p:cTn id="63" dur="750" fill="hold"/>
                                        <p:tgtEl>
                                          <p:spTgt spid="12"/>
                                        </p:tgtEl>
                                        <p:attrNameLst>
                                          <p:attrName>ppt_x</p:attrName>
                                          <p:attrName>ppt_y</p:attrName>
                                        </p:attrNameLst>
                                      </p:cBhvr>
                                      <p:rCtr x="8724" y="0"/>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63" presetClass="path" presetSubtype="0" accel="50000" decel="50000" fill="hold" nodeType="withEffect">
                                  <p:stCondLst>
                                    <p:cond delay="0"/>
                                  </p:stCondLst>
                                  <p:childTnLst>
                                    <p:animMotion origin="layout" path="M -0.25 2.96296E-6 L 3.54167E-6 2.96296E-6 " pathEditMode="relative" rAng="0" ptsTypes="AA">
                                      <p:cBhvr>
                                        <p:cTn id="70" dur="750" fill="hold"/>
                                        <p:tgtEl>
                                          <p:spTgt spid="3"/>
                                        </p:tgtEl>
                                        <p:attrNameLst>
                                          <p:attrName>ppt_x</p:attrName>
                                          <p:attrName>ppt_y</p:attrName>
                                        </p:attrNameLst>
                                      </p:cBhvr>
                                      <p:rCtr x="12500" y="0"/>
                                    </p:animMotion>
                                  </p:childTnLst>
                                </p:cTn>
                              </p:par>
                              <p:par>
                                <p:cTn id="71" presetID="10" presetClass="entr" presetSubtype="0" fill="hold" grpId="0" nodeType="withEffect">
                                  <p:stCondLst>
                                    <p:cond delay="25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nodeType="withEffect">
                                  <p:stCondLst>
                                    <p:cond delay="25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20" grpId="0" animBg="1"/>
      <p:bldP spid="21" grpId="0" animBg="1"/>
      <p:bldP spid="31" grpId="0" animBg="1"/>
      <p:bldP spid="32" grpId="0" animBg="1"/>
      <p:bldP spid="33" grpId="0"/>
      <p:bldP spid="3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AC86-90C5-410F-9AE3-328A4E198FBB}"/>
              </a:ext>
            </a:extLst>
          </p:cNvPr>
          <p:cNvSpPr>
            <a:spLocks noGrp="1"/>
          </p:cNvSpPr>
          <p:nvPr>
            <p:ph type="title"/>
          </p:nvPr>
        </p:nvSpPr>
        <p:spPr/>
        <p:txBody>
          <a:bodyPr/>
          <a:lstStyle/>
          <a:p>
            <a:r>
              <a:rPr lang="en-US"/>
              <a:t>Silos are the Bane of SOC Analysts</a:t>
            </a:r>
            <a:endParaRPr lang="gsw-CH"/>
          </a:p>
        </p:txBody>
      </p:sp>
      <p:sp>
        <p:nvSpPr>
          <p:cNvPr id="53" name="TextBox 52">
            <a:extLst>
              <a:ext uri="{FF2B5EF4-FFF2-40B4-BE49-F238E27FC236}">
                <a16:creationId xmlns:a16="http://schemas.microsoft.com/office/drawing/2014/main" id="{2E5CF467-E9F4-448B-9AF8-14C71888397E}"/>
              </a:ext>
            </a:extLst>
          </p:cNvPr>
          <p:cNvSpPr txBox="1"/>
          <p:nvPr/>
        </p:nvSpPr>
        <p:spPr>
          <a:xfrm>
            <a:off x="4931467" y="1344525"/>
            <a:ext cx="6390433" cy="353943"/>
          </a:xfrm>
          <a:prstGeom prst="rect">
            <a:avLst/>
          </a:prstGeom>
          <a:noFill/>
        </p:spPr>
        <p:txBody>
          <a:bodyPr wrap="square" lIns="0" tIns="0" rIns="0" bIns="0" rtlCol="0">
            <a:spAutoFit/>
          </a:bodyPr>
          <a:lstStyle/>
          <a:p>
            <a:pPr algn="ctr" defTabSz="914400">
              <a:defRPr/>
            </a:pPr>
            <a:r>
              <a:rPr lang="en-US" sz="2300" b="1">
                <a:solidFill>
                  <a:srgbClr val="D83B01"/>
                </a:solidFill>
                <a:latin typeface="Segoe UI Semibold"/>
              </a:rPr>
              <a:t>Attackers traverse rapidly across the enterprise</a:t>
            </a:r>
            <a:endParaRPr lang="en-US" sz="2300">
              <a:solidFill>
                <a:srgbClr val="D83B01"/>
              </a:solidFill>
              <a:latin typeface="Segoe UI Semibold"/>
            </a:endParaRPr>
          </a:p>
        </p:txBody>
      </p:sp>
      <p:sp>
        <p:nvSpPr>
          <p:cNvPr id="57" name="Rectangle 56">
            <a:extLst>
              <a:ext uri="{FF2B5EF4-FFF2-40B4-BE49-F238E27FC236}">
                <a16:creationId xmlns:a16="http://schemas.microsoft.com/office/drawing/2014/main" id="{AA694C2E-291F-4A25-BE4B-9F0A80B70EB4}"/>
              </a:ext>
            </a:extLst>
          </p:cNvPr>
          <p:cNvSpPr/>
          <p:nvPr/>
        </p:nvSpPr>
        <p:spPr>
          <a:xfrm>
            <a:off x="837847" y="5940296"/>
            <a:ext cx="10651102" cy="492443"/>
          </a:xfrm>
          <a:prstGeom prst="rect">
            <a:avLst/>
          </a:prstGeom>
          <a:solidFill>
            <a:srgbClr val="FFB900"/>
          </a:solidFill>
          <a:effectLst>
            <a:outerShdw blurRad="177800" dist="38100" dir="2400000" algn="ctr" rotWithShape="0">
              <a:prstClr val="black">
                <a:alpha val="40000"/>
              </a:prstClr>
            </a:outerShdw>
          </a:effectLst>
        </p:spPr>
        <p:txBody>
          <a:bodyPr wrap="square" tIns="91440" bIns="9144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a:ln w="3175">
                  <a:noFill/>
                </a:ln>
                <a:effectLst/>
                <a:uLnTx/>
                <a:uFillTx/>
                <a:latin typeface="Segoe UI Semibold"/>
                <a:cs typeface="Segoe UI" pitchFamily="34" charset="0"/>
              </a:rPr>
              <a:t>Silos must be integrated to provide high quality alerts and correlation</a:t>
            </a:r>
          </a:p>
        </p:txBody>
      </p:sp>
      <p:grpSp>
        <p:nvGrpSpPr>
          <p:cNvPr id="58" name="Group 57">
            <a:extLst>
              <a:ext uri="{FF2B5EF4-FFF2-40B4-BE49-F238E27FC236}">
                <a16:creationId xmlns:a16="http://schemas.microsoft.com/office/drawing/2014/main" id="{4F28291F-0DC4-4382-8618-155CF17611A9}"/>
              </a:ext>
            </a:extLst>
          </p:cNvPr>
          <p:cNvGrpSpPr/>
          <p:nvPr/>
        </p:nvGrpSpPr>
        <p:grpSpPr>
          <a:xfrm>
            <a:off x="837847" y="4124450"/>
            <a:ext cx="3753909" cy="1516609"/>
            <a:chOff x="3847908" y="2517384"/>
            <a:chExt cx="3753909" cy="1755648"/>
          </a:xfrm>
        </p:grpSpPr>
        <p:sp>
          <p:nvSpPr>
            <p:cNvPr id="59" name="Rectangle: Rounded Corners 58">
              <a:extLst>
                <a:ext uri="{FF2B5EF4-FFF2-40B4-BE49-F238E27FC236}">
                  <a16:creationId xmlns:a16="http://schemas.microsoft.com/office/drawing/2014/main" id="{36468697-D38F-4698-84A1-0E6DCA1BCD69}"/>
                </a:ext>
              </a:extLst>
            </p:cNvPr>
            <p:cNvSpPr/>
            <p:nvPr/>
          </p:nvSpPr>
          <p:spPr bwMode="auto">
            <a:xfrm>
              <a:off x="3847908" y="2517384"/>
              <a:ext cx="3665021" cy="1755648"/>
            </a:xfrm>
            <a:prstGeom prst="roundRect">
              <a:avLst>
                <a:gd name="adj" fmla="val 0"/>
              </a:avLst>
            </a:prstGeom>
            <a:solidFill>
              <a:srgbClr val="107C10"/>
            </a:solidFill>
            <a:ln w="9525" cap="flat" cmpd="sng" algn="ctr">
              <a:noFill/>
              <a:prstDash val="solid"/>
              <a:headEnd type="none" w="med" len="med"/>
              <a:tailEnd type="none" w="med" len="med"/>
            </a:ln>
            <a:effectLst>
              <a:outerShdw blurRad="139700" dist="381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300" b="1" i="0" u="none" strike="noStrike" kern="0" cap="all" spc="0" normalizeH="0" baseline="0" noProof="0">
                  <a:ln>
                    <a:noFill/>
                  </a:ln>
                  <a:solidFill>
                    <a:schemeClr val="bg1"/>
                  </a:solidFill>
                  <a:effectLst/>
                  <a:uLnTx/>
                  <a:uFillTx/>
                  <a:latin typeface="Segoe UI"/>
                  <a:ea typeface="+mn-ea"/>
                  <a:cs typeface="+mn-cs"/>
                </a:rPr>
                <a:t>MAPPING CHALLENGES</a:t>
              </a:r>
            </a:p>
          </p:txBody>
        </p:sp>
        <p:sp>
          <p:nvSpPr>
            <p:cNvPr id="60" name="TextBox 59">
              <a:extLst>
                <a:ext uri="{FF2B5EF4-FFF2-40B4-BE49-F238E27FC236}">
                  <a16:creationId xmlns:a16="http://schemas.microsoft.com/office/drawing/2014/main" id="{29A9C29F-27FA-4C09-BC47-F337B15E6660}"/>
                </a:ext>
              </a:extLst>
            </p:cNvPr>
            <p:cNvSpPr txBox="1"/>
            <p:nvPr/>
          </p:nvSpPr>
          <p:spPr>
            <a:xfrm>
              <a:off x="4035777" y="3230079"/>
              <a:ext cx="3566040" cy="442842"/>
            </a:xfrm>
            <a:prstGeom prst="rect">
              <a:avLst/>
            </a:prstGeom>
            <a:noFill/>
          </p:spPr>
          <p:txBody>
            <a:bodyPr wrap="square" lIns="0" tIns="0" rIns="0" bIns="0" numCol="2" spcCol="91440" rtlCol="0">
              <a:noAutofit/>
            </a:bodyPr>
            <a:lstStyle/>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1"/>
                  </a:solidFill>
                  <a:effectLst/>
                  <a:uLnTx/>
                  <a:uFillTx/>
                  <a:cs typeface="Segoe UI Semibold" panose="020B0702040204020203" pitchFamily="34" charset="0"/>
                </a:rPr>
                <a:t>Network IP address</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1"/>
                  </a:solidFill>
                  <a:effectLst/>
                  <a:uLnTx/>
                  <a:uFillTx/>
                  <a:cs typeface="Segoe UI Semibold" panose="020B0702040204020203" pitchFamily="34" charset="0"/>
                </a:rPr>
                <a:t>Computer Name</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1"/>
                  </a:solidFill>
                  <a:effectLst/>
                  <a:uLnTx/>
                  <a:uFillTx/>
                  <a:cs typeface="Segoe UI Semibold" panose="020B0702040204020203" pitchFamily="34" charset="0"/>
                </a:rPr>
                <a:t>Documents</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1"/>
                  </a:solidFill>
                  <a:effectLst/>
                  <a:uLnTx/>
                  <a:uFillTx/>
                  <a:cs typeface="Segoe UI Semibold" panose="020B0702040204020203" pitchFamily="34" charset="0"/>
                </a:rPr>
                <a:t>Device ID</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1"/>
                  </a:solidFill>
                  <a:effectLst/>
                  <a:uLnTx/>
                  <a:uFillTx/>
                  <a:cs typeface="Segoe UI Semibold" panose="020B0702040204020203" pitchFamily="34" charset="0"/>
                </a:rPr>
                <a:t>Email</a:t>
              </a:r>
            </a:p>
            <a:p>
              <a:pPr marL="171450" marR="0" lvl="0" indent="-17145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1"/>
                  </a:solidFill>
                  <a:effectLst/>
                  <a:uLnTx/>
                  <a:uFillTx/>
                  <a:cs typeface="Segoe UI Semibold" panose="020B0702040204020203" pitchFamily="34" charset="0"/>
                </a:rPr>
                <a:t>Etc.</a:t>
              </a:r>
              <a:endParaRPr kumimoji="0" lang="en-US" sz="1400" b="0" i="0" u="none" strike="noStrike" kern="0" cap="none" spc="0" normalizeH="0" baseline="0" noProof="0">
                <a:ln>
                  <a:noFill/>
                </a:ln>
                <a:solidFill>
                  <a:schemeClr val="bg1"/>
                </a:solidFill>
                <a:effectLst/>
                <a:uLnTx/>
                <a:uFillTx/>
              </a:endParaRPr>
            </a:p>
          </p:txBody>
        </p:sp>
      </p:grpSp>
      <p:sp>
        <p:nvSpPr>
          <p:cNvPr id="68" name="Rectangle 67">
            <a:extLst>
              <a:ext uri="{FF2B5EF4-FFF2-40B4-BE49-F238E27FC236}">
                <a16:creationId xmlns:a16="http://schemas.microsoft.com/office/drawing/2014/main" id="{7C61684A-7986-40D3-A568-892386A636DA}"/>
              </a:ext>
            </a:extLst>
          </p:cNvPr>
          <p:cNvSpPr/>
          <p:nvPr/>
        </p:nvSpPr>
        <p:spPr>
          <a:xfrm>
            <a:off x="838812" y="2713566"/>
            <a:ext cx="3664056" cy="800219"/>
          </a:xfrm>
          <a:prstGeom prst="rect">
            <a:avLst/>
          </a:prstGeom>
        </p:spPr>
        <p:txBody>
          <a:bodyPr wrap="square">
            <a:spAutoFit/>
          </a:bodyPr>
          <a:lstStyle/>
          <a:p>
            <a:pPr algn="ctr" defTabSz="914400">
              <a:defRPr/>
            </a:pPr>
            <a:r>
              <a:rPr lang="en-US" sz="2300" b="1">
                <a:solidFill>
                  <a:srgbClr val="107C10"/>
                </a:solidFill>
                <a:latin typeface="Segoe UI Semibold"/>
              </a:rPr>
              <a:t>Defender Silos makes life difficult (even with SIEM)</a:t>
            </a:r>
            <a:endParaRPr lang="en-US" sz="2300">
              <a:solidFill>
                <a:srgbClr val="107C10"/>
              </a:solidFill>
              <a:latin typeface="Segoe UI Semibold"/>
            </a:endParaRPr>
          </a:p>
        </p:txBody>
      </p:sp>
      <p:sp>
        <p:nvSpPr>
          <p:cNvPr id="72" name="Rectangle: Top Corners Rounded 71">
            <a:extLst>
              <a:ext uri="{FF2B5EF4-FFF2-40B4-BE49-F238E27FC236}">
                <a16:creationId xmlns:a16="http://schemas.microsoft.com/office/drawing/2014/main" id="{DEEF941F-F2EE-4159-9A50-03300C0064E3}"/>
              </a:ext>
            </a:extLst>
          </p:cNvPr>
          <p:cNvSpPr/>
          <p:nvPr/>
        </p:nvSpPr>
        <p:spPr bwMode="auto">
          <a:xfrm>
            <a:off x="6361430" y="1967797"/>
            <a:ext cx="837244" cy="367326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Market white">
            <a:extLst>
              <a:ext uri="{FF2B5EF4-FFF2-40B4-BE49-F238E27FC236}">
                <a16:creationId xmlns:a16="http://schemas.microsoft.com/office/drawing/2014/main" id="{42D7072A-52B6-4F83-A8DA-2798130EC38A}"/>
              </a:ext>
            </a:extLst>
          </p:cNvPr>
          <p:cNvSpPr/>
          <p:nvPr/>
        </p:nvSpPr>
        <p:spPr bwMode="auto">
          <a:xfrm rot="16200000">
            <a:off x="6361817" y="1966598"/>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393D3B11-0394-48B1-B376-8F5FFCC6288E}"/>
              </a:ext>
            </a:extLst>
          </p:cNvPr>
          <p:cNvSpPr/>
          <p:nvPr userDrawn="1"/>
        </p:nvSpPr>
        <p:spPr bwMode="auto">
          <a:xfrm rot="16200000">
            <a:off x="6445535" y="2050316"/>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C7275364-60AB-49FB-AB90-806EF618C3D0}"/>
              </a:ext>
            </a:extLst>
          </p:cNvPr>
          <p:cNvSpPr txBox="1"/>
          <p:nvPr/>
        </p:nvSpPr>
        <p:spPr>
          <a:xfrm rot="16200000">
            <a:off x="6264081" y="4705782"/>
            <a:ext cx="1032334" cy="353943"/>
          </a:xfrm>
          <a:prstGeom prst="rect">
            <a:avLst/>
          </a:prstGeom>
          <a:noFill/>
        </p:spPr>
        <p:txBody>
          <a:bodyPr wrap="none" lIns="0" tIns="0" rIns="0" bIns="0" rtlCol="0">
            <a:spAutoFit/>
          </a:bodyPr>
          <a:lstStyle/>
          <a:p>
            <a:pPr algn="l"/>
            <a:r>
              <a:rPr lang="en-US" sz="2300">
                <a:latin typeface="+mj-lt"/>
              </a:rPr>
              <a:t>Identity</a:t>
            </a:r>
            <a:endParaRPr lang="gsw-CH" sz="2300" err="1">
              <a:latin typeface="+mj-lt"/>
            </a:endParaRPr>
          </a:p>
        </p:txBody>
      </p:sp>
      <p:sp>
        <p:nvSpPr>
          <p:cNvPr id="52" name="Rectangle: Top Corners Rounded 51">
            <a:extLst>
              <a:ext uri="{FF2B5EF4-FFF2-40B4-BE49-F238E27FC236}">
                <a16:creationId xmlns:a16="http://schemas.microsoft.com/office/drawing/2014/main" id="{6934355E-6953-45F0-B8F3-75038BB9266F}"/>
              </a:ext>
            </a:extLst>
          </p:cNvPr>
          <p:cNvSpPr/>
          <p:nvPr/>
        </p:nvSpPr>
        <p:spPr bwMode="auto">
          <a:xfrm>
            <a:off x="7791393" y="1977862"/>
            <a:ext cx="837244" cy="36631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Market white">
            <a:extLst>
              <a:ext uri="{FF2B5EF4-FFF2-40B4-BE49-F238E27FC236}">
                <a16:creationId xmlns:a16="http://schemas.microsoft.com/office/drawing/2014/main" id="{B469AE8E-CB63-492C-BF5F-9707843CCB3A}"/>
              </a:ext>
            </a:extLst>
          </p:cNvPr>
          <p:cNvSpPr/>
          <p:nvPr/>
        </p:nvSpPr>
        <p:spPr bwMode="auto">
          <a:xfrm rot="16200000">
            <a:off x="7791779" y="1976662"/>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6" name="!!Market grey">
            <a:extLst>
              <a:ext uri="{FF2B5EF4-FFF2-40B4-BE49-F238E27FC236}">
                <a16:creationId xmlns:a16="http://schemas.microsoft.com/office/drawing/2014/main" id="{C2323231-ACDF-421C-9243-161BA88F9135}"/>
              </a:ext>
            </a:extLst>
          </p:cNvPr>
          <p:cNvSpPr/>
          <p:nvPr userDrawn="1"/>
        </p:nvSpPr>
        <p:spPr bwMode="auto">
          <a:xfrm rot="16200000">
            <a:off x="7875497" y="2060380"/>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C6863FBB-3B2D-4927-A5B8-56D328072C98}"/>
              </a:ext>
            </a:extLst>
          </p:cNvPr>
          <p:cNvSpPr txBox="1"/>
          <p:nvPr/>
        </p:nvSpPr>
        <p:spPr>
          <a:xfrm rot="16200000">
            <a:off x="7605095" y="4616815"/>
            <a:ext cx="1210268" cy="353943"/>
          </a:xfrm>
          <a:prstGeom prst="rect">
            <a:avLst/>
          </a:prstGeom>
          <a:noFill/>
        </p:spPr>
        <p:txBody>
          <a:bodyPr wrap="none" lIns="0" tIns="0" rIns="0" bIns="0" rtlCol="0">
            <a:spAutoFit/>
          </a:bodyPr>
          <a:lstStyle/>
          <a:p>
            <a:pPr algn="l"/>
            <a:r>
              <a:rPr lang="en-US" sz="2300">
                <a:latin typeface="+mj-lt"/>
              </a:rPr>
              <a:t>Endpoint</a:t>
            </a:r>
            <a:endParaRPr lang="gsw-CH" sz="2300" err="1">
              <a:latin typeface="+mj-lt"/>
            </a:endParaRPr>
          </a:p>
        </p:txBody>
      </p:sp>
      <p:sp>
        <p:nvSpPr>
          <p:cNvPr id="80" name="Rectangle: Top Corners Rounded 79">
            <a:extLst>
              <a:ext uri="{FF2B5EF4-FFF2-40B4-BE49-F238E27FC236}">
                <a16:creationId xmlns:a16="http://schemas.microsoft.com/office/drawing/2014/main" id="{368C9BE7-F2BC-4C5B-8C02-5974C233A362}"/>
              </a:ext>
            </a:extLst>
          </p:cNvPr>
          <p:cNvSpPr/>
          <p:nvPr/>
        </p:nvSpPr>
        <p:spPr bwMode="auto">
          <a:xfrm>
            <a:off x="4931468" y="1967797"/>
            <a:ext cx="837244" cy="367326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2" name="!!Market white">
            <a:extLst>
              <a:ext uri="{FF2B5EF4-FFF2-40B4-BE49-F238E27FC236}">
                <a16:creationId xmlns:a16="http://schemas.microsoft.com/office/drawing/2014/main" id="{5EDD4A4E-546F-4411-B44F-413212B31E4A}"/>
              </a:ext>
            </a:extLst>
          </p:cNvPr>
          <p:cNvSpPr/>
          <p:nvPr/>
        </p:nvSpPr>
        <p:spPr bwMode="auto">
          <a:xfrm rot="16200000">
            <a:off x="4931855" y="1966600"/>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83" name="!!Market grey">
            <a:extLst>
              <a:ext uri="{FF2B5EF4-FFF2-40B4-BE49-F238E27FC236}">
                <a16:creationId xmlns:a16="http://schemas.microsoft.com/office/drawing/2014/main" id="{B5513B97-B118-49AE-BECB-C158D2A08B49}"/>
              </a:ext>
            </a:extLst>
          </p:cNvPr>
          <p:cNvSpPr/>
          <p:nvPr userDrawn="1"/>
        </p:nvSpPr>
        <p:spPr bwMode="auto">
          <a:xfrm rot="16200000">
            <a:off x="5015573" y="2050318"/>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9" name="TextBox 78">
            <a:extLst>
              <a:ext uri="{FF2B5EF4-FFF2-40B4-BE49-F238E27FC236}">
                <a16:creationId xmlns:a16="http://schemas.microsoft.com/office/drawing/2014/main" id="{42007F66-6A8E-4F31-B75A-3AA9FD367AAD}"/>
              </a:ext>
            </a:extLst>
          </p:cNvPr>
          <p:cNvSpPr txBox="1"/>
          <p:nvPr/>
        </p:nvSpPr>
        <p:spPr>
          <a:xfrm rot="16200000">
            <a:off x="4379472" y="4256407"/>
            <a:ext cx="1941237" cy="353943"/>
          </a:xfrm>
          <a:prstGeom prst="rect">
            <a:avLst/>
          </a:prstGeom>
          <a:noFill/>
        </p:spPr>
        <p:txBody>
          <a:bodyPr wrap="none" lIns="0" tIns="0" rIns="0" bIns="0" rtlCol="0">
            <a:spAutoFit/>
          </a:bodyPr>
          <a:lstStyle/>
          <a:p>
            <a:pPr algn="l"/>
            <a:r>
              <a:rPr lang="en-US" sz="2300">
                <a:latin typeface="+mj-lt"/>
              </a:rPr>
              <a:t>Email &amp; Collab</a:t>
            </a:r>
            <a:endParaRPr lang="gsw-CH" sz="2300" err="1">
              <a:latin typeface="+mj-lt"/>
            </a:endParaRPr>
          </a:p>
        </p:txBody>
      </p:sp>
      <p:sp>
        <p:nvSpPr>
          <p:cNvPr id="87" name="Rectangle: Top Corners Rounded 86">
            <a:extLst>
              <a:ext uri="{FF2B5EF4-FFF2-40B4-BE49-F238E27FC236}">
                <a16:creationId xmlns:a16="http://schemas.microsoft.com/office/drawing/2014/main" id="{6066DCF4-4FE8-41ED-9501-6E54049B3028}"/>
              </a:ext>
            </a:extLst>
          </p:cNvPr>
          <p:cNvSpPr/>
          <p:nvPr/>
        </p:nvSpPr>
        <p:spPr bwMode="auto">
          <a:xfrm>
            <a:off x="9221356" y="1978459"/>
            <a:ext cx="837244" cy="36625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9" name="!!Market white">
            <a:extLst>
              <a:ext uri="{FF2B5EF4-FFF2-40B4-BE49-F238E27FC236}">
                <a16:creationId xmlns:a16="http://schemas.microsoft.com/office/drawing/2014/main" id="{E7CC4603-A8EB-4203-88FA-B4609F07D99C}"/>
              </a:ext>
            </a:extLst>
          </p:cNvPr>
          <p:cNvSpPr/>
          <p:nvPr/>
        </p:nvSpPr>
        <p:spPr bwMode="auto">
          <a:xfrm rot="16200000">
            <a:off x="9221742" y="1977261"/>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90" name="!!Market grey">
            <a:extLst>
              <a:ext uri="{FF2B5EF4-FFF2-40B4-BE49-F238E27FC236}">
                <a16:creationId xmlns:a16="http://schemas.microsoft.com/office/drawing/2014/main" id="{962BF6F0-0A90-47DF-862F-28EF7248D88C}"/>
              </a:ext>
            </a:extLst>
          </p:cNvPr>
          <p:cNvSpPr/>
          <p:nvPr userDrawn="1"/>
        </p:nvSpPr>
        <p:spPr bwMode="auto">
          <a:xfrm rot="16200000">
            <a:off x="9305460" y="2060979"/>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5D80437A-768A-4789-8068-77731C4BE8BC}"/>
              </a:ext>
            </a:extLst>
          </p:cNvPr>
          <p:cNvSpPr txBox="1"/>
          <p:nvPr/>
        </p:nvSpPr>
        <p:spPr>
          <a:xfrm rot="16200000">
            <a:off x="8810642" y="4392395"/>
            <a:ext cx="1659109" cy="353943"/>
          </a:xfrm>
          <a:prstGeom prst="rect">
            <a:avLst/>
          </a:prstGeom>
          <a:noFill/>
        </p:spPr>
        <p:txBody>
          <a:bodyPr wrap="none" lIns="0" tIns="0" rIns="0" bIns="0" rtlCol="0">
            <a:spAutoFit/>
          </a:bodyPr>
          <a:lstStyle/>
          <a:p>
            <a:pPr algn="l"/>
            <a:r>
              <a:rPr lang="en-US" sz="2300">
                <a:latin typeface="+mj-lt"/>
              </a:rPr>
              <a:t>Applications</a:t>
            </a:r>
            <a:endParaRPr lang="gsw-CH" sz="2300" err="1">
              <a:latin typeface="+mj-lt"/>
            </a:endParaRPr>
          </a:p>
        </p:txBody>
      </p:sp>
      <p:sp>
        <p:nvSpPr>
          <p:cNvPr id="94" name="Rectangle: Top Corners Rounded 93">
            <a:extLst>
              <a:ext uri="{FF2B5EF4-FFF2-40B4-BE49-F238E27FC236}">
                <a16:creationId xmlns:a16="http://schemas.microsoft.com/office/drawing/2014/main" id="{29CAB77D-C96A-4DEF-A9F2-225216CB9D6B}"/>
              </a:ext>
            </a:extLst>
          </p:cNvPr>
          <p:cNvSpPr/>
          <p:nvPr/>
        </p:nvSpPr>
        <p:spPr bwMode="auto">
          <a:xfrm>
            <a:off x="10651320" y="1977861"/>
            <a:ext cx="837244" cy="366259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95" name="!!Market Circle">
            <a:extLst>
              <a:ext uri="{FF2B5EF4-FFF2-40B4-BE49-F238E27FC236}">
                <a16:creationId xmlns:a16="http://schemas.microsoft.com/office/drawing/2014/main" id="{C703F20E-4669-405F-A65D-D9519F8FE6CF}"/>
              </a:ext>
            </a:extLst>
          </p:cNvPr>
          <p:cNvGrpSpPr/>
          <p:nvPr/>
        </p:nvGrpSpPr>
        <p:grpSpPr>
          <a:xfrm rot="16200000">
            <a:off x="10651706" y="1976663"/>
            <a:ext cx="837244" cy="837244"/>
            <a:chOff x="1651174" y="1462114"/>
            <a:chExt cx="837244" cy="837244"/>
          </a:xfrm>
        </p:grpSpPr>
        <p:sp>
          <p:nvSpPr>
            <p:cNvPr id="96" name="!!Market white">
              <a:extLst>
                <a:ext uri="{FF2B5EF4-FFF2-40B4-BE49-F238E27FC236}">
                  <a16:creationId xmlns:a16="http://schemas.microsoft.com/office/drawing/2014/main" id="{88490F0D-63FC-4E3C-9919-27D1314EDE22}"/>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97" name="!!Market grey">
              <a:extLst>
                <a:ext uri="{FF2B5EF4-FFF2-40B4-BE49-F238E27FC236}">
                  <a16:creationId xmlns:a16="http://schemas.microsoft.com/office/drawing/2014/main" id="{00C2AE66-518D-441C-A898-01DA76B4C216}"/>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57524BD6-F237-4003-BA3B-7C666FCF4CA3}"/>
              </a:ext>
            </a:extLst>
          </p:cNvPr>
          <p:cNvSpPr txBox="1"/>
          <p:nvPr/>
        </p:nvSpPr>
        <p:spPr>
          <a:xfrm rot="16200000">
            <a:off x="10622795" y="4774583"/>
            <a:ext cx="894732" cy="353943"/>
          </a:xfrm>
          <a:prstGeom prst="rect">
            <a:avLst/>
          </a:prstGeom>
          <a:noFill/>
        </p:spPr>
        <p:txBody>
          <a:bodyPr wrap="none" lIns="0" tIns="0" rIns="0" bIns="0" rtlCol="0">
            <a:spAutoFit/>
          </a:bodyPr>
          <a:lstStyle/>
          <a:p>
            <a:pPr algn="l"/>
            <a:r>
              <a:rPr lang="en-US" sz="2300">
                <a:latin typeface="+mj-lt"/>
              </a:rPr>
              <a:t>Others</a:t>
            </a:r>
            <a:endParaRPr lang="gsw-CH" sz="2300" err="1">
              <a:latin typeface="+mj-lt"/>
            </a:endParaRPr>
          </a:p>
        </p:txBody>
      </p:sp>
      <p:grpSp>
        <p:nvGrpSpPr>
          <p:cNvPr id="7" name="Group 6">
            <a:extLst>
              <a:ext uri="{FF2B5EF4-FFF2-40B4-BE49-F238E27FC236}">
                <a16:creationId xmlns:a16="http://schemas.microsoft.com/office/drawing/2014/main" id="{A5CE1AFE-6F75-4B25-9DBB-1494C628F67A}"/>
              </a:ext>
            </a:extLst>
          </p:cNvPr>
          <p:cNvGrpSpPr/>
          <p:nvPr/>
        </p:nvGrpSpPr>
        <p:grpSpPr>
          <a:xfrm>
            <a:off x="4931467" y="1589044"/>
            <a:ext cx="6680093" cy="336294"/>
            <a:chOff x="4931466" y="1488369"/>
            <a:chExt cx="6680093" cy="336294"/>
          </a:xfrm>
        </p:grpSpPr>
        <p:cxnSp>
          <p:nvCxnSpPr>
            <p:cNvPr id="6" name="Straight Connector 5">
              <a:extLst>
                <a:ext uri="{FF2B5EF4-FFF2-40B4-BE49-F238E27FC236}">
                  <a16:creationId xmlns:a16="http://schemas.microsoft.com/office/drawing/2014/main" id="{EA1AE3EF-C8B0-45CE-818F-E7628CDE3EA9}"/>
                </a:ext>
              </a:extLst>
            </p:cNvPr>
            <p:cNvCxnSpPr>
              <a:cxnSpLocks/>
            </p:cNvCxnSpPr>
            <p:nvPr/>
          </p:nvCxnSpPr>
          <p:spPr>
            <a:xfrm>
              <a:off x="4931466" y="1656516"/>
              <a:ext cx="6557096"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8" name="Graphic 4">
              <a:extLst>
                <a:ext uri="{FF2B5EF4-FFF2-40B4-BE49-F238E27FC236}">
                  <a16:creationId xmlns:a16="http://schemas.microsoft.com/office/drawing/2014/main" id="{5C01D234-7033-4368-A287-4C9525159504}"/>
                </a:ext>
              </a:extLst>
            </p:cNvPr>
            <p:cNvSpPr/>
            <p:nvPr/>
          </p:nvSpPr>
          <p:spPr>
            <a:xfrm rot="10800000" flipH="1">
              <a:off x="11405231" y="148836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spTree>
    <p:extLst>
      <p:ext uri="{BB962C8B-B14F-4D97-AF65-F5344CB8AC3E}">
        <p14:creationId xmlns:p14="http://schemas.microsoft.com/office/powerpoint/2010/main" val="202913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animBg="1"/>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E6E6E6"/>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CC235693-234F-426E-B4FE-06C3195160B5}"/>
              </a:ext>
            </a:extLst>
          </p:cNvPr>
          <p:cNvGrpSpPr/>
          <p:nvPr/>
        </p:nvGrpSpPr>
        <p:grpSpPr>
          <a:xfrm>
            <a:off x="4736742" y="4540354"/>
            <a:ext cx="768786" cy="897479"/>
            <a:chOff x="2487219" y="1882731"/>
            <a:chExt cx="768786" cy="897479"/>
          </a:xfrm>
        </p:grpSpPr>
        <p:cxnSp>
          <p:nvCxnSpPr>
            <p:cNvPr id="46" name="Connector: Elbow 45">
              <a:extLst>
                <a:ext uri="{FF2B5EF4-FFF2-40B4-BE49-F238E27FC236}">
                  <a16:creationId xmlns:a16="http://schemas.microsoft.com/office/drawing/2014/main" id="{547F7723-9DB9-47C9-8A7E-6CB5164C8DD8}"/>
                </a:ext>
              </a:extLst>
            </p:cNvPr>
            <p:cNvCxnSpPr>
              <a:cxnSpLocks/>
            </p:cNvCxnSpPr>
            <p:nvPr/>
          </p:nvCxnSpPr>
          <p:spPr>
            <a:xfrm>
              <a:off x="2487219" y="1882731"/>
              <a:ext cx="600639" cy="761995"/>
            </a:xfrm>
            <a:prstGeom prst="bentConnector2">
              <a:avLst/>
            </a:prstGeom>
            <a:ln w="44450" cap="rnd">
              <a:solidFill>
                <a:schemeClr val="accent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Graphic 4">
              <a:extLst>
                <a:ext uri="{FF2B5EF4-FFF2-40B4-BE49-F238E27FC236}">
                  <a16:creationId xmlns:a16="http://schemas.microsoft.com/office/drawing/2014/main" id="{0AD6561E-AE8F-4A84-8CCA-79A1571DC271}"/>
                </a:ext>
              </a:extLst>
            </p:cNvPr>
            <p:cNvSpPr/>
            <p:nvPr/>
          </p:nvSpPr>
          <p:spPr>
            <a:xfrm rot="5400000">
              <a:off x="2984694" y="250889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9525" cap="flat">
              <a:noFill/>
              <a:prstDash val="solid"/>
              <a:miter/>
            </a:ln>
          </p:spPr>
          <p:txBody>
            <a:bodyPr rtlCol="0" anchor="ctr"/>
            <a:lstStyle/>
            <a:p>
              <a:endParaRPr lang="en-US"/>
            </a:p>
          </p:txBody>
        </p:sp>
      </p:grpSp>
      <p:sp>
        <p:nvSpPr>
          <p:cNvPr id="10" name="Rectangle: Top Corners Rounded 9">
            <a:extLst>
              <a:ext uri="{FF2B5EF4-FFF2-40B4-BE49-F238E27FC236}">
                <a16:creationId xmlns:a16="http://schemas.microsoft.com/office/drawing/2014/main" id="{E1F0AC81-485C-44D7-9101-8C032EA606D7}"/>
              </a:ext>
            </a:extLst>
          </p:cNvPr>
          <p:cNvSpPr/>
          <p:nvPr userDrawn="1"/>
        </p:nvSpPr>
        <p:spPr bwMode="auto">
          <a:xfrm rot="5400000">
            <a:off x="1903378" y="2213446"/>
            <a:ext cx="837244" cy="464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0" name="!!Circle Technology">
            <a:extLst>
              <a:ext uri="{FF2B5EF4-FFF2-40B4-BE49-F238E27FC236}">
                <a16:creationId xmlns:a16="http://schemas.microsoft.com/office/drawing/2014/main" id="{C5789A2B-BDBA-4283-B133-6B039939E976}"/>
              </a:ext>
            </a:extLst>
          </p:cNvPr>
          <p:cNvGrpSpPr/>
          <p:nvPr/>
        </p:nvGrpSpPr>
        <p:grpSpPr>
          <a:xfrm>
            <a:off x="3802854" y="4116824"/>
            <a:ext cx="837244" cy="837244"/>
            <a:chOff x="3802854" y="4116824"/>
            <a:chExt cx="837244" cy="837244"/>
          </a:xfrm>
        </p:grpSpPr>
        <p:sp>
          <p:nvSpPr>
            <p:cNvPr id="3" name="Oval 2">
              <a:extLst>
                <a:ext uri="{FF2B5EF4-FFF2-40B4-BE49-F238E27FC236}">
                  <a16:creationId xmlns:a16="http://schemas.microsoft.com/office/drawing/2014/main" id="{C7505351-CC3B-4B94-A13C-B19AC97B6689}"/>
                </a:ext>
              </a:extLst>
            </p:cNvPr>
            <p:cNvSpPr/>
            <p:nvPr/>
          </p:nvSpPr>
          <p:spPr bwMode="auto">
            <a:xfrm>
              <a:off x="3802854" y="411682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2F1CA76C-9DFE-4E3F-8D04-5F97300852F5}"/>
                </a:ext>
              </a:extLst>
            </p:cNvPr>
            <p:cNvSpPr/>
            <p:nvPr userDrawn="1"/>
          </p:nvSpPr>
          <p:spPr bwMode="auto">
            <a:xfrm>
              <a:off x="3886572" y="420054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2" name="!!Tech Text">
            <a:extLst>
              <a:ext uri="{FF2B5EF4-FFF2-40B4-BE49-F238E27FC236}">
                <a16:creationId xmlns:a16="http://schemas.microsoft.com/office/drawing/2014/main" id="{2BB384A8-81C5-4830-BC2D-B370D822F096}"/>
              </a:ext>
            </a:extLst>
          </p:cNvPr>
          <p:cNvSpPr txBox="1"/>
          <p:nvPr/>
        </p:nvSpPr>
        <p:spPr>
          <a:xfrm>
            <a:off x="1135095" y="4364319"/>
            <a:ext cx="1532664" cy="353943"/>
          </a:xfrm>
          <a:prstGeom prst="rect">
            <a:avLst/>
          </a:prstGeom>
          <a:noFill/>
        </p:spPr>
        <p:txBody>
          <a:bodyPr wrap="none" lIns="0" tIns="0" rIns="0" bIns="0" rtlCol="0">
            <a:spAutoFit/>
          </a:bodyPr>
          <a:lstStyle/>
          <a:p>
            <a:pPr algn="l"/>
            <a:r>
              <a:rPr lang="en-US" sz="2300">
                <a:latin typeface="+mj-lt"/>
              </a:rPr>
              <a:t>Technology</a:t>
            </a:r>
            <a:endParaRPr lang="gsw-CH" sz="2300" err="1">
              <a:latin typeface="+mj-lt"/>
            </a:endParaRPr>
          </a:p>
        </p:txBody>
      </p:sp>
      <p:grpSp>
        <p:nvGrpSpPr>
          <p:cNvPr id="42" name="Group 41">
            <a:extLst>
              <a:ext uri="{FF2B5EF4-FFF2-40B4-BE49-F238E27FC236}">
                <a16:creationId xmlns:a16="http://schemas.microsoft.com/office/drawing/2014/main" id="{A60451F4-3166-45EF-BFBF-B2DF4861761A}"/>
              </a:ext>
            </a:extLst>
          </p:cNvPr>
          <p:cNvGrpSpPr/>
          <p:nvPr/>
        </p:nvGrpSpPr>
        <p:grpSpPr>
          <a:xfrm>
            <a:off x="3610750" y="3196306"/>
            <a:ext cx="768786" cy="897479"/>
            <a:chOff x="2487219" y="1882731"/>
            <a:chExt cx="768786" cy="897479"/>
          </a:xfrm>
        </p:grpSpPr>
        <p:cxnSp>
          <p:nvCxnSpPr>
            <p:cNvPr id="43" name="Connector: Elbow 42">
              <a:extLst>
                <a:ext uri="{FF2B5EF4-FFF2-40B4-BE49-F238E27FC236}">
                  <a16:creationId xmlns:a16="http://schemas.microsoft.com/office/drawing/2014/main" id="{810F8F8A-46F8-4049-B225-2CE5A436E8DF}"/>
                </a:ext>
              </a:extLst>
            </p:cNvPr>
            <p:cNvCxnSpPr>
              <a:cxnSpLocks/>
            </p:cNvCxnSpPr>
            <p:nvPr/>
          </p:nvCxnSpPr>
          <p:spPr>
            <a:xfrm>
              <a:off x="2487219" y="1882731"/>
              <a:ext cx="600639" cy="761995"/>
            </a:xfrm>
            <a:prstGeom prst="bentConnector2">
              <a:avLst/>
            </a:prstGeom>
            <a:ln w="44450" cap="rnd">
              <a:solidFill>
                <a:schemeClr val="accent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Arrow yellow">
              <a:extLst>
                <a:ext uri="{FF2B5EF4-FFF2-40B4-BE49-F238E27FC236}">
                  <a16:creationId xmlns:a16="http://schemas.microsoft.com/office/drawing/2014/main" id="{4F41D124-77D7-4420-A8D6-81B3D6552455}"/>
                </a:ext>
              </a:extLst>
            </p:cNvPr>
            <p:cNvSpPr/>
            <p:nvPr/>
          </p:nvSpPr>
          <p:spPr>
            <a:xfrm rot="5400000">
              <a:off x="2984694" y="250889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9525" cap="flat">
              <a:noFill/>
              <a:prstDash val="solid"/>
              <a:miter/>
            </a:ln>
          </p:spPr>
          <p:txBody>
            <a:bodyPr rtlCol="0" anchor="ctr"/>
            <a:lstStyle/>
            <a:p>
              <a:endParaRPr lang="en-US"/>
            </a:p>
          </p:txBody>
        </p:sp>
      </p:grpSp>
      <p:sp>
        <p:nvSpPr>
          <p:cNvPr id="18" name="Rectangle: Top Corners Rounded 17">
            <a:extLst>
              <a:ext uri="{FF2B5EF4-FFF2-40B4-BE49-F238E27FC236}">
                <a16:creationId xmlns:a16="http://schemas.microsoft.com/office/drawing/2014/main" id="{DD5DB92C-9582-4823-A40A-9E19A962B37B}"/>
              </a:ext>
            </a:extLst>
          </p:cNvPr>
          <p:cNvSpPr/>
          <p:nvPr userDrawn="1"/>
        </p:nvSpPr>
        <p:spPr bwMode="auto">
          <a:xfrm rot="5400000">
            <a:off x="1350389" y="1440076"/>
            <a:ext cx="837244" cy="353802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Business White">
            <a:extLst>
              <a:ext uri="{FF2B5EF4-FFF2-40B4-BE49-F238E27FC236}">
                <a16:creationId xmlns:a16="http://schemas.microsoft.com/office/drawing/2014/main" id="{A4F3B5A7-9382-4D27-B436-F75527A15E59}"/>
              </a:ext>
            </a:extLst>
          </p:cNvPr>
          <p:cNvSpPr/>
          <p:nvPr/>
        </p:nvSpPr>
        <p:spPr bwMode="auto">
          <a:xfrm>
            <a:off x="2701112" y="2791189"/>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9" name="!!Busienss Blue">
            <a:extLst>
              <a:ext uri="{FF2B5EF4-FFF2-40B4-BE49-F238E27FC236}">
                <a16:creationId xmlns:a16="http://schemas.microsoft.com/office/drawing/2014/main" id="{C8874A5A-A03F-41A2-9C93-12D513AC1627}"/>
              </a:ext>
            </a:extLst>
          </p:cNvPr>
          <p:cNvSpPr/>
          <p:nvPr userDrawn="1"/>
        </p:nvSpPr>
        <p:spPr bwMode="auto">
          <a:xfrm>
            <a:off x="2784830" y="2874907"/>
            <a:ext cx="669808" cy="6698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9E330497-EA03-4500-B9C4-6DDACEF4AF5C}"/>
              </a:ext>
            </a:extLst>
          </p:cNvPr>
          <p:cNvGrpSpPr/>
          <p:nvPr/>
        </p:nvGrpSpPr>
        <p:grpSpPr>
          <a:xfrm>
            <a:off x="2487219" y="1882731"/>
            <a:ext cx="768786" cy="897479"/>
            <a:chOff x="2487219" y="1882731"/>
            <a:chExt cx="768786" cy="897479"/>
          </a:xfrm>
        </p:grpSpPr>
        <p:cxnSp>
          <p:nvCxnSpPr>
            <p:cNvPr id="24" name="Connector: Elbow 23">
              <a:extLst>
                <a:ext uri="{FF2B5EF4-FFF2-40B4-BE49-F238E27FC236}">
                  <a16:creationId xmlns:a16="http://schemas.microsoft.com/office/drawing/2014/main" id="{F0E413BA-1884-4A2F-AD27-C7B051AE5F83}"/>
                </a:ext>
              </a:extLst>
            </p:cNvPr>
            <p:cNvCxnSpPr>
              <a:cxnSpLocks/>
              <a:stCxn id="8" idx="3"/>
            </p:cNvCxnSpPr>
            <p:nvPr/>
          </p:nvCxnSpPr>
          <p:spPr>
            <a:xfrm>
              <a:off x="2487219" y="1882731"/>
              <a:ext cx="600639" cy="761995"/>
            </a:xfrm>
            <a:prstGeom prst="bentConnector2">
              <a:avLst/>
            </a:prstGeom>
            <a:ln w="44450" cap="rnd">
              <a:solidFill>
                <a:schemeClr val="accent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Graphic 4">
              <a:extLst>
                <a:ext uri="{FF2B5EF4-FFF2-40B4-BE49-F238E27FC236}">
                  <a16:creationId xmlns:a16="http://schemas.microsoft.com/office/drawing/2014/main" id="{8437256F-E3FD-4F67-ABC3-368CF3F4A762}"/>
                </a:ext>
              </a:extLst>
            </p:cNvPr>
            <p:cNvSpPr/>
            <p:nvPr/>
          </p:nvSpPr>
          <p:spPr>
            <a:xfrm rot="5400000">
              <a:off x="2984694" y="250889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9525" cap="flat">
              <a:noFill/>
              <a:prstDash val="solid"/>
              <a:miter/>
            </a:ln>
          </p:spPr>
          <p:txBody>
            <a:bodyPr rtlCol="0" anchor="ctr"/>
            <a:lstStyle/>
            <a:p>
              <a:endParaRPr lang="en-US"/>
            </a:p>
          </p:txBody>
        </p:sp>
      </p:grpSp>
      <p:sp>
        <p:nvSpPr>
          <p:cNvPr id="30" name="!!Business Text">
            <a:extLst>
              <a:ext uri="{FF2B5EF4-FFF2-40B4-BE49-F238E27FC236}">
                <a16:creationId xmlns:a16="http://schemas.microsoft.com/office/drawing/2014/main" id="{1001C6F2-1641-4269-B958-A14DB06C656A}"/>
              </a:ext>
            </a:extLst>
          </p:cNvPr>
          <p:cNvSpPr txBox="1"/>
          <p:nvPr/>
        </p:nvSpPr>
        <p:spPr>
          <a:xfrm>
            <a:off x="766501" y="3037383"/>
            <a:ext cx="1134926" cy="353943"/>
          </a:xfrm>
          <a:prstGeom prst="rect">
            <a:avLst/>
          </a:prstGeom>
          <a:noFill/>
        </p:spPr>
        <p:txBody>
          <a:bodyPr wrap="none" lIns="0" tIns="0" rIns="0" bIns="0" rtlCol="0">
            <a:spAutoFit/>
          </a:bodyPr>
          <a:lstStyle/>
          <a:p>
            <a:pPr algn="l"/>
            <a:r>
              <a:rPr lang="en-US" sz="2300">
                <a:latin typeface="+mj-lt"/>
              </a:rPr>
              <a:t>Business</a:t>
            </a:r>
            <a:endParaRPr lang="gsw-CH" sz="2300" err="1">
              <a:latin typeface="+mj-lt"/>
            </a:endParaRPr>
          </a:p>
        </p:txBody>
      </p:sp>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world is changing rapidly</a:t>
            </a:r>
            <a:endParaRPr lang="gsw-CH"/>
          </a:p>
        </p:txBody>
      </p:sp>
      <p:sp>
        <p:nvSpPr>
          <p:cNvPr id="8" name="Rectangle: Top Corners Rounded 7">
            <a:extLst>
              <a:ext uri="{FF2B5EF4-FFF2-40B4-BE49-F238E27FC236}">
                <a16:creationId xmlns:a16="http://schemas.microsoft.com/office/drawing/2014/main" id="{44B2ADEF-9CCA-42AC-BA7A-819231ABA768}"/>
              </a:ext>
            </a:extLst>
          </p:cNvPr>
          <p:cNvSpPr/>
          <p:nvPr userDrawn="1"/>
        </p:nvSpPr>
        <p:spPr bwMode="auto">
          <a:xfrm rot="5400000">
            <a:off x="826597" y="640731"/>
            <a:ext cx="837244" cy="248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 name="!!Market Circle">
            <a:extLst>
              <a:ext uri="{FF2B5EF4-FFF2-40B4-BE49-F238E27FC236}">
                <a16:creationId xmlns:a16="http://schemas.microsoft.com/office/drawing/2014/main" id="{A904EFDF-56AF-4D7E-9B2A-3AEDE0D6200D}"/>
              </a:ext>
            </a:extLst>
          </p:cNvPr>
          <p:cNvGrpSpPr/>
          <p:nvPr/>
        </p:nvGrpSpPr>
        <p:grpSpPr>
          <a:xfrm>
            <a:off x="1651174" y="1464496"/>
            <a:ext cx="837244" cy="837244"/>
            <a:chOff x="1651174" y="1462114"/>
            <a:chExt cx="837244" cy="837244"/>
          </a:xfrm>
        </p:grpSpPr>
        <p:sp>
          <p:nvSpPr>
            <p:cNvPr id="6" name="!!Market white">
              <a:extLst>
                <a:ext uri="{FF2B5EF4-FFF2-40B4-BE49-F238E27FC236}">
                  <a16:creationId xmlns:a16="http://schemas.microsoft.com/office/drawing/2014/main" id="{89A3CE0E-E6EC-49B8-9E72-5D2218DB82F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9" name="!!Market grey">
              <a:extLst>
                <a:ext uri="{FF2B5EF4-FFF2-40B4-BE49-F238E27FC236}">
                  <a16:creationId xmlns:a16="http://schemas.microsoft.com/office/drawing/2014/main" id="{1FCD0FB5-C369-4A26-B216-B7328DF812FF}"/>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2" name="!!Market Text">
            <a:extLst>
              <a:ext uri="{FF2B5EF4-FFF2-40B4-BE49-F238E27FC236}">
                <a16:creationId xmlns:a16="http://schemas.microsoft.com/office/drawing/2014/main" id="{FC9F1C78-6149-406F-A770-9F077BE6571C}"/>
              </a:ext>
            </a:extLst>
          </p:cNvPr>
          <p:cNvSpPr txBox="1"/>
          <p:nvPr/>
        </p:nvSpPr>
        <p:spPr>
          <a:xfrm>
            <a:off x="340921" y="1702349"/>
            <a:ext cx="948593" cy="353943"/>
          </a:xfrm>
          <a:prstGeom prst="rect">
            <a:avLst/>
          </a:prstGeom>
          <a:noFill/>
        </p:spPr>
        <p:txBody>
          <a:bodyPr wrap="none" lIns="0" tIns="0" rIns="0" bIns="0" rtlCol="0">
            <a:spAutoFit/>
          </a:bodyPr>
          <a:lstStyle/>
          <a:p>
            <a:pPr algn="l"/>
            <a:r>
              <a:rPr lang="en-US" sz="2300">
                <a:latin typeface="+mj-lt"/>
              </a:rPr>
              <a:t>Market</a:t>
            </a:r>
            <a:endParaRPr lang="gsw-CH" sz="2300" err="1">
              <a:latin typeface="+mj-lt"/>
            </a:endParaRPr>
          </a:p>
        </p:txBody>
      </p:sp>
      <p:sp>
        <p:nvSpPr>
          <p:cNvPr id="12" name="Rectangle: Top Corners Rounded 11">
            <a:extLst>
              <a:ext uri="{FF2B5EF4-FFF2-40B4-BE49-F238E27FC236}">
                <a16:creationId xmlns:a16="http://schemas.microsoft.com/office/drawing/2014/main" id="{DB78D2E3-8B10-4104-9A35-BBD11CBCEB97}"/>
              </a:ext>
            </a:extLst>
          </p:cNvPr>
          <p:cNvSpPr/>
          <p:nvPr userDrawn="1"/>
        </p:nvSpPr>
        <p:spPr bwMode="auto">
          <a:xfrm rot="5400000">
            <a:off x="2443376" y="3002410"/>
            <a:ext cx="837244" cy="572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5C32B892-4DB6-4CF8-8F2E-8CD838543D0D}"/>
              </a:ext>
            </a:extLst>
          </p:cNvPr>
          <p:cNvSpPr/>
          <p:nvPr/>
        </p:nvSpPr>
        <p:spPr bwMode="auto">
          <a:xfrm>
            <a:off x="4885725" y="5446950"/>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3" name="!!Security green">
            <a:extLst>
              <a:ext uri="{FF2B5EF4-FFF2-40B4-BE49-F238E27FC236}">
                <a16:creationId xmlns:a16="http://schemas.microsoft.com/office/drawing/2014/main" id="{CA4C5A66-E64B-48BB-BA43-C905A964A92D}"/>
              </a:ext>
            </a:extLst>
          </p:cNvPr>
          <p:cNvSpPr/>
          <p:nvPr userDrawn="1"/>
        </p:nvSpPr>
        <p:spPr bwMode="auto">
          <a:xfrm>
            <a:off x="4969443" y="5530668"/>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4" name="!!Sec Text">
            <a:extLst>
              <a:ext uri="{FF2B5EF4-FFF2-40B4-BE49-F238E27FC236}">
                <a16:creationId xmlns:a16="http://schemas.microsoft.com/office/drawing/2014/main" id="{2C8D2EB0-4030-4991-935D-B0CD2430BD82}"/>
              </a:ext>
            </a:extLst>
          </p:cNvPr>
          <p:cNvSpPr txBox="1"/>
          <p:nvPr/>
        </p:nvSpPr>
        <p:spPr>
          <a:xfrm>
            <a:off x="1901427" y="5691255"/>
            <a:ext cx="1070806" cy="353943"/>
          </a:xfrm>
          <a:prstGeom prst="rect">
            <a:avLst/>
          </a:prstGeom>
          <a:noFill/>
        </p:spPr>
        <p:txBody>
          <a:bodyPr wrap="none" lIns="0" tIns="0" rIns="0" bIns="0" rtlCol="0">
            <a:spAutoFit/>
          </a:bodyPr>
          <a:lstStyle/>
          <a:p>
            <a:pPr algn="l"/>
            <a:r>
              <a:rPr lang="en-US" sz="2300">
                <a:latin typeface="+mj-lt"/>
              </a:rPr>
              <a:t>Security</a:t>
            </a:r>
            <a:endParaRPr lang="gsw-CH" sz="2300" err="1">
              <a:latin typeface="+mj-lt"/>
            </a:endParaRPr>
          </a:p>
        </p:txBody>
      </p:sp>
      <p:cxnSp>
        <p:nvCxnSpPr>
          <p:cNvPr id="37" name="Connector: Elbow 36">
            <a:extLst>
              <a:ext uri="{FF2B5EF4-FFF2-40B4-BE49-F238E27FC236}">
                <a16:creationId xmlns:a16="http://schemas.microsoft.com/office/drawing/2014/main" id="{93A019B3-8197-44B9-AC5C-336B6432B5D6}"/>
              </a:ext>
            </a:extLst>
          </p:cNvPr>
          <p:cNvCxnSpPr>
            <a:cxnSpLocks/>
            <a:stCxn id="41" idx="4"/>
          </p:cNvCxnSpPr>
          <p:nvPr/>
        </p:nvCxnSpPr>
        <p:spPr>
          <a:xfrm rot="5400000">
            <a:off x="7398166" y="3271542"/>
            <a:ext cx="361336" cy="2273821"/>
          </a:xfrm>
          <a:prstGeom prst="bentConnector2">
            <a:avLst/>
          </a:prstGeom>
          <a:ln w="44450" cap="rnd">
            <a:solidFill>
              <a:schemeClr val="accent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ABA69D02-CCE6-45DB-88A4-306690166A19}"/>
              </a:ext>
            </a:extLst>
          </p:cNvPr>
          <p:cNvCxnSpPr>
            <a:cxnSpLocks/>
            <a:stCxn id="41" idx="0"/>
          </p:cNvCxnSpPr>
          <p:nvPr/>
        </p:nvCxnSpPr>
        <p:spPr>
          <a:xfrm rot="16200000" flipV="1">
            <a:off x="6649059" y="1491291"/>
            <a:ext cx="363521" cy="3769850"/>
          </a:xfrm>
          <a:prstGeom prst="bentConnector2">
            <a:avLst/>
          </a:prstGeom>
          <a:ln w="44450" cap="rnd">
            <a:solidFill>
              <a:schemeClr val="accent4"/>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Top Corners Rounded 39">
            <a:extLst>
              <a:ext uri="{FF2B5EF4-FFF2-40B4-BE49-F238E27FC236}">
                <a16:creationId xmlns:a16="http://schemas.microsoft.com/office/drawing/2014/main" id="{9DF47B7F-1745-4002-BD31-E34F6F0DA3CD}"/>
              </a:ext>
            </a:extLst>
          </p:cNvPr>
          <p:cNvSpPr/>
          <p:nvPr userDrawn="1"/>
        </p:nvSpPr>
        <p:spPr bwMode="auto">
          <a:xfrm rot="16200000" flipH="1">
            <a:off x="9828906" y="1948408"/>
            <a:ext cx="837244" cy="388894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Circle Attacker">
            <a:extLst>
              <a:ext uri="{FF2B5EF4-FFF2-40B4-BE49-F238E27FC236}">
                <a16:creationId xmlns:a16="http://schemas.microsoft.com/office/drawing/2014/main" id="{CC1391BC-1B6C-4EC6-90FB-EFD12D6B351B}"/>
              </a:ext>
            </a:extLst>
          </p:cNvPr>
          <p:cNvGrpSpPr/>
          <p:nvPr/>
        </p:nvGrpSpPr>
        <p:grpSpPr>
          <a:xfrm>
            <a:off x="8297122" y="3474258"/>
            <a:ext cx="837244" cy="837244"/>
            <a:chOff x="8297122" y="3474258"/>
            <a:chExt cx="837244" cy="837244"/>
          </a:xfrm>
        </p:grpSpPr>
        <p:sp>
          <p:nvSpPr>
            <p:cNvPr id="15" name="Oval 14">
              <a:extLst>
                <a:ext uri="{FF2B5EF4-FFF2-40B4-BE49-F238E27FC236}">
                  <a16:creationId xmlns:a16="http://schemas.microsoft.com/office/drawing/2014/main" id="{5B311C2E-BA73-467F-B251-596015FD2EAB}"/>
                </a:ext>
              </a:extLst>
            </p:cNvPr>
            <p:cNvSpPr/>
            <p:nvPr/>
          </p:nvSpPr>
          <p:spPr bwMode="auto">
            <a:xfrm>
              <a:off x="8297122" y="3474258"/>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27E54376-3303-4DF8-96DD-6D75E90BAB6C}"/>
                </a:ext>
              </a:extLst>
            </p:cNvPr>
            <p:cNvSpPr/>
            <p:nvPr userDrawn="1"/>
          </p:nvSpPr>
          <p:spPr bwMode="auto">
            <a:xfrm flipH="1">
              <a:off x="8380840" y="3557976"/>
              <a:ext cx="669808" cy="669808"/>
            </a:xfrm>
            <a:prstGeom prst="ellipse">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err="1">
                <a:solidFill>
                  <a:srgbClr val="000000"/>
                </a:solidFill>
                <a:latin typeface="Roboto Light" pitchFamily="2" charset="0"/>
                <a:ea typeface="Roboto Light" pitchFamily="2" charset="0"/>
              </a:endParaRPr>
            </a:p>
          </p:txBody>
        </p:sp>
      </p:grpSp>
      <p:sp>
        <p:nvSpPr>
          <p:cNvPr id="35" name="TextBox 34">
            <a:extLst>
              <a:ext uri="{FF2B5EF4-FFF2-40B4-BE49-F238E27FC236}">
                <a16:creationId xmlns:a16="http://schemas.microsoft.com/office/drawing/2014/main" id="{637D102D-9347-4535-BC77-40871720AE62}"/>
              </a:ext>
            </a:extLst>
          </p:cNvPr>
          <p:cNvSpPr txBox="1"/>
          <p:nvPr/>
        </p:nvSpPr>
        <p:spPr>
          <a:xfrm>
            <a:off x="10105498" y="3710485"/>
            <a:ext cx="1115370" cy="353943"/>
          </a:xfrm>
          <a:prstGeom prst="rect">
            <a:avLst/>
          </a:prstGeom>
          <a:noFill/>
        </p:spPr>
        <p:txBody>
          <a:bodyPr wrap="none" lIns="0" tIns="0" rIns="0" bIns="0" rtlCol="0">
            <a:spAutoFit/>
          </a:bodyPr>
          <a:lstStyle/>
          <a:p>
            <a:pPr algn="l"/>
            <a:r>
              <a:rPr lang="en-US" sz="2300">
                <a:latin typeface="+mj-lt"/>
              </a:rPr>
              <a:t>Attacker</a:t>
            </a:r>
            <a:endParaRPr lang="gsw-CH" sz="2300" err="1">
              <a:latin typeface="+mj-lt"/>
            </a:endParaRPr>
          </a:p>
        </p:txBody>
      </p:sp>
      <p:sp>
        <p:nvSpPr>
          <p:cNvPr id="38" name="Graphic 4">
            <a:extLst>
              <a:ext uri="{FF2B5EF4-FFF2-40B4-BE49-F238E27FC236}">
                <a16:creationId xmlns:a16="http://schemas.microsoft.com/office/drawing/2014/main" id="{C89E3377-A557-4B77-A7B0-E8F56984C244}"/>
              </a:ext>
            </a:extLst>
          </p:cNvPr>
          <p:cNvSpPr/>
          <p:nvPr/>
        </p:nvSpPr>
        <p:spPr>
          <a:xfrm rot="10800000">
            <a:off x="4822155" y="302630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27" name="Graphic 4">
            <a:extLst>
              <a:ext uri="{FF2B5EF4-FFF2-40B4-BE49-F238E27FC236}">
                <a16:creationId xmlns:a16="http://schemas.microsoft.com/office/drawing/2014/main" id="{1ED5BB1C-2832-4E0E-8523-70FBE69FFCC6}"/>
              </a:ext>
            </a:extLst>
          </p:cNvPr>
          <p:cNvSpPr/>
          <p:nvPr/>
        </p:nvSpPr>
        <p:spPr>
          <a:xfrm rot="10800000">
            <a:off x="6324226" y="441809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Tree>
    <p:extLst>
      <p:ext uri="{BB962C8B-B14F-4D97-AF65-F5344CB8AC3E}">
        <p14:creationId xmlns:p14="http://schemas.microsoft.com/office/powerpoint/2010/main" val="3703329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0-#ppt_w/2"/>
                                          </p:val>
                                        </p:tav>
                                        <p:tav tm="100000">
                                          <p:val>
                                            <p:strVal val="#ppt_x"/>
                                          </p:val>
                                        </p:tav>
                                      </p:tavLst>
                                    </p:anim>
                                    <p:anim calcmode="lin" valueType="num">
                                      <p:cBhvr additive="base">
                                        <p:cTn id="30" dur="500" fill="hold"/>
                                        <p:tgtEl>
                                          <p:spTgt spid="19"/>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0-#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0-#ppt_w/2"/>
                                          </p:val>
                                        </p:tav>
                                        <p:tav tm="100000">
                                          <p:val>
                                            <p:strVal val="#ppt_x"/>
                                          </p:val>
                                        </p:tav>
                                      </p:tavLst>
                                    </p:anim>
                                    <p:anim calcmode="lin" valueType="num">
                                      <p:cBhvr additive="base">
                                        <p:cTn id="3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0-#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0-#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0-#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0-#ppt_w/2"/>
                                          </p:val>
                                        </p:tav>
                                        <p:tav tm="100000">
                                          <p:val>
                                            <p:strVal val="#ppt_x"/>
                                          </p:val>
                                        </p:tav>
                                      </p:tavLst>
                                    </p:anim>
                                    <p:anim calcmode="lin" valueType="num">
                                      <p:cBhvr additive="base">
                                        <p:cTn id="56"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0-#ppt_w/2"/>
                                          </p:val>
                                        </p:tav>
                                        <p:tav tm="100000">
                                          <p:val>
                                            <p:strVal val="#ppt_x"/>
                                          </p:val>
                                        </p:tav>
                                      </p:tavLst>
                                    </p:anim>
                                    <p:anim calcmode="lin" valueType="num">
                                      <p:cBhvr additive="base">
                                        <p:cTn id="62" dur="500" fill="hold"/>
                                        <p:tgtEl>
                                          <p:spTgt spid="12"/>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additive="base">
                                        <p:cTn id="65" dur="500" fill="hold"/>
                                        <p:tgtEl>
                                          <p:spTgt spid="34"/>
                                        </p:tgtEl>
                                        <p:attrNameLst>
                                          <p:attrName>ppt_x</p:attrName>
                                        </p:attrNameLst>
                                      </p:cBhvr>
                                      <p:tavLst>
                                        <p:tav tm="0">
                                          <p:val>
                                            <p:strVal val="0-#ppt_w/2"/>
                                          </p:val>
                                        </p:tav>
                                        <p:tav tm="100000">
                                          <p:val>
                                            <p:strVal val="#ppt_x"/>
                                          </p:val>
                                        </p:tav>
                                      </p:tavLst>
                                    </p:anim>
                                    <p:anim calcmode="lin" valueType="num">
                                      <p:cBhvr additive="base">
                                        <p:cTn id="66" dur="500" fill="hold"/>
                                        <p:tgtEl>
                                          <p:spTgt spid="34"/>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0-#ppt_w/2"/>
                                          </p:val>
                                        </p:tav>
                                        <p:tav tm="100000">
                                          <p:val>
                                            <p:strVal val="#ppt_x"/>
                                          </p:val>
                                        </p:tav>
                                      </p:tavLst>
                                    </p:anim>
                                    <p:anim calcmode="lin" valueType="num">
                                      <p:cBhvr additive="base">
                                        <p:cTn id="70" dur="500" fill="hold"/>
                                        <p:tgtEl>
                                          <p:spTgt spid="45"/>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0-#ppt_w/2"/>
                                          </p:val>
                                        </p:tav>
                                        <p:tav tm="100000">
                                          <p:val>
                                            <p:strVal val="#ppt_x"/>
                                          </p:val>
                                        </p:tav>
                                      </p:tavLst>
                                    </p:anim>
                                    <p:anim calcmode="lin" valueType="num">
                                      <p:cBhvr additive="base">
                                        <p:cTn id="74" dur="500" fill="hold"/>
                                        <p:tgtEl>
                                          <p:spTgt spid="14"/>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additive="base">
                                        <p:cTn id="77" dur="500" fill="hold"/>
                                        <p:tgtEl>
                                          <p:spTgt spid="13"/>
                                        </p:tgtEl>
                                        <p:attrNameLst>
                                          <p:attrName>ppt_x</p:attrName>
                                        </p:attrNameLst>
                                      </p:cBhvr>
                                      <p:tavLst>
                                        <p:tav tm="0">
                                          <p:val>
                                            <p:strVal val="0-#ppt_w/2"/>
                                          </p:val>
                                        </p:tav>
                                        <p:tav tm="100000">
                                          <p:val>
                                            <p:strVal val="#ppt_x"/>
                                          </p:val>
                                        </p:tav>
                                      </p:tavLst>
                                    </p:anim>
                                    <p:anim calcmode="lin" valueType="num">
                                      <p:cBhvr additive="base">
                                        <p:cTn id="7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37"/>
                                        </p:tgtEl>
                                        <p:attrNameLst>
                                          <p:attrName>style.visibility</p:attrName>
                                        </p:attrNameLst>
                                      </p:cBhvr>
                                      <p:to>
                                        <p:strVal val="visible"/>
                                      </p:to>
                                    </p:set>
                                    <p:anim calcmode="lin" valueType="num">
                                      <p:cBhvr additive="base">
                                        <p:cTn id="83" dur="500" fill="hold"/>
                                        <p:tgtEl>
                                          <p:spTgt spid="37"/>
                                        </p:tgtEl>
                                        <p:attrNameLst>
                                          <p:attrName>ppt_x</p:attrName>
                                        </p:attrNameLst>
                                      </p:cBhvr>
                                      <p:tavLst>
                                        <p:tav tm="0">
                                          <p:val>
                                            <p:strVal val="1+#ppt_w/2"/>
                                          </p:val>
                                        </p:tav>
                                        <p:tav tm="100000">
                                          <p:val>
                                            <p:strVal val="#ppt_x"/>
                                          </p:val>
                                        </p:tav>
                                      </p:tavLst>
                                    </p:anim>
                                    <p:anim calcmode="lin" valueType="num">
                                      <p:cBhvr additive="base">
                                        <p:cTn id="84" dur="500" fill="hold"/>
                                        <p:tgtEl>
                                          <p:spTgt spid="37"/>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 calcmode="lin" valueType="num">
                                      <p:cBhvr additive="base">
                                        <p:cTn id="87" dur="500" fill="hold"/>
                                        <p:tgtEl>
                                          <p:spTgt spid="7"/>
                                        </p:tgtEl>
                                        <p:attrNameLst>
                                          <p:attrName>ppt_x</p:attrName>
                                        </p:attrNameLst>
                                      </p:cBhvr>
                                      <p:tavLst>
                                        <p:tav tm="0">
                                          <p:val>
                                            <p:strVal val="1+#ppt_w/2"/>
                                          </p:val>
                                        </p:tav>
                                        <p:tav tm="100000">
                                          <p:val>
                                            <p:strVal val="#ppt_x"/>
                                          </p:val>
                                        </p:tav>
                                      </p:tavLst>
                                    </p:anim>
                                    <p:anim calcmode="lin" valueType="num">
                                      <p:cBhvr additive="base">
                                        <p:cTn id="88" dur="500" fill="hold"/>
                                        <p:tgtEl>
                                          <p:spTgt spid="7"/>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40"/>
                                        </p:tgtEl>
                                        <p:attrNameLst>
                                          <p:attrName>style.visibility</p:attrName>
                                        </p:attrNameLst>
                                      </p:cBhvr>
                                      <p:to>
                                        <p:strVal val="visible"/>
                                      </p:to>
                                    </p:set>
                                    <p:anim calcmode="lin" valueType="num">
                                      <p:cBhvr additive="base">
                                        <p:cTn id="91" dur="500" fill="hold"/>
                                        <p:tgtEl>
                                          <p:spTgt spid="40"/>
                                        </p:tgtEl>
                                        <p:attrNameLst>
                                          <p:attrName>ppt_x</p:attrName>
                                        </p:attrNameLst>
                                      </p:cBhvr>
                                      <p:tavLst>
                                        <p:tav tm="0">
                                          <p:val>
                                            <p:strVal val="1+#ppt_w/2"/>
                                          </p:val>
                                        </p:tav>
                                        <p:tav tm="100000">
                                          <p:val>
                                            <p:strVal val="#ppt_x"/>
                                          </p:val>
                                        </p:tav>
                                      </p:tavLst>
                                    </p:anim>
                                    <p:anim calcmode="lin" valueType="num">
                                      <p:cBhvr additive="base">
                                        <p:cTn id="92" dur="500" fill="hold"/>
                                        <p:tgtEl>
                                          <p:spTgt spid="40"/>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1+#ppt_w/2"/>
                                          </p:val>
                                        </p:tav>
                                        <p:tav tm="100000">
                                          <p:val>
                                            <p:strVal val="#ppt_x"/>
                                          </p:val>
                                        </p:tav>
                                      </p:tavLst>
                                    </p:anim>
                                    <p:anim calcmode="lin" valueType="num">
                                      <p:cBhvr additive="base">
                                        <p:cTn id="96" dur="500" fill="hold"/>
                                        <p:tgtEl>
                                          <p:spTgt spid="26"/>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fill="hold"/>
                                        <p:tgtEl>
                                          <p:spTgt spid="35"/>
                                        </p:tgtEl>
                                        <p:attrNameLst>
                                          <p:attrName>ppt_x</p:attrName>
                                        </p:attrNameLst>
                                      </p:cBhvr>
                                      <p:tavLst>
                                        <p:tav tm="0">
                                          <p:val>
                                            <p:strVal val="1+#ppt_w/2"/>
                                          </p:val>
                                        </p:tav>
                                        <p:tav tm="100000">
                                          <p:val>
                                            <p:strVal val="#ppt_x"/>
                                          </p:val>
                                        </p:tav>
                                      </p:tavLst>
                                    </p:anim>
                                    <p:anim calcmode="lin" valueType="num">
                                      <p:cBhvr additive="base">
                                        <p:cTn id="100" dur="500" fill="hold"/>
                                        <p:tgtEl>
                                          <p:spTgt spid="35"/>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additive="base">
                                        <p:cTn id="103" dur="500" fill="hold"/>
                                        <p:tgtEl>
                                          <p:spTgt spid="38"/>
                                        </p:tgtEl>
                                        <p:attrNameLst>
                                          <p:attrName>ppt_x</p:attrName>
                                        </p:attrNameLst>
                                      </p:cBhvr>
                                      <p:tavLst>
                                        <p:tav tm="0">
                                          <p:val>
                                            <p:strVal val="1+#ppt_w/2"/>
                                          </p:val>
                                        </p:tav>
                                        <p:tav tm="100000">
                                          <p:val>
                                            <p:strVal val="#ppt_x"/>
                                          </p:val>
                                        </p:tav>
                                      </p:tavLst>
                                    </p:anim>
                                    <p:anim calcmode="lin" valueType="num">
                                      <p:cBhvr additive="base">
                                        <p:cTn id="104" dur="500" fill="hold"/>
                                        <p:tgtEl>
                                          <p:spTgt spid="38"/>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27"/>
                                        </p:tgtEl>
                                        <p:attrNameLst>
                                          <p:attrName>style.visibility</p:attrName>
                                        </p:attrNameLst>
                                      </p:cBhvr>
                                      <p:to>
                                        <p:strVal val="visible"/>
                                      </p:to>
                                    </p:set>
                                    <p:anim calcmode="lin" valueType="num">
                                      <p:cBhvr additive="base">
                                        <p:cTn id="107" dur="500" fill="hold"/>
                                        <p:tgtEl>
                                          <p:spTgt spid="27"/>
                                        </p:tgtEl>
                                        <p:attrNameLst>
                                          <p:attrName>ppt_x</p:attrName>
                                        </p:attrNameLst>
                                      </p:cBhvr>
                                      <p:tavLst>
                                        <p:tav tm="0">
                                          <p:val>
                                            <p:strVal val="1+#ppt_w/2"/>
                                          </p:val>
                                        </p:tav>
                                        <p:tav tm="100000">
                                          <p:val>
                                            <p:strVal val="#ppt_x"/>
                                          </p:val>
                                        </p:tav>
                                      </p:tavLst>
                                    </p:anim>
                                    <p:anim calcmode="lin" valueType="num">
                                      <p:cBhvr additive="base">
                                        <p:cTn id="10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2" grpId="0"/>
      <p:bldP spid="18" grpId="0" animBg="1"/>
      <p:bldP spid="5" grpId="0" animBg="1"/>
      <p:bldP spid="19" grpId="0" animBg="1"/>
      <p:bldP spid="30" grpId="0"/>
      <p:bldP spid="8" grpId="0" animBg="1"/>
      <p:bldP spid="22" grpId="0"/>
      <p:bldP spid="12" grpId="0" animBg="1"/>
      <p:bldP spid="14" grpId="0" animBg="1"/>
      <p:bldP spid="13" grpId="0" animBg="1"/>
      <p:bldP spid="34" grpId="0"/>
      <p:bldP spid="40" grpId="0" animBg="1"/>
      <p:bldP spid="35" grpId="0"/>
      <p:bldP spid="38" grpId="0" animBg="1"/>
      <p:bldP spid="2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75" name="Group 274">
            <a:extLst>
              <a:ext uri="{FF2B5EF4-FFF2-40B4-BE49-F238E27FC236}">
                <a16:creationId xmlns:a16="http://schemas.microsoft.com/office/drawing/2014/main" id="{118DC941-5AD6-43DA-A290-6748EFEFD668}"/>
              </a:ext>
            </a:extLst>
          </p:cNvPr>
          <p:cNvGrpSpPr/>
          <p:nvPr/>
        </p:nvGrpSpPr>
        <p:grpSpPr>
          <a:xfrm>
            <a:off x="3919082" y="1141217"/>
            <a:ext cx="552450" cy="392698"/>
            <a:chOff x="3779520" y="1089660"/>
            <a:chExt cx="552450" cy="392698"/>
          </a:xfrm>
        </p:grpSpPr>
        <p:cxnSp>
          <p:nvCxnSpPr>
            <p:cNvPr id="271" name="Straight Connector 270">
              <a:extLst>
                <a:ext uri="{FF2B5EF4-FFF2-40B4-BE49-F238E27FC236}">
                  <a16:creationId xmlns:a16="http://schemas.microsoft.com/office/drawing/2014/main" id="{9896F1BE-8C03-4490-9CC5-DFD1803EAEE5}"/>
                </a:ext>
              </a:extLst>
            </p:cNvPr>
            <p:cNvCxnSpPr>
              <a:cxnSpLocks/>
            </p:cNvCxnSpPr>
            <p:nvPr/>
          </p:nvCxnSpPr>
          <p:spPr>
            <a:xfrm flipV="1">
              <a:off x="3779520" y="1097280"/>
              <a:ext cx="0" cy="385078"/>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DEB610A-F673-4259-9580-BEBE621F1ABF}"/>
                </a:ext>
              </a:extLst>
            </p:cNvPr>
            <p:cNvCxnSpPr/>
            <p:nvPr/>
          </p:nvCxnSpPr>
          <p:spPr>
            <a:xfrm>
              <a:off x="3790950" y="1089660"/>
              <a:ext cx="54102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67" name="Straight Connector 266">
            <a:extLst>
              <a:ext uri="{FF2B5EF4-FFF2-40B4-BE49-F238E27FC236}">
                <a16:creationId xmlns:a16="http://schemas.microsoft.com/office/drawing/2014/main" id="{8D81FE92-9870-42D7-A2C4-B2EB5608212E}"/>
              </a:ext>
            </a:extLst>
          </p:cNvPr>
          <p:cNvCxnSpPr>
            <a:cxnSpLocks/>
          </p:cNvCxnSpPr>
          <p:nvPr/>
        </p:nvCxnSpPr>
        <p:spPr>
          <a:xfrm>
            <a:off x="3446885" y="1592672"/>
            <a:ext cx="6581664"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3716A38D-5B05-473F-A1BD-23A90D83F606}"/>
              </a:ext>
            </a:extLst>
          </p:cNvPr>
          <p:cNvGrpSpPr/>
          <p:nvPr/>
        </p:nvGrpSpPr>
        <p:grpSpPr>
          <a:xfrm>
            <a:off x="4426785" y="1030235"/>
            <a:ext cx="7563736" cy="4752479"/>
            <a:chOff x="4348589" y="1509173"/>
            <a:chExt cx="7563736" cy="4752479"/>
          </a:xfrm>
          <a:solidFill>
            <a:srgbClr val="FFB900"/>
          </a:solidFill>
        </p:grpSpPr>
        <p:sp>
          <p:nvSpPr>
            <p:cNvPr id="264" name="Rectangle 2">
              <a:extLst>
                <a:ext uri="{FF2B5EF4-FFF2-40B4-BE49-F238E27FC236}">
                  <a16:creationId xmlns:a16="http://schemas.microsoft.com/office/drawing/2014/main" id="{3A678BB4-4A7E-4D9B-9B60-11460379022F}"/>
                </a:ext>
              </a:extLst>
            </p:cNvPr>
            <p:cNvSpPr/>
            <p:nvPr/>
          </p:nvSpPr>
          <p:spPr bwMode="auto">
            <a:xfrm>
              <a:off x="4348589" y="1509173"/>
              <a:ext cx="7563736" cy="4752479"/>
            </a:xfrm>
            <a:custGeom>
              <a:avLst/>
              <a:gdLst>
                <a:gd name="connsiteX0" fmla="*/ 0 w 7614356"/>
                <a:gd name="connsiteY0" fmla="*/ 0 h 239366"/>
                <a:gd name="connsiteX1" fmla="*/ 7614356 w 7614356"/>
                <a:gd name="connsiteY1" fmla="*/ 0 h 239366"/>
                <a:gd name="connsiteX2" fmla="*/ 7614356 w 7614356"/>
                <a:gd name="connsiteY2" fmla="*/ 239366 h 239366"/>
                <a:gd name="connsiteX3" fmla="*/ 0 w 7614356"/>
                <a:gd name="connsiteY3" fmla="*/ 239366 h 239366"/>
                <a:gd name="connsiteX4" fmla="*/ 0 w 7614356"/>
                <a:gd name="connsiteY4" fmla="*/ 0 h 239366"/>
                <a:gd name="connsiteX0" fmla="*/ 0 w 7614356"/>
                <a:gd name="connsiteY0" fmla="*/ 0 h 239562"/>
                <a:gd name="connsiteX1" fmla="*/ 7614356 w 7614356"/>
                <a:gd name="connsiteY1" fmla="*/ 0 h 239562"/>
                <a:gd name="connsiteX2" fmla="*/ 7614356 w 7614356"/>
                <a:gd name="connsiteY2" fmla="*/ 239366 h 239562"/>
                <a:gd name="connsiteX3" fmla="*/ 6109406 w 7614356"/>
                <a:gd name="connsiteY3" fmla="*/ 239562 h 239562"/>
                <a:gd name="connsiteX4" fmla="*/ 0 w 7614356"/>
                <a:gd name="connsiteY4" fmla="*/ 239366 h 239562"/>
                <a:gd name="connsiteX5" fmla="*/ 0 w 7614356"/>
                <a:gd name="connsiteY5" fmla="*/ 0 h 239562"/>
                <a:gd name="connsiteX0" fmla="*/ 0 w 7614356"/>
                <a:gd name="connsiteY0" fmla="*/ 0 h 239562"/>
                <a:gd name="connsiteX1" fmla="*/ 7614356 w 7614356"/>
                <a:gd name="connsiteY1" fmla="*/ 0 h 239562"/>
                <a:gd name="connsiteX2" fmla="*/ 7614356 w 7614356"/>
                <a:gd name="connsiteY2" fmla="*/ 239366 h 239562"/>
                <a:gd name="connsiteX3" fmla="*/ 6696781 w 7614356"/>
                <a:gd name="connsiteY3" fmla="*/ 238504 h 239562"/>
                <a:gd name="connsiteX4" fmla="*/ 6109406 w 7614356"/>
                <a:gd name="connsiteY4" fmla="*/ 239562 h 239562"/>
                <a:gd name="connsiteX5" fmla="*/ 0 w 7614356"/>
                <a:gd name="connsiteY5" fmla="*/ 239366 h 239562"/>
                <a:gd name="connsiteX6" fmla="*/ 0 w 7614356"/>
                <a:gd name="connsiteY6" fmla="*/ 0 h 239562"/>
                <a:gd name="connsiteX0" fmla="*/ 0 w 7616690"/>
                <a:gd name="connsiteY0" fmla="*/ 0 h 5118976"/>
                <a:gd name="connsiteX1" fmla="*/ 7614356 w 7616690"/>
                <a:gd name="connsiteY1" fmla="*/ 0 h 5118976"/>
                <a:gd name="connsiteX2" fmla="*/ 7614356 w 7616690"/>
                <a:gd name="connsiteY2" fmla="*/ 239366 h 5118976"/>
                <a:gd name="connsiteX3" fmla="*/ 7616690 w 7616690"/>
                <a:gd name="connsiteY3" fmla="*/ 5118976 h 5118976"/>
                <a:gd name="connsiteX4" fmla="*/ 6109406 w 7616690"/>
                <a:gd name="connsiteY4" fmla="*/ 239562 h 5118976"/>
                <a:gd name="connsiteX5" fmla="*/ 0 w 7616690"/>
                <a:gd name="connsiteY5" fmla="*/ 239366 h 5118976"/>
                <a:gd name="connsiteX6" fmla="*/ 0 w 7616690"/>
                <a:gd name="connsiteY6" fmla="*/ 0 h 5118976"/>
                <a:gd name="connsiteX0" fmla="*/ 0 w 7614356"/>
                <a:gd name="connsiteY0" fmla="*/ 0 h 5106276"/>
                <a:gd name="connsiteX1" fmla="*/ 7614356 w 7614356"/>
                <a:gd name="connsiteY1" fmla="*/ 0 h 5106276"/>
                <a:gd name="connsiteX2" fmla="*/ 7614356 w 7614356"/>
                <a:gd name="connsiteY2" fmla="*/ 239366 h 5106276"/>
                <a:gd name="connsiteX3" fmla="*/ 7612457 w 7614356"/>
                <a:gd name="connsiteY3" fmla="*/ 5106276 h 5106276"/>
                <a:gd name="connsiteX4" fmla="*/ 6109406 w 7614356"/>
                <a:gd name="connsiteY4" fmla="*/ 239562 h 5106276"/>
                <a:gd name="connsiteX5" fmla="*/ 0 w 7614356"/>
                <a:gd name="connsiteY5" fmla="*/ 239366 h 5106276"/>
                <a:gd name="connsiteX6" fmla="*/ 0 w 7614356"/>
                <a:gd name="connsiteY6" fmla="*/ 0 h 5106276"/>
                <a:gd name="connsiteX0" fmla="*/ 0 w 7614356"/>
                <a:gd name="connsiteY0" fmla="*/ 0 h 5110509"/>
                <a:gd name="connsiteX1" fmla="*/ 7614356 w 7614356"/>
                <a:gd name="connsiteY1" fmla="*/ 0 h 5110509"/>
                <a:gd name="connsiteX2" fmla="*/ 7614356 w 7614356"/>
                <a:gd name="connsiteY2" fmla="*/ 239366 h 5110509"/>
                <a:gd name="connsiteX3" fmla="*/ 6109623 w 7614356"/>
                <a:gd name="connsiteY3" fmla="*/ 5110509 h 5110509"/>
                <a:gd name="connsiteX4" fmla="*/ 6109406 w 7614356"/>
                <a:gd name="connsiteY4" fmla="*/ 239562 h 5110509"/>
                <a:gd name="connsiteX5" fmla="*/ 0 w 7614356"/>
                <a:gd name="connsiteY5" fmla="*/ 239366 h 5110509"/>
                <a:gd name="connsiteX6" fmla="*/ 0 w 7614356"/>
                <a:gd name="connsiteY6" fmla="*/ 0 h 5110509"/>
                <a:gd name="connsiteX0" fmla="*/ 0 w 7614356"/>
                <a:gd name="connsiteY0" fmla="*/ 0 h 5105217"/>
                <a:gd name="connsiteX1" fmla="*/ 7614356 w 7614356"/>
                <a:gd name="connsiteY1" fmla="*/ 0 h 5105217"/>
                <a:gd name="connsiteX2" fmla="*/ 7614356 w 7614356"/>
                <a:gd name="connsiteY2" fmla="*/ 239366 h 5105217"/>
                <a:gd name="connsiteX3" fmla="*/ 6111740 w 7614356"/>
                <a:gd name="connsiteY3" fmla="*/ 5105217 h 5105217"/>
                <a:gd name="connsiteX4" fmla="*/ 6109406 w 7614356"/>
                <a:gd name="connsiteY4" fmla="*/ 239562 h 5105217"/>
                <a:gd name="connsiteX5" fmla="*/ 0 w 7614356"/>
                <a:gd name="connsiteY5" fmla="*/ 239366 h 5105217"/>
                <a:gd name="connsiteX6" fmla="*/ 0 w 7614356"/>
                <a:gd name="connsiteY6" fmla="*/ 0 h 5105217"/>
                <a:gd name="connsiteX0" fmla="*/ 0 w 7627235"/>
                <a:gd name="connsiteY0" fmla="*/ 0 h 5105217"/>
                <a:gd name="connsiteX1" fmla="*/ 7614356 w 7627235"/>
                <a:gd name="connsiteY1" fmla="*/ 0 h 5105217"/>
                <a:gd name="connsiteX2" fmla="*/ 7627235 w 7627235"/>
                <a:gd name="connsiteY2" fmla="*/ 5094701 h 5105217"/>
                <a:gd name="connsiteX3" fmla="*/ 6111740 w 7627235"/>
                <a:gd name="connsiteY3" fmla="*/ 5105217 h 5105217"/>
                <a:gd name="connsiteX4" fmla="*/ 6109406 w 7627235"/>
                <a:gd name="connsiteY4" fmla="*/ 239562 h 5105217"/>
                <a:gd name="connsiteX5" fmla="*/ 0 w 7627235"/>
                <a:gd name="connsiteY5" fmla="*/ 239366 h 5105217"/>
                <a:gd name="connsiteX6" fmla="*/ 0 w 7627235"/>
                <a:gd name="connsiteY6" fmla="*/ 0 h 5105217"/>
                <a:gd name="connsiteX0" fmla="*/ 0 w 7623002"/>
                <a:gd name="connsiteY0" fmla="*/ 0 h 5106342"/>
                <a:gd name="connsiteX1" fmla="*/ 7614356 w 7623002"/>
                <a:gd name="connsiteY1" fmla="*/ 0 h 5106342"/>
                <a:gd name="connsiteX2" fmla="*/ 7623002 w 7623002"/>
                <a:gd name="connsiteY2" fmla="*/ 5106342 h 5106342"/>
                <a:gd name="connsiteX3" fmla="*/ 6111740 w 7623002"/>
                <a:gd name="connsiteY3" fmla="*/ 5105217 h 5106342"/>
                <a:gd name="connsiteX4" fmla="*/ 6109406 w 7623002"/>
                <a:gd name="connsiteY4" fmla="*/ 239562 h 5106342"/>
                <a:gd name="connsiteX5" fmla="*/ 0 w 7623002"/>
                <a:gd name="connsiteY5" fmla="*/ 239366 h 5106342"/>
                <a:gd name="connsiteX6" fmla="*/ 0 w 7623002"/>
                <a:gd name="connsiteY6" fmla="*/ 0 h 51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3002" h="5106342">
                  <a:moveTo>
                    <a:pt x="0" y="0"/>
                  </a:moveTo>
                  <a:lnTo>
                    <a:pt x="7614356" y="0"/>
                  </a:lnTo>
                  <a:lnTo>
                    <a:pt x="7623002" y="5106342"/>
                  </a:lnTo>
                  <a:lnTo>
                    <a:pt x="6111740" y="5105217"/>
                  </a:lnTo>
                  <a:cubicBezTo>
                    <a:pt x="6111668" y="3481568"/>
                    <a:pt x="6109478" y="1863211"/>
                    <a:pt x="6109406" y="239562"/>
                  </a:cubicBezTo>
                  <a:lnTo>
                    <a:pt x="0" y="239366"/>
                  </a:lnTo>
                  <a:lnTo>
                    <a:pt x="0" y="0"/>
                  </a:lnTo>
                  <a:close/>
                </a:path>
              </a:pathLst>
            </a:custGeom>
            <a:grp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91440" bIns="91440" numCol="1" spcCol="0" rtlCol="0" fromWordArt="0" anchor="t" anchorCtr="0" forceAA="0" compatLnSpc="1">
              <a:prstTxWarp prst="textNoShape">
                <a:avLst/>
              </a:prstTxWarp>
              <a:noAutofit/>
            </a:bodyPr>
            <a:lstStyle/>
            <a:p>
              <a:pPr marL="5888038"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pitchFamily="34" charset="0"/>
                </a:rPr>
                <a:t>Azure Sentinel</a:t>
              </a:r>
            </a:p>
          </p:txBody>
        </p:sp>
        <p:pic>
          <p:nvPicPr>
            <p:cNvPr id="265" name="Picture 264">
              <a:extLst>
                <a:ext uri="{FF2B5EF4-FFF2-40B4-BE49-F238E27FC236}">
                  <a16:creationId xmlns:a16="http://schemas.microsoft.com/office/drawing/2014/main" id="{B37BE291-9EA6-4DE1-82AE-9ACBF4000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9373" y="1626409"/>
              <a:ext cx="231592" cy="265519"/>
            </a:xfrm>
            <a:prstGeom prst="rect">
              <a:avLst/>
            </a:prstGeom>
            <a:grpFill/>
          </p:spPr>
        </p:pic>
      </p:grpSp>
      <p:cxnSp>
        <p:nvCxnSpPr>
          <p:cNvPr id="63" name="Straight Connector 62">
            <a:extLst>
              <a:ext uri="{FF2B5EF4-FFF2-40B4-BE49-F238E27FC236}">
                <a16:creationId xmlns:a16="http://schemas.microsoft.com/office/drawing/2014/main" id="{781C99E2-9E23-4382-992F-CA9BEC64BB06}"/>
              </a:ext>
            </a:extLst>
          </p:cNvPr>
          <p:cNvCxnSpPr>
            <a:cxnSpLocks/>
          </p:cNvCxnSpPr>
          <p:nvPr/>
        </p:nvCxnSpPr>
        <p:spPr>
          <a:xfrm>
            <a:off x="3417636" y="2342011"/>
            <a:ext cx="6581664"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A4932F-663F-4673-85CD-0041706ED8DD}"/>
              </a:ext>
            </a:extLst>
          </p:cNvPr>
          <p:cNvCxnSpPr>
            <a:cxnSpLocks/>
          </p:cNvCxnSpPr>
          <p:nvPr/>
        </p:nvCxnSpPr>
        <p:spPr>
          <a:xfrm>
            <a:off x="3519031" y="3162192"/>
            <a:ext cx="823361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C85AB-F8BD-4E86-A974-CC8815DB055C}"/>
              </a:ext>
            </a:extLst>
          </p:cNvPr>
          <p:cNvCxnSpPr>
            <a:cxnSpLocks/>
          </p:cNvCxnSpPr>
          <p:nvPr/>
        </p:nvCxnSpPr>
        <p:spPr>
          <a:xfrm>
            <a:off x="3590719" y="3927098"/>
            <a:ext cx="823361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4EF5B6-96C7-4E45-AA0C-3AA6EB6C9EC0}"/>
              </a:ext>
            </a:extLst>
          </p:cNvPr>
          <p:cNvCxnSpPr>
            <a:cxnSpLocks/>
          </p:cNvCxnSpPr>
          <p:nvPr/>
        </p:nvCxnSpPr>
        <p:spPr>
          <a:xfrm>
            <a:off x="2529840" y="5150303"/>
            <a:ext cx="8892976"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865660-6189-4461-971C-D6D37CB96CF9}"/>
              </a:ext>
            </a:extLst>
          </p:cNvPr>
          <p:cNvCxnSpPr>
            <a:cxnSpLocks/>
          </p:cNvCxnSpPr>
          <p:nvPr/>
        </p:nvCxnSpPr>
        <p:spPr>
          <a:xfrm>
            <a:off x="3295934" y="5634316"/>
            <a:ext cx="6981541"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5CAAC86-90C5-410F-9AE3-328A4E198FBB}"/>
              </a:ext>
            </a:extLst>
          </p:cNvPr>
          <p:cNvSpPr>
            <a:spLocks noGrp="1"/>
          </p:cNvSpPr>
          <p:nvPr>
            <p:ph type="title"/>
          </p:nvPr>
        </p:nvSpPr>
        <p:spPr/>
        <p:txBody>
          <a:bodyPr/>
          <a:lstStyle/>
          <a:p>
            <a:r>
              <a:rPr lang="en-US"/>
              <a:t>Simplifying and Automating</a:t>
            </a:r>
            <a:endParaRPr lang="gsw-CH"/>
          </a:p>
        </p:txBody>
      </p:sp>
      <p:sp>
        <p:nvSpPr>
          <p:cNvPr id="72" name="Rectangle: Top Corners Rounded 71">
            <a:extLst>
              <a:ext uri="{FF2B5EF4-FFF2-40B4-BE49-F238E27FC236}">
                <a16:creationId xmlns:a16="http://schemas.microsoft.com/office/drawing/2014/main" id="{DEEF941F-F2EE-4159-9A50-03300C0064E3}"/>
              </a:ext>
            </a:extLst>
          </p:cNvPr>
          <p:cNvSpPr/>
          <p:nvPr/>
        </p:nvSpPr>
        <p:spPr bwMode="auto">
          <a:xfrm>
            <a:off x="6606362" y="4706831"/>
            <a:ext cx="837244" cy="215176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Market white">
            <a:extLst>
              <a:ext uri="{FF2B5EF4-FFF2-40B4-BE49-F238E27FC236}">
                <a16:creationId xmlns:a16="http://schemas.microsoft.com/office/drawing/2014/main" id="{42D7072A-52B6-4F83-A8DA-2798130EC38A}"/>
              </a:ext>
            </a:extLst>
          </p:cNvPr>
          <p:cNvSpPr/>
          <p:nvPr/>
        </p:nvSpPr>
        <p:spPr bwMode="auto">
          <a:xfrm rot="16200000">
            <a:off x="6606749" y="4705632"/>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393D3B11-0394-48B1-B376-8F5FFCC6288E}"/>
              </a:ext>
            </a:extLst>
          </p:cNvPr>
          <p:cNvSpPr/>
          <p:nvPr userDrawn="1"/>
        </p:nvSpPr>
        <p:spPr bwMode="auto">
          <a:xfrm rot="16200000">
            <a:off x="6690467" y="4789350"/>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C7275364-60AB-49FB-AB90-806EF618C3D0}"/>
              </a:ext>
            </a:extLst>
          </p:cNvPr>
          <p:cNvSpPr txBox="1"/>
          <p:nvPr/>
        </p:nvSpPr>
        <p:spPr>
          <a:xfrm rot="16200000">
            <a:off x="6711793" y="6336028"/>
            <a:ext cx="626775" cy="215444"/>
          </a:xfrm>
          <a:prstGeom prst="rect">
            <a:avLst/>
          </a:prstGeom>
          <a:noFill/>
        </p:spPr>
        <p:txBody>
          <a:bodyPr wrap="none" lIns="0" tIns="0" rIns="0" bIns="0" rtlCol="0">
            <a:spAutoFit/>
          </a:bodyPr>
          <a:lstStyle/>
          <a:p>
            <a:pPr algn="l"/>
            <a:r>
              <a:rPr lang="en-US" sz="1400">
                <a:latin typeface="+mj-lt"/>
              </a:rPr>
              <a:t>Identity</a:t>
            </a:r>
            <a:endParaRPr lang="gsw-CH" sz="1400" err="1">
              <a:latin typeface="+mj-lt"/>
            </a:endParaRPr>
          </a:p>
        </p:txBody>
      </p:sp>
      <p:sp>
        <p:nvSpPr>
          <p:cNvPr id="52" name="Rectangle: Top Corners Rounded 51">
            <a:extLst>
              <a:ext uri="{FF2B5EF4-FFF2-40B4-BE49-F238E27FC236}">
                <a16:creationId xmlns:a16="http://schemas.microsoft.com/office/drawing/2014/main" id="{6934355E-6953-45F0-B8F3-75038BB9266F}"/>
              </a:ext>
            </a:extLst>
          </p:cNvPr>
          <p:cNvSpPr/>
          <p:nvPr/>
        </p:nvSpPr>
        <p:spPr bwMode="auto">
          <a:xfrm>
            <a:off x="8036325" y="4716896"/>
            <a:ext cx="837244" cy="21417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Market white">
            <a:extLst>
              <a:ext uri="{FF2B5EF4-FFF2-40B4-BE49-F238E27FC236}">
                <a16:creationId xmlns:a16="http://schemas.microsoft.com/office/drawing/2014/main" id="{B469AE8E-CB63-492C-BF5F-9707843CCB3A}"/>
              </a:ext>
            </a:extLst>
          </p:cNvPr>
          <p:cNvSpPr/>
          <p:nvPr/>
        </p:nvSpPr>
        <p:spPr bwMode="auto">
          <a:xfrm rot="16200000">
            <a:off x="8036711" y="471569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6" name="!!Market grey">
            <a:extLst>
              <a:ext uri="{FF2B5EF4-FFF2-40B4-BE49-F238E27FC236}">
                <a16:creationId xmlns:a16="http://schemas.microsoft.com/office/drawing/2014/main" id="{C2323231-ACDF-421C-9243-161BA88F9135}"/>
              </a:ext>
            </a:extLst>
          </p:cNvPr>
          <p:cNvSpPr/>
          <p:nvPr userDrawn="1"/>
        </p:nvSpPr>
        <p:spPr bwMode="auto">
          <a:xfrm rot="16200000">
            <a:off x="8120429" y="4799414"/>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C6863FBB-3B2D-4927-A5B8-56D328072C98}"/>
              </a:ext>
            </a:extLst>
          </p:cNvPr>
          <p:cNvSpPr txBox="1"/>
          <p:nvPr/>
        </p:nvSpPr>
        <p:spPr>
          <a:xfrm rot="16200000">
            <a:off x="8088075" y="6282328"/>
            <a:ext cx="734175" cy="215444"/>
          </a:xfrm>
          <a:prstGeom prst="rect">
            <a:avLst/>
          </a:prstGeom>
          <a:noFill/>
        </p:spPr>
        <p:txBody>
          <a:bodyPr wrap="none" lIns="0" tIns="0" rIns="0" bIns="0" rtlCol="0">
            <a:spAutoFit/>
          </a:bodyPr>
          <a:lstStyle/>
          <a:p>
            <a:pPr algn="l"/>
            <a:r>
              <a:rPr lang="en-US" sz="1400">
                <a:latin typeface="+mj-lt"/>
              </a:rPr>
              <a:t>Endpoint</a:t>
            </a:r>
            <a:endParaRPr lang="gsw-CH" sz="1400" err="1">
              <a:latin typeface="+mj-lt"/>
            </a:endParaRPr>
          </a:p>
        </p:txBody>
      </p:sp>
      <p:sp>
        <p:nvSpPr>
          <p:cNvPr id="80" name="Rectangle: Top Corners Rounded 79">
            <a:extLst>
              <a:ext uri="{FF2B5EF4-FFF2-40B4-BE49-F238E27FC236}">
                <a16:creationId xmlns:a16="http://schemas.microsoft.com/office/drawing/2014/main" id="{368C9BE7-F2BC-4C5B-8C02-5974C233A362}"/>
              </a:ext>
            </a:extLst>
          </p:cNvPr>
          <p:cNvSpPr/>
          <p:nvPr/>
        </p:nvSpPr>
        <p:spPr bwMode="auto">
          <a:xfrm>
            <a:off x="5176400" y="4706832"/>
            <a:ext cx="837244" cy="215176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2" name="!!Market white">
            <a:extLst>
              <a:ext uri="{FF2B5EF4-FFF2-40B4-BE49-F238E27FC236}">
                <a16:creationId xmlns:a16="http://schemas.microsoft.com/office/drawing/2014/main" id="{5EDD4A4E-546F-4411-B44F-413212B31E4A}"/>
              </a:ext>
            </a:extLst>
          </p:cNvPr>
          <p:cNvSpPr/>
          <p:nvPr/>
        </p:nvSpPr>
        <p:spPr bwMode="auto">
          <a:xfrm rot="16200000">
            <a:off x="5176787" y="470563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83" name="!!Market grey">
            <a:extLst>
              <a:ext uri="{FF2B5EF4-FFF2-40B4-BE49-F238E27FC236}">
                <a16:creationId xmlns:a16="http://schemas.microsoft.com/office/drawing/2014/main" id="{B5513B97-B118-49AE-BECB-C158D2A08B49}"/>
              </a:ext>
            </a:extLst>
          </p:cNvPr>
          <p:cNvSpPr/>
          <p:nvPr userDrawn="1"/>
        </p:nvSpPr>
        <p:spPr bwMode="auto">
          <a:xfrm rot="16200000">
            <a:off x="5260505" y="478935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9" name="TextBox 78">
            <a:extLst>
              <a:ext uri="{FF2B5EF4-FFF2-40B4-BE49-F238E27FC236}">
                <a16:creationId xmlns:a16="http://schemas.microsoft.com/office/drawing/2014/main" id="{42007F66-6A8E-4F31-B75A-3AA9FD367AAD}"/>
              </a:ext>
            </a:extLst>
          </p:cNvPr>
          <p:cNvSpPr txBox="1"/>
          <p:nvPr/>
        </p:nvSpPr>
        <p:spPr>
          <a:xfrm rot="16200000">
            <a:off x="5005918" y="6060312"/>
            <a:ext cx="1178208" cy="215444"/>
          </a:xfrm>
          <a:prstGeom prst="rect">
            <a:avLst/>
          </a:prstGeom>
          <a:noFill/>
        </p:spPr>
        <p:txBody>
          <a:bodyPr wrap="none" lIns="0" tIns="0" rIns="0" bIns="0" rtlCol="0">
            <a:spAutoFit/>
          </a:bodyPr>
          <a:lstStyle/>
          <a:p>
            <a:pPr algn="l"/>
            <a:r>
              <a:rPr lang="en-US" sz="1400">
                <a:latin typeface="+mj-lt"/>
              </a:rPr>
              <a:t>Email &amp; Collab</a:t>
            </a:r>
            <a:endParaRPr lang="gsw-CH" sz="1400" err="1">
              <a:latin typeface="+mj-lt"/>
            </a:endParaRPr>
          </a:p>
        </p:txBody>
      </p:sp>
      <p:sp>
        <p:nvSpPr>
          <p:cNvPr id="87" name="Rectangle: Top Corners Rounded 86">
            <a:extLst>
              <a:ext uri="{FF2B5EF4-FFF2-40B4-BE49-F238E27FC236}">
                <a16:creationId xmlns:a16="http://schemas.microsoft.com/office/drawing/2014/main" id="{6066DCF4-4FE8-41ED-9501-6E54049B3028}"/>
              </a:ext>
            </a:extLst>
          </p:cNvPr>
          <p:cNvSpPr/>
          <p:nvPr/>
        </p:nvSpPr>
        <p:spPr bwMode="auto">
          <a:xfrm>
            <a:off x="9466288" y="4717493"/>
            <a:ext cx="837244" cy="214110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9" name="!!Market white">
            <a:extLst>
              <a:ext uri="{FF2B5EF4-FFF2-40B4-BE49-F238E27FC236}">
                <a16:creationId xmlns:a16="http://schemas.microsoft.com/office/drawing/2014/main" id="{E7CC4603-A8EB-4203-88FA-B4609F07D99C}"/>
              </a:ext>
            </a:extLst>
          </p:cNvPr>
          <p:cNvSpPr/>
          <p:nvPr/>
        </p:nvSpPr>
        <p:spPr bwMode="auto">
          <a:xfrm rot="16200000">
            <a:off x="9466674" y="4716295"/>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90" name="!!Market grey">
            <a:extLst>
              <a:ext uri="{FF2B5EF4-FFF2-40B4-BE49-F238E27FC236}">
                <a16:creationId xmlns:a16="http://schemas.microsoft.com/office/drawing/2014/main" id="{962BF6F0-0A90-47DF-862F-28EF7248D88C}"/>
              </a:ext>
            </a:extLst>
          </p:cNvPr>
          <p:cNvSpPr/>
          <p:nvPr userDrawn="1"/>
        </p:nvSpPr>
        <p:spPr bwMode="auto">
          <a:xfrm rot="16200000">
            <a:off x="9550392" y="4800013"/>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TextBox 85">
            <a:extLst>
              <a:ext uri="{FF2B5EF4-FFF2-40B4-BE49-F238E27FC236}">
                <a16:creationId xmlns:a16="http://schemas.microsoft.com/office/drawing/2014/main" id="{5D80437A-768A-4789-8068-77731C4BE8BC}"/>
              </a:ext>
            </a:extLst>
          </p:cNvPr>
          <p:cNvSpPr txBox="1"/>
          <p:nvPr/>
        </p:nvSpPr>
        <p:spPr>
          <a:xfrm rot="16200000">
            <a:off x="9382588" y="6146874"/>
            <a:ext cx="1005083" cy="215444"/>
          </a:xfrm>
          <a:prstGeom prst="rect">
            <a:avLst/>
          </a:prstGeom>
          <a:noFill/>
        </p:spPr>
        <p:txBody>
          <a:bodyPr wrap="none" lIns="0" tIns="0" rIns="0" bIns="0" rtlCol="0">
            <a:spAutoFit/>
          </a:bodyPr>
          <a:lstStyle/>
          <a:p>
            <a:pPr algn="l"/>
            <a:r>
              <a:rPr lang="en-US" sz="1400">
                <a:latin typeface="+mj-lt"/>
              </a:rPr>
              <a:t>Applications</a:t>
            </a:r>
            <a:endParaRPr lang="gsw-CH" sz="1400" err="1">
              <a:latin typeface="+mj-lt"/>
            </a:endParaRPr>
          </a:p>
        </p:txBody>
      </p:sp>
      <p:sp>
        <p:nvSpPr>
          <p:cNvPr id="94" name="Rectangle: Top Corners Rounded 93">
            <a:extLst>
              <a:ext uri="{FF2B5EF4-FFF2-40B4-BE49-F238E27FC236}">
                <a16:creationId xmlns:a16="http://schemas.microsoft.com/office/drawing/2014/main" id="{29CAB77D-C96A-4DEF-A9F2-225216CB9D6B}"/>
              </a:ext>
            </a:extLst>
          </p:cNvPr>
          <p:cNvSpPr/>
          <p:nvPr/>
        </p:nvSpPr>
        <p:spPr bwMode="auto">
          <a:xfrm>
            <a:off x="10896252" y="4716895"/>
            <a:ext cx="837244" cy="21411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95" name="!!Market Circle">
            <a:extLst>
              <a:ext uri="{FF2B5EF4-FFF2-40B4-BE49-F238E27FC236}">
                <a16:creationId xmlns:a16="http://schemas.microsoft.com/office/drawing/2014/main" id="{C703F20E-4669-405F-A65D-D9519F8FE6CF}"/>
              </a:ext>
            </a:extLst>
          </p:cNvPr>
          <p:cNvGrpSpPr/>
          <p:nvPr/>
        </p:nvGrpSpPr>
        <p:grpSpPr>
          <a:xfrm rot="16200000">
            <a:off x="10896638" y="4715697"/>
            <a:ext cx="837244" cy="837244"/>
            <a:chOff x="1651174" y="1462114"/>
            <a:chExt cx="837244" cy="837244"/>
          </a:xfrm>
        </p:grpSpPr>
        <p:sp>
          <p:nvSpPr>
            <p:cNvPr id="96" name="!!Market white">
              <a:extLst>
                <a:ext uri="{FF2B5EF4-FFF2-40B4-BE49-F238E27FC236}">
                  <a16:creationId xmlns:a16="http://schemas.microsoft.com/office/drawing/2014/main" id="{88490F0D-63FC-4E3C-9919-27D1314EDE22}"/>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97" name="!!Market grey">
              <a:extLst>
                <a:ext uri="{FF2B5EF4-FFF2-40B4-BE49-F238E27FC236}">
                  <a16:creationId xmlns:a16="http://schemas.microsoft.com/office/drawing/2014/main" id="{00C2AE66-518D-441C-A898-01DA76B4C216}"/>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57524BD6-F237-4003-BA3B-7C666FCF4CA3}"/>
              </a:ext>
            </a:extLst>
          </p:cNvPr>
          <p:cNvSpPr txBox="1"/>
          <p:nvPr/>
        </p:nvSpPr>
        <p:spPr>
          <a:xfrm rot="16200000">
            <a:off x="11042807" y="6377129"/>
            <a:ext cx="544573" cy="215444"/>
          </a:xfrm>
          <a:prstGeom prst="rect">
            <a:avLst/>
          </a:prstGeom>
          <a:noFill/>
        </p:spPr>
        <p:txBody>
          <a:bodyPr wrap="none" lIns="0" tIns="0" rIns="0" bIns="0" rtlCol="0">
            <a:spAutoFit/>
          </a:bodyPr>
          <a:lstStyle/>
          <a:p>
            <a:pPr algn="l"/>
            <a:r>
              <a:rPr lang="en-US" sz="1400">
                <a:latin typeface="+mj-lt"/>
              </a:rPr>
              <a:t>Others</a:t>
            </a:r>
            <a:endParaRPr lang="gsw-CH" sz="1400" err="1">
              <a:latin typeface="+mj-lt"/>
            </a:endParaRPr>
          </a:p>
        </p:txBody>
      </p:sp>
      <p:grpSp>
        <p:nvGrpSpPr>
          <p:cNvPr id="33" name="Group 32">
            <a:extLst>
              <a:ext uri="{FF2B5EF4-FFF2-40B4-BE49-F238E27FC236}">
                <a16:creationId xmlns:a16="http://schemas.microsoft.com/office/drawing/2014/main" id="{FA1FF99B-BE01-4263-9387-D218A6BBD447}"/>
              </a:ext>
            </a:extLst>
          </p:cNvPr>
          <p:cNvGrpSpPr/>
          <p:nvPr/>
        </p:nvGrpSpPr>
        <p:grpSpPr>
          <a:xfrm>
            <a:off x="672910" y="1173675"/>
            <a:ext cx="2816529" cy="819662"/>
            <a:chOff x="672910" y="1618172"/>
            <a:chExt cx="2816529" cy="819662"/>
          </a:xfrm>
        </p:grpSpPr>
        <p:sp>
          <p:nvSpPr>
            <p:cNvPr id="34" name="Rectangle: Rounded Corners 33">
              <a:extLst>
                <a:ext uri="{FF2B5EF4-FFF2-40B4-BE49-F238E27FC236}">
                  <a16:creationId xmlns:a16="http://schemas.microsoft.com/office/drawing/2014/main" id="{726AAF8B-2C69-4CFA-A265-E8B6B44B1E46}"/>
                </a:ext>
              </a:extLst>
            </p:cNvPr>
            <p:cNvSpPr/>
            <p:nvPr/>
          </p:nvSpPr>
          <p:spPr bwMode="auto">
            <a:xfrm>
              <a:off x="1071110" y="1618172"/>
              <a:ext cx="2418329" cy="819662"/>
            </a:xfrm>
            <a:prstGeom prst="roundRect">
              <a:avLst>
                <a:gd name="adj" fmla="val 1199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Single Portal Experience</a:t>
              </a:r>
              <a:endParaRPr kumimoji="0" lang="en-US" sz="1200" b="0" i="1"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endParaRPr>
            </a:p>
          </p:txBody>
        </p:sp>
        <p:sp>
          <p:nvSpPr>
            <p:cNvPr id="35" name="Browser" title="Icon of a browser window">
              <a:extLst>
                <a:ext uri="{FF2B5EF4-FFF2-40B4-BE49-F238E27FC236}">
                  <a16:creationId xmlns:a16="http://schemas.microsoft.com/office/drawing/2014/main" id="{1F55938C-7BEF-4565-8764-82C92129B26E}"/>
                </a:ext>
              </a:extLst>
            </p:cNvPr>
            <p:cNvSpPr>
              <a:spLocks noChangeAspect="1" noEditPoints="1"/>
            </p:cNvSpPr>
            <p:nvPr/>
          </p:nvSpPr>
          <p:spPr bwMode="auto">
            <a:xfrm>
              <a:off x="672910" y="1926855"/>
              <a:ext cx="252771" cy="2022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3C7C65E1-555E-468D-B5FD-B7B7F6AB51A1}"/>
              </a:ext>
            </a:extLst>
          </p:cNvPr>
          <p:cNvGrpSpPr/>
          <p:nvPr/>
        </p:nvGrpSpPr>
        <p:grpSpPr>
          <a:xfrm>
            <a:off x="701493" y="1936513"/>
            <a:ext cx="3372173" cy="766452"/>
            <a:chOff x="701493" y="2228613"/>
            <a:chExt cx="3372173" cy="766452"/>
          </a:xfrm>
        </p:grpSpPr>
        <p:sp>
          <p:nvSpPr>
            <p:cNvPr id="37" name="Rectangle 52">
              <a:extLst>
                <a:ext uri="{FF2B5EF4-FFF2-40B4-BE49-F238E27FC236}">
                  <a16:creationId xmlns:a16="http://schemas.microsoft.com/office/drawing/2014/main" id="{3F9B93CE-F5A3-48A9-B676-A972B32F9878}"/>
                </a:ext>
              </a:extLst>
            </p:cNvPr>
            <p:cNvSpPr/>
            <p:nvPr/>
          </p:nvSpPr>
          <p:spPr bwMode="auto">
            <a:xfrm>
              <a:off x="1071111" y="2228613"/>
              <a:ext cx="3002555" cy="766452"/>
            </a:xfrm>
            <a:prstGeom prst="roundRect">
              <a:avLst>
                <a:gd name="adj" fmla="val 1100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Playbook Automation</a:t>
              </a:r>
              <a:endPar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38" name="Robot_E99A" title="Icon of a robot">
              <a:extLst>
                <a:ext uri="{FF2B5EF4-FFF2-40B4-BE49-F238E27FC236}">
                  <a16:creationId xmlns:a16="http://schemas.microsoft.com/office/drawing/2014/main" id="{B3BE2941-BB8A-4B33-9F8B-198434CE06D1}"/>
                </a:ext>
              </a:extLst>
            </p:cNvPr>
            <p:cNvSpPr>
              <a:spLocks noChangeAspect="1" noEditPoints="1"/>
            </p:cNvSpPr>
            <p:nvPr/>
          </p:nvSpPr>
          <p:spPr bwMode="auto">
            <a:xfrm>
              <a:off x="701493" y="2452473"/>
              <a:ext cx="195605" cy="252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FE0CF354-3F9C-4096-9ECB-E6F6311720A7}"/>
              </a:ext>
            </a:extLst>
          </p:cNvPr>
          <p:cNvGrpSpPr/>
          <p:nvPr/>
        </p:nvGrpSpPr>
        <p:grpSpPr>
          <a:xfrm>
            <a:off x="672977" y="3490912"/>
            <a:ext cx="3006663" cy="858401"/>
            <a:chOff x="672977" y="3920895"/>
            <a:chExt cx="3006663" cy="858401"/>
          </a:xfrm>
        </p:grpSpPr>
        <p:sp>
          <p:nvSpPr>
            <p:cNvPr id="40" name="Rectangle 46">
              <a:extLst>
                <a:ext uri="{FF2B5EF4-FFF2-40B4-BE49-F238E27FC236}">
                  <a16:creationId xmlns:a16="http://schemas.microsoft.com/office/drawing/2014/main" id="{ACBB7A83-E1F2-4510-9363-3EDE8F20FEE5}"/>
                </a:ext>
              </a:extLst>
            </p:cNvPr>
            <p:cNvSpPr/>
            <p:nvPr/>
          </p:nvSpPr>
          <p:spPr bwMode="auto">
            <a:xfrm>
              <a:off x="1071111" y="3920895"/>
              <a:ext cx="2608529" cy="858401"/>
            </a:xfrm>
            <a:prstGeom prst="roundRect">
              <a:avLst>
                <a:gd name="adj" fmla="val 1187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Unified entity definitions </a:t>
              </a:r>
              <a:endPar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41" name="Org_ECA6" title="Icon of three boxes in a bracket chart">
              <a:extLst>
                <a:ext uri="{FF2B5EF4-FFF2-40B4-BE49-F238E27FC236}">
                  <a16:creationId xmlns:a16="http://schemas.microsoft.com/office/drawing/2014/main" id="{01A4742A-4E6A-45A1-9588-9B83C66E3AF8}"/>
                </a:ext>
              </a:extLst>
            </p:cNvPr>
            <p:cNvSpPr>
              <a:spLocks noChangeAspect="1" noEditPoints="1"/>
            </p:cNvSpPr>
            <p:nvPr/>
          </p:nvSpPr>
          <p:spPr bwMode="auto">
            <a:xfrm>
              <a:off x="672977" y="4216139"/>
              <a:ext cx="252637" cy="252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1F00F90-BBB3-4315-82C0-186A38D2CBC1}"/>
              </a:ext>
            </a:extLst>
          </p:cNvPr>
          <p:cNvGrpSpPr/>
          <p:nvPr/>
        </p:nvGrpSpPr>
        <p:grpSpPr>
          <a:xfrm>
            <a:off x="682489" y="2770155"/>
            <a:ext cx="3399029" cy="766452"/>
            <a:chOff x="682489" y="3205137"/>
            <a:chExt cx="3399029" cy="766452"/>
          </a:xfrm>
        </p:grpSpPr>
        <p:sp>
          <p:nvSpPr>
            <p:cNvPr id="44" name="Rectangle 49">
              <a:extLst>
                <a:ext uri="{FF2B5EF4-FFF2-40B4-BE49-F238E27FC236}">
                  <a16:creationId xmlns:a16="http://schemas.microsoft.com/office/drawing/2014/main" id="{73AA8BBC-FA57-405C-B2C5-FF3F6BFE2609}"/>
                </a:ext>
              </a:extLst>
            </p:cNvPr>
            <p:cNvSpPr/>
            <p:nvPr/>
          </p:nvSpPr>
          <p:spPr bwMode="auto">
            <a:xfrm>
              <a:off x="1071111" y="3205137"/>
              <a:ext cx="3010407" cy="766452"/>
            </a:xfrm>
            <a:prstGeom prst="roundRect">
              <a:avLst>
                <a:gd name="adj" fmla="val 837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Semantics and Meaning</a:t>
              </a:r>
            </a:p>
          </p:txBody>
        </p:sp>
        <p:grpSp>
          <p:nvGrpSpPr>
            <p:cNvPr id="45" name="Group 44">
              <a:extLst>
                <a:ext uri="{FF2B5EF4-FFF2-40B4-BE49-F238E27FC236}">
                  <a16:creationId xmlns:a16="http://schemas.microsoft.com/office/drawing/2014/main" id="{34D0180B-9665-423E-B6EC-2F0BFCD0E1F5}"/>
                </a:ext>
              </a:extLst>
            </p:cNvPr>
            <p:cNvGrpSpPr/>
            <p:nvPr/>
          </p:nvGrpSpPr>
          <p:grpSpPr>
            <a:xfrm>
              <a:off x="682489" y="3399283"/>
              <a:ext cx="233612" cy="318134"/>
              <a:chOff x="534733" y="3257057"/>
              <a:chExt cx="338051" cy="460359"/>
            </a:xfrm>
          </p:grpSpPr>
          <p:sp>
            <p:nvSpPr>
              <p:cNvPr id="46" name="people_12" title="Icon of three people">
                <a:extLst>
                  <a:ext uri="{FF2B5EF4-FFF2-40B4-BE49-F238E27FC236}">
                    <a16:creationId xmlns:a16="http://schemas.microsoft.com/office/drawing/2014/main" id="{701EDF1A-4C66-4BD1-8EA2-81979859B4DA}"/>
                  </a:ext>
                </a:extLst>
              </p:cNvPr>
              <p:cNvSpPr>
                <a:spLocks noChangeAspect="1" noEditPoints="1"/>
              </p:cNvSpPr>
              <p:nvPr/>
            </p:nvSpPr>
            <p:spPr bwMode="auto">
              <a:xfrm>
                <a:off x="534733" y="3428999"/>
                <a:ext cx="338051" cy="28841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F7C62AD8-FD3C-43C5-9D2E-62DA68366C9B}"/>
                  </a:ext>
                </a:extLst>
              </p:cNvPr>
              <p:cNvGrpSpPr/>
              <p:nvPr/>
            </p:nvGrpSpPr>
            <p:grpSpPr>
              <a:xfrm>
                <a:off x="659395" y="3257057"/>
                <a:ext cx="106578" cy="164242"/>
                <a:chOff x="-732685" y="2439469"/>
                <a:chExt cx="537802" cy="828776"/>
              </a:xfrm>
            </p:grpSpPr>
            <p:sp>
              <p:nvSpPr>
                <p:cNvPr id="48" name="Oval 3">
                  <a:extLst>
                    <a:ext uri="{FF2B5EF4-FFF2-40B4-BE49-F238E27FC236}">
                      <a16:creationId xmlns:a16="http://schemas.microsoft.com/office/drawing/2014/main" id="{0136FF3A-EF3D-4D95-BE0A-371C010D24FC}"/>
                    </a:ext>
                  </a:extLst>
                </p:cNvPr>
                <p:cNvSpPr/>
                <p:nvPr/>
              </p:nvSpPr>
              <p:spPr bwMode="auto">
                <a:xfrm>
                  <a:off x="-732685" y="2439469"/>
                  <a:ext cx="537802" cy="828776"/>
                </a:xfrm>
                <a:custGeom>
                  <a:avLst/>
                  <a:gdLst>
                    <a:gd name="connsiteX0" fmla="*/ 0 w 615209"/>
                    <a:gd name="connsiteY0" fmla="*/ 307605 h 615209"/>
                    <a:gd name="connsiteX1" fmla="*/ 307605 w 615209"/>
                    <a:gd name="connsiteY1" fmla="*/ 0 h 615209"/>
                    <a:gd name="connsiteX2" fmla="*/ 615210 w 615209"/>
                    <a:gd name="connsiteY2" fmla="*/ 307605 h 615209"/>
                    <a:gd name="connsiteX3" fmla="*/ 307605 w 615209"/>
                    <a:gd name="connsiteY3" fmla="*/ 615210 h 615209"/>
                    <a:gd name="connsiteX4" fmla="*/ 0 w 615209"/>
                    <a:gd name="connsiteY4" fmla="*/ 307605 h 615209"/>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5 w 615215"/>
                    <a:gd name="connsiteY0" fmla="*/ 307605 h 895764"/>
                    <a:gd name="connsiteX1" fmla="*/ 307610 w 615215"/>
                    <a:gd name="connsiteY1" fmla="*/ 0 h 895764"/>
                    <a:gd name="connsiteX2" fmla="*/ 615215 w 615215"/>
                    <a:gd name="connsiteY2" fmla="*/ 307605 h 895764"/>
                    <a:gd name="connsiteX3" fmla="*/ 318000 w 615215"/>
                    <a:gd name="connsiteY3" fmla="*/ 895764 h 895764"/>
                    <a:gd name="connsiteX4" fmla="*/ 5 w 61521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355" h="895764">
                      <a:moveTo>
                        <a:pt x="5" y="307605"/>
                      </a:moveTo>
                      <a:cubicBezTo>
                        <a:pt x="-939" y="158304"/>
                        <a:pt x="137724" y="0"/>
                        <a:pt x="307610" y="0"/>
                      </a:cubicBezTo>
                      <a:cubicBezTo>
                        <a:pt x="477496" y="0"/>
                        <a:pt x="620464" y="137800"/>
                        <a:pt x="615215" y="307605"/>
                      </a:cubicBezTo>
                      <a:cubicBezTo>
                        <a:pt x="604824" y="643745"/>
                        <a:pt x="342413" y="895764"/>
                        <a:pt x="318000" y="895764"/>
                      </a:cubicBezTo>
                      <a:cubicBezTo>
                        <a:pt x="272805" y="895764"/>
                        <a:pt x="1737" y="581590"/>
                        <a:pt x="5" y="30760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49" name="Oval 48">
                  <a:extLst>
                    <a:ext uri="{FF2B5EF4-FFF2-40B4-BE49-F238E27FC236}">
                      <a16:creationId xmlns:a16="http://schemas.microsoft.com/office/drawing/2014/main" id="{D4EE7ECE-E8DD-4167-BDB4-34A087A3F3AF}"/>
                    </a:ext>
                  </a:extLst>
                </p:cNvPr>
                <p:cNvSpPr/>
                <p:nvPr/>
              </p:nvSpPr>
              <p:spPr bwMode="auto">
                <a:xfrm>
                  <a:off x="-596208" y="2576192"/>
                  <a:ext cx="264849" cy="264848"/>
                </a:xfrm>
                <a:prstGeom prst="ellipse">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grpSp>
      </p:grpSp>
      <p:grpSp>
        <p:nvGrpSpPr>
          <p:cNvPr id="50" name="Group 49">
            <a:extLst>
              <a:ext uri="{FF2B5EF4-FFF2-40B4-BE49-F238E27FC236}">
                <a16:creationId xmlns:a16="http://schemas.microsoft.com/office/drawing/2014/main" id="{82B3C07E-1E0D-4AB0-BC27-3E9392A3D65F}"/>
              </a:ext>
            </a:extLst>
          </p:cNvPr>
          <p:cNvGrpSpPr/>
          <p:nvPr/>
        </p:nvGrpSpPr>
        <p:grpSpPr>
          <a:xfrm>
            <a:off x="657724" y="4912450"/>
            <a:ext cx="2932995" cy="439215"/>
            <a:chOff x="657724" y="5204550"/>
            <a:chExt cx="2932995" cy="439215"/>
          </a:xfrm>
        </p:grpSpPr>
        <p:sp>
          <p:nvSpPr>
            <p:cNvPr id="51" name="Rectangle 43">
              <a:extLst>
                <a:ext uri="{FF2B5EF4-FFF2-40B4-BE49-F238E27FC236}">
                  <a16:creationId xmlns:a16="http://schemas.microsoft.com/office/drawing/2014/main" id="{251B0F3B-A960-475E-B476-E062BA1D4D9D}"/>
                </a:ext>
              </a:extLst>
            </p:cNvPr>
            <p:cNvSpPr/>
            <p:nvPr/>
          </p:nvSpPr>
          <p:spPr bwMode="auto">
            <a:xfrm>
              <a:off x="1071111" y="5204550"/>
              <a:ext cx="2519608" cy="43921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Signal sharing</a:t>
              </a:r>
            </a:p>
          </p:txBody>
        </p:sp>
        <p:sp>
          <p:nvSpPr>
            <p:cNvPr id="54" name="IoT" title="Icon of five circles that all connect to a center circle">
              <a:extLst>
                <a:ext uri="{FF2B5EF4-FFF2-40B4-BE49-F238E27FC236}">
                  <a16:creationId xmlns:a16="http://schemas.microsoft.com/office/drawing/2014/main" id="{E9531E29-E42A-4B31-9F28-016EB5D1BA61}"/>
                </a:ext>
              </a:extLst>
            </p:cNvPr>
            <p:cNvSpPr>
              <a:spLocks noChangeAspect="1" noEditPoints="1"/>
            </p:cNvSpPr>
            <p:nvPr/>
          </p:nvSpPr>
          <p:spPr bwMode="auto">
            <a:xfrm>
              <a:off x="657724" y="5318217"/>
              <a:ext cx="283142" cy="28359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B2AB815-B206-4E62-AB2C-554BC34C1221}"/>
              </a:ext>
            </a:extLst>
          </p:cNvPr>
          <p:cNvGrpSpPr/>
          <p:nvPr/>
        </p:nvGrpSpPr>
        <p:grpSpPr>
          <a:xfrm>
            <a:off x="610817" y="5269087"/>
            <a:ext cx="3847948" cy="860976"/>
            <a:chOff x="610817" y="5561187"/>
            <a:chExt cx="3847948" cy="860976"/>
          </a:xfrm>
        </p:grpSpPr>
        <p:sp>
          <p:nvSpPr>
            <p:cNvPr id="56" name="Rectangle 43">
              <a:extLst>
                <a:ext uri="{FF2B5EF4-FFF2-40B4-BE49-F238E27FC236}">
                  <a16:creationId xmlns:a16="http://schemas.microsoft.com/office/drawing/2014/main" id="{D9244E47-1ED3-4C0C-A45E-722FDCE1492A}"/>
                </a:ext>
              </a:extLst>
            </p:cNvPr>
            <p:cNvSpPr/>
            <p:nvPr/>
          </p:nvSpPr>
          <p:spPr bwMode="auto">
            <a:xfrm>
              <a:off x="1071111" y="5561187"/>
              <a:ext cx="3387654" cy="860976"/>
            </a:xfrm>
            <a:prstGeom prst="roundRect">
              <a:avLst>
                <a:gd name="adj" fmla="val 1113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Intelligent Capabilities</a:t>
              </a:r>
              <a:b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endPar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61" name="brain_2" title="Icon of a brain with circles and connection lines inside">
              <a:extLst>
                <a:ext uri="{FF2B5EF4-FFF2-40B4-BE49-F238E27FC236}">
                  <a16:creationId xmlns:a16="http://schemas.microsoft.com/office/drawing/2014/main" id="{9FE8DA62-0571-464C-96D5-83D7CD4C2502}"/>
                </a:ext>
              </a:extLst>
            </p:cNvPr>
            <p:cNvSpPr>
              <a:spLocks noChangeAspect="1" noEditPoints="1"/>
            </p:cNvSpPr>
            <p:nvPr/>
          </p:nvSpPr>
          <p:spPr bwMode="auto">
            <a:xfrm>
              <a:off x="610817" y="5783086"/>
              <a:ext cx="376956" cy="252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3" name="Connector: Elbow 12">
            <a:extLst>
              <a:ext uri="{FF2B5EF4-FFF2-40B4-BE49-F238E27FC236}">
                <a16:creationId xmlns:a16="http://schemas.microsoft.com/office/drawing/2014/main" id="{C250FFDF-D4A7-42DC-BD38-6D57EB5AA11D}"/>
              </a:ext>
            </a:extLst>
          </p:cNvPr>
          <p:cNvCxnSpPr>
            <a:cxnSpLocks/>
          </p:cNvCxnSpPr>
          <p:nvPr/>
        </p:nvCxnSpPr>
        <p:spPr>
          <a:xfrm rot="16200000" flipH="1">
            <a:off x="7735021" y="2489816"/>
            <a:ext cx="10661" cy="4289887"/>
          </a:xfrm>
          <a:prstGeom prst="bentConnector3">
            <a:avLst>
              <a:gd name="adj1" fmla="val -2144264"/>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F80D75D-DB3D-4E79-8CB7-1083CD853D17}"/>
              </a:ext>
            </a:extLst>
          </p:cNvPr>
          <p:cNvCxnSpPr>
            <a:cxnSpLocks/>
          </p:cNvCxnSpPr>
          <p:nvPr/>
        </p:nvCxnSpPr>
        <p:spPr>
          <a:xfrm rot="16200000" flipH="1">
            <a:off x="7727463" y="3919720"/>
            <a:ext cx="10064" cy="1429962"/>
          </a:xfrm>
          <a:prstGeom prst="bentConnector3">
            <a:avLst>
              <a:gd name="adj1" fmla="val -227146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Graphic 4">
            <a:extLst>
              <a:ext uri="{FF2B5EF4-FFF2-40B4-BE49-F238E27FC236}">
                <a16:creationId xmlns:a16="http://schemas.microsoft.com/office/drawing/2014/main" id="{F5A40238-A842-4929-98BC-9305FC9D2E9B}"/>
              </a:ext>
            </a:extLst>
          </p:cNvPr>
          <p:cNvSpPr/>
          <p:nvPr/>
        </p:nvSpPr>
        <p:spPr>
          <a:xfrm rot="16200000" flipH="1">
            <a:off x="5491858" y="4398868"/>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22" name="Graphic 4">
            <a:extLst>
              <a:ext uri="{FF2B5EF4-FFF2-40B4-BE49-F238E27FC236}">
                <a16:creationId xmlns:a16="http://schemas.microsoft.com/office/drawing/2014/main" id="{34617A77-DF90-4029-942E-6EF3C5218214}"/>
              </a:ext>
            </a:extLst>
          </p:cNvPr>
          <p:cNvSpPr/>
          <p:nvPr/>
        </p:nvSpPr>
        <p:spPr>
          <a:xfrm rot="16200000" flipH="1">
            <a:off x="6916421" y="439615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23" name="Graphic 4">
            <a:extLst>
              <a:ext uri="{FF2B5EF4-FFF2-40B4-BE49-F238E27FC236}">
                <a16:creationId xmlns:a16="http://schemas.microsoft.com/office/drawing/2014/main" id="{20629113-F117-48EA-89F7-954FDBC40A6C}"/>
              </a:ext>
            </a:extLst>
          </p:cNvPr>
          <p:cNvSpPr/>
          <p:nvPr/>
        </p:nvSpPr>
        <p:spPr>
          <a:xfrm rot="16200000" flipH="1">
            <a:off x="8344312" y="439343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24" name="Graphic 4">
            <a:extLst>
              <a:ext uri="{FF2B5EF4-FFF2-40B4-BE49-F238E27FC236}">
                <a16:creationId xmlns:a16="http://schemas.microsoft.com/office/drawing/2014/main" id="{77BAFAAC-782E-4F98-9EBA-4DB8A491DF46}"/>
              </a:ext>
            </a:extLst>
          </p:cNvPr>
          <p:cNvSpPr/>
          <p:nvPr/>
        </p:nvSpPr>
        <p:spPr>
          <a:xfrm rot="16200000" flipH="1">
            <a:off x="9785542" y="440046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cxnSp>
        <p:nvCxnSpPr>
          <p:cNvPr id="26" name="Connector: Elbow 25">
            <a:extLst>
              <a:ext uri="{FF2B5EF4-FFF2-40B4-BE49-F238E27FC236}">
                <a16:creationId xmlns:a16="http://schemas.microsoft.com/office/drawing/2014/main" id="{847F6A6D-1E16-405F-8CB1-34EC64F541D2}"/>
              </a:ext>
            </a:extLst>
          </p:cNvPr>
          <p:cNvCxnSpPr>
            <a:cxnSpLocks/>
          </p:cNvCxnSpPr>
          <p:nvPr/>
        </p:nvCxnSpPr>
        <p:spPr>
          <a:xfrm rot="16200000" flipV="1">
            <a:off x="10865590" y="4107282"/>
            <a:ext cx="154113" cy="745228"/>
          </a:xfrm>
          <a:prstGeom prst="bentConnector2">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Graphic 4">
            <a:extLst>
              <a:ext uri="{FF2B5EF4-FFF2-40B4-BE49-F238E27FC236}">
                <a16:creationId xmlns:a16="http://schemas.microsoft.com/office/drawing/2014/main" id="{F4957A17-A498-4652-A165-E311F6021787}"/>
              </a:ext>
            </a:extLst>
          </p:cNvPr>
          <p:cNvSpPr/>
          <p:nvPr/>
        </p:nvSpPr>
        <p:spPr>
          <a:xfrm rot="16200000" flipH="1">
            <a:off x="11211710" y="439663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28" name="Group 27">
            <a:extLst>
              <a:ext uri="{FF2B5EF4-FFF2-40B4-BE49-F238E27FC236}">
                <a16:creationId xmlns:a16="http://schemas.microsoft.com/office/drawing/2014/main" id="{72DCF2C9-B9AE-4B7B-81EE-2237C2D218DE}"/>
              </a:ext>
            </a:extLst>
          </p:cNvPr>
          <p:cNvGrpSpPr/>
          <p:nvPr/>
        </p:nvGrpSpPr>
        <p:grpSpPr>
          <a:xfrm>
            <a:off x="4471532" y="3642082"/>
            <a:ext cx="7297794" cy="519749"/>
            <a:chOff x="4645700" y="3399078"/>
            <a:chExt cx="7297794" cy="519749"/>
          </a:xfrm>
        </p:grpSpPr>
        <p:sp>
          <p:nvSpPr>
            <p:cNvPr id="88" name="Rectangle 87">
              <a:extLst>
                <a:ext uri="{FF2B5EF4-FFF2-40B4-BE49-F238E27FC236}">
                  <a16:creationId xmlns:a16="http://schemas.microsoft.com/office/drawing/2014/main" id="{52A948D1-5ADB-48A1-AF13-80F5AC3B764A}"/>
                </a:ext>
              </a:extLst>
            </p:cNvPr>
            <p:cNvSpPr/>
            <p:nvPr/>
          </p:nvSpPr>
          <p:spPr bwMode="auto">
            <a:xfrm>
              <a:off x="4645700" y="3399078"/>
              <a:ext cx="7297794" cy="519749"/>
            </a:xfrm>
            <a:prstGeom prst="rect">
              <a:avLst/>
            </a:prstGeom>
            <a:solidFill>
              <a:srgbClr val="107C10"/>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err="1">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EEABBF78-C042-46FF-9E01-41C397EC9B6C}"/>
                </a:ext>
              </a:extLst>
            </p:cNvPr>
            <p:cNvSpPr txBox="1"/>
            <p:nvPr/>
          </p:nvSpPr>
          <p:spPr>
            <a:xfrm>
              <a:off x="9434130" y="3566619"/>
              <a:ext cx="47609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mn-cs"/>
                </a:rPr>
                <a:t>#.#.#.#</a:t>
              </a:r>
            </a:p>
          </p:txBody>
        </p:sp>
        <p:sp>
          <p:nvSpPr>
            <p:cNvPr id="104" name="Laptop_E770" title="Icon of a laptop">
              <a:extLst>
                <a:ext uri="{FF2B5EF4-FFF2-40B4-BE49-F238E27FC236}">
                  <a16:creationId xmlns:a16="http://schemas.microsoft.com/office/drawing/2014/main" id="{D0F5C0DF-A077-478C-BF42-C1D598380C32}"/>
                </a:ext>
              </a:extLst>
            </p:cNvPr>
            <p:cNvSpPr>
              <a:spLocks noChangeAspect="1" noEditPoints="1"/>
            </p:cNvSpPr>
            <p:nvPr/>
          </p:nvSpPr>
          <p:spPr bwMode="auto">
            <a:xfrm>
              <a:off x="8529118" y="3553486"/>
              <a:ext cx="310869" cy="21093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520D9B77-860D-4BC6-8999-745954B19149}"/>
                </a:ext>
              </a:extLst>
            </p:cNvPr>
            <p:cNvGrpSpPr/>
            <p:nvPr/>
          </p:nvGrpSpPr>
          <p:grpSpPr>
            <a:xfrm>
              <a:off x="10503075" y="3556039"/>
              <a:ext cx="257181" cy="205826"/>
              <a:chOff x="9213993" y="3047169"/>
              <a:chExt cx="327569" cy="262159"/>
            </a:xfrm>
          </p:grpSpPr>
          <p:sp>
            <p:nvSpPr>
              <p:cNvPr id="109" name="Browser" title="Icon of a browser window">
                <a:extLst>
                  <a:ext uri="{FF2B5EF4-FFF2-40B4-BE49-F238E27FC236}">
                    <a16:creationId xmlns:a16="http://schemas.microsoft.com/office/drawing/2014/main" id="{B486D7F2-E0C0-408E-A753-FA24A4B66F4B}"/>
                  </a:ext>
                </a:extLst>
              </p:cNvPr>
              <p:cNvSpPr>
                <a:spLocks noChangeAspect="1" noEditPoints="1"/>
              </p:cNvSpPr>
              <p:nvPr/>
            </p:nvSpPr>
            <p:spPr bwMode="auto">
              <a:xfrm>
                <a:off x="9213993" y="3047169"/>
                <a:ext cx="327569" cy="26215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F71BC63A-4B41-4B0F-B3B4-A4B3FC6050EB}"/>
                  </a:ext>
                </a:extLst>
              </p:cNvPr>
              <p:cNvSpPr/>
              <p:nvPr/>
            </p:nvSpPr>
            <p:spPr>
              <a:xfrm>
                <a:off x="9259163" y="3152034"/>
                <a:ext cx="68787" cy="110233"/>
              </a:xfrm>
              <a:custGeom>
                <a:avLst/>
                <a:gdLst>
                  <a:gd name="connsiteX0" fmla="*/ 104361 w 130131"/>
                  <a:gd name="connsiteY0" fmla="*/ 208539 h 208538"/>
                  <a:gd name="connsiteX1" fmla="*/ 0 w 130131"/>
                  <a:gd name="connsiteY1" fmla="*/ 104269 h 208538"/>
                  <a:gd name="connsiteX2" fmla="*/ 104361 w 130131"/>
                  <a:gd name="connsiteY2" fmla="*/ 0 h 208538"/>
                  <a:gd name="connsiteX3" fmla="*/ 130131 w 130131"/>
                  <a:gd name="connsiteY3" fmla="*/ 25770 h 208538"/>
                  <a:gd name="connsiteX4" fmla="*/ 51723 w 130131"/>
                  <a:gd name="connsiteY4" fmla="*/ 104269 h 208538"/>
                  <a:gd name="connsiteX5" fmla="*/ 130131 w 130131"/>
                  <a:gd name="connsiteY5" fmla="*/ 182769 h 208538"/>
                  <a:gd name="connsiteX6" fmla="*/ 104361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104361" y="208539"/>
                    </a:moveTo>
                    <a:lnTo>
                      <a:pt x="0" y="104269"/>
                    </a:lnTo>
                    <a:lnTo>
                      <a:pt x="104361" y="0"/>
                    </a:lnTo>
                    <a:lnTo>
                      <a:pt x="130131" y="25770"/>
                    </a:lnTo>
                    <a:lnTo>
                      <a:pt x="51723" y="104269"/>
                    </a:lnTo>
                    <a:lnTo>
                      <a:pt x="130131" y="182769"/>
                    </a:lnTo>
                    <a:lnTo>
                      <a:pt x="104361" y="208539"/>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919E6D18-6D05-4DC1-ACB2-5BDB95941684}"/>
                  </a:ext>
                </a:extLst>
              </p:cNvPr>
              <p:cNvSpPr/>
              <p:nvPr/>
            </p:nvSpPr>
            <p:spPr>
              <a:xfrm>
                <a:off x="9430262" y="3152034"/>
                <a:ext cx="68787" cy="110233"/>
              </a:xfrm>
              <a:custGeom>
                <a:avLst/>
                <a:gdLst>
                  <a:gd name="connsiteX0" fmla="*/ 25770 w 130131"/>
                  <a:gd name="connsiteY0" fmla="*/ 208539 h 208538"/>
                  <a:gd name="connsiteX1" fmla="*/ 0 w 130131"/>
                  <a:gd name="connsiteY1" fmla="*/ 182769 h 208538"/>
                  <a:gd name="connsiteX2" fmla="*/ 78408 w 130131"/>
                  <a:gd name="connsiteY2" fmla="*/ 104269 h 208538"/>
                  <a:gd name="connsiteX3" fmla="*/ 0 w 130131"/>
                  <a:gd name="connsiteY3" fmla="*/ 25770 h 208538"/>
                  <a:gd name="connsiteX4" fmla="*/ 25770 w 130131"/>
                  <a:gd name="connsiteY4" fmla="*/ 0 h 208538"/>
                  <a:gd name="connsiteX5" fmla="*/ 130131 w 130131"/>
                  <a:gd name="connsiteY5" fmla="*/ 104269 h 208538"/>
                  <a:gd name="connsiteX6" fmla="*/ 25770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25770" y="208539"/>
                    </a:moveTo>
                    <a:lnTo>
                      <a:pt x="0" y="182769"/>
                    </a:lnTo>
                    <a:lnTo>
                      <a:pt x="78408" y="104269"/>
                    </a:lnTo>
                    <a:lnTo>
                      <a:pt x="0" y="25770"/>
                    </a:lnTo>
                    <a:lnTo>
                      <a:pt x="25770" y="0"/>
                    </a:lnTo>
                    <a:lnTo>
                      <a:pt x="130131" y="104269"/>
                    </a:lnTo>
                    <a:lnTo>
                      <a:pt x="25770" y="208539"/>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4FFC76C-5526-46A7-8433-139BB9B33286}"/>
                  </a:ext>
                </a:extLst>
              </p:cNvPr>
              <p:cNvSpPr/>
              <p:nvPr/>
            </p:nvSpPr>
            <p:spPr>
              <a:xfrm rot="17550601">
                <a:off x="9318423" y="3200120"/>
                <a:ext cx="120716" cy="19322"/>
              </a:xfrm>
              <a:custGeom>
                <a:avLst/>
                <a:gdLst>
                  <a:gd name="connsiteX0" fmla="*/ 0 w 228369"/>
                  <a:gd name="connsiteY0" fmla="*/ 0 h 36553"/>
                  <a:gd name="connsiteX1" fmla="*/ 228369 w 228369"/>
                  <a:gd name="connsiteY1" fmla="*/ 0 h 36553"/>
                  <a:gd name="connsiteX2" fmla="*/ 228369 w 228369"/>
                  <a:gd name="connsiteY2" fmla="*/ 36554 h 36553"/>
                  <a:gd name="connsiteX3" fmla="*/ 0 w 228369"/>
                  <a:gd name="connsiteY3" fmla="*/ 36554 h 36553"/>
                </a:gdLst>
                <a:ahLst/>
                <a:cxnLst>
                  <a:cxn ang="0">
                    <a:pos x="connsiteX0" y="connsiteY0"/>
                  </a:cxn>
                  <a:cxn ang="0">
                    <a:pos x="connsiteX1" y="connsiteY1"/>
                  </a:cxn>
                  <a:cxn ang="0">
                    <a:pos x="connsiteX2" y="connsiteY2"/>
                  </a:cxn>
                  <a:cxn ang="0">
                    <a:pos x="connsiteX3" y="connsiteY3"/>
                  </a:cxn>
                </a:cxnLst>
                <a:rect l="l" t="t" r="r" b="b"/>
                <a:pathLst>
                  <a:path w="228369" h="36553">
                    <a:moveTo>
                      <a:pt x="0" y="0"/>
                    </a:moveTo>
                    <a:lnTo>
                      <a:pt x="228369" y="0"/>
                    </a:lnTo>
                    <a:lnTo>
                      <a:pt x="228369" y="36554"/>
                    </a:lnTo>
                    <a:lnTo>
                      <a:pt x="0" y="36554"/>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06" name="mail" title="Icon of an envelope">
              <a:extLst>
                <a:ext uri="{FF2B5EF4-FFF2-40B4-BE49-F238E27FC236}">
                  <a16:creationId xmlns:a16="http://schemas.microsoft.com/office/drawing/2014/main" id="{1759458C-8FE6-48CB-B3A2-1B2B46F46FC6}"/>
                </a:ext>
              </a:extLst>
            </p:cNvPr>
            <p:cNvSpPr>
              <a:spLocks noChangeAspect="1" noEditPoints="1"/>
            </p:cNvSpPr>
            <p:nvPr/>
          </p:nvSpPr>
          <p:spPr bwMode="auto">
            <a:xfrm>
              <a:off x="6593894" y="3560188"/>
              <a:ext cx="329213" cy="19752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Page2_E7C3" title="Icon of a document">
              <a:extLst>
                <a:ext uri="{FF2B5EF4-FFF2-40B4-BE49-F238E27FC236}">
                  <a16:creationId xmlns:a16="http://schemas.microsoft.com/office/drawing/2014/main" id="{36B53A64-5B17-47EF-8131-22A31D218685}"/>
                </a:ext>
              </a:extLst>
            </p:cNvPr>
            <p:cNvSpPr>
              <a:spLocks noChangeAspect="1" noEditPoints="1"/>
            </p:cNvSpPr>
            <p:nvPr/>
          </p:nvSpPr>
          <p:spPr bwMode="auto">
            <a:xfrm>
              <a:off x="7635838" y="3541842"/>
              <a:ext cx="187445" cy="234221"/>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people_4" title="Icon of a person">
              <a:extLst>
                <a:ext uri="{FF2B5EF4-FFF2-40B4-BE49-F238E27FC236}">
                  <a16:creationId xmlns:a16="http://schemas.microsoft.com/office/drawing/2014/main" id="{7E0F2EE4-CBE1-4D28-831D-43BA275C7E30}"/>
                </a:ext>
              </a:extLst>
            </p:cNvPr>
            <p:cNvSpPr>
              <a:spLocks noChangeAspect="1" noEditPoints="1"/>
            </p:cNvSpPr>
            <p:nvPr/>
          </p:nvSpPr>
          <p:spPr bwMode="auto">
            <a:xfrm>
              <a:off x="5682866" y="3533550"/>
              <a:ext cx="224337" cy="2508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8328931F-625C-4F20-9092-85E18BDAEEAF}"/>
              </a:ext>
            </a:extLst>
          </p:cNvPr>
          <p:cNvGrpSpPr/>
          <p:nvPr/>
        </p:nvGrpSpPr>
        <p:grpSpPr>
          <a:xfrm>
            <a:off x="4471532" y="2956301"/>
            <a:ext cx="7301040" cy="405622"/>
            <a:chOff x="4458765" y="2672412"/>
            <a:chExt cx="7301040" cy="405622"/>
          </a:xfrm>
        </p:grpSpPr>
        <p:sp>
          <p:nvSpPr>
            <p:cNvPr id="163" name="Rectangle 162">
              <a:extLst>
                <a:ext uri="{FF2B5EF4-FFF2-40B4-BE49-F238E27FC236}">
                  <a16:creationId xmlns:a16="http://schemas.microsoft.com/office/drawing/2014/main" id="{CD81F0BA-AE08-4726-8DE1-3723002CE08C}"/>
                </a:ext>
              </a:extLst>
            </p:cNvPr>
            <p:cNvSpPr/>
            <p:nvPr/>
          </p:nvSpPr>
          <p:spPr bwMode="auto">
            <a:xfrm>
              <a:off x="4458765" y="2672412"/>
              <a:ext cx="7301040" cy="405622"/>
            </a:xfrm>
            <a:prstGeom prst="rect">
              <a:avLst/>
            </a:prstGeom>
            <a:solidFill>
              <a:srgbClr val="107C10"/>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err="1">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sp>
          <p:nvSpPr>
            <p:cNvPr id="165" name="TextBox 164">
              <a:extLst>
                <a:ext uri="{FF2B5EF4-FFF2-40B4-BE49-F238E27FC236}">
                  <a16:creationId xmlns:a16="http://schemas.microsoft.com/office/drawing/2014/main" id="{FE158AAC-CD64-4D13-8D94-5E2AA6D1C0D5}"/>
                </a:ext>
              </a:extLst>
            </p:cNvPr>
            <p:cNvSpPr txBox="1"/>
            <p:nvPr/>
          </p:nvSpPr>
          <p:spPr>
            <a:xfrm>
              <a:off x="5959367" y="2777780"/>
              <a:ext cx="39927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a:ea typeface="+mn-ea"/>
                  <a:cs typeface="+mn-cs"/>
                </a:rPr>
                <a:t>Event</a:t>
              </a:r>
            </a:p>
          </p:txBody>
        </p:sp>
        <p:sp>
          <p:nvSpPr>
            <p:cNvPr id="167" name="TextBox 166">
              <a:extLst>
                <a:ext uri="{FF2B5EF4-FFF2-40B4-BE49-F238E27FC236}">
                  <a16:creationId xmlns:a16="http://schemas.microsoft.com/office/drawing/2014/main" id="{13411602-0439-46F2-83C5-367DA9149CA1}"/>
                </a:ext>
              </a:extLst>
            </p:cNvPr>
            <p:cNvSpPr txBox="1"/>
            <p:nvPr/>
          </p:nvSpPr>
          <p:spPr>
            <a:xfrm>
              <a:off x="6918729" y="2777780"/>
              <a:ext cx="360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a:ea typeface="+mn-ea"/>
                  <a:cs typeface="+mn-cs"/>
                </a:rPr>
                <a:t>Alert</a:t>
              </a:r>
            </a:p>
          </p:txBody>
        </p:sp>
        <p:sp>
          <p:nvSpPr>
            <p:cNvPr id="169" name="TextBox 168">
              <a:extLst>
                <a:ext uri="{FF2B5EF4-FFF2-40B4-BE49-F238E27FC236}">
                  <a16:creationId xmlns:a16="http://schemas.microsoft.com/office/drawing/2014/main" id="{A5E2E8A4-7C48-4697-9EEA-2BD1A2A34FBE}"/>
                </a:ext>
              </a:extLst>
            </p:cNvPr>
            <p:cNvSpPr txBox="1"/>
            <p:nvPr/>
          </p:nvSpPr>
          <p:spPr>
            <a:xfrm>
              <a:off x="7831918" y="2777780"/>
              <a:ext cx="58830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a:ea typeface="+mn-ea"/>
                  <a:cs typeface="+mn-cs"/>
                </a:rPr>
                <a:t>Incident</a:t>
              </a:r>
            </a:p>
          </p:txBody>
        </p:sp>
        <p:sp>
          <p:nvSpPr>
            <p:cNvPr id="171" name="TextBox 170">
              <a:extLst>
                <a:ext uri="{FF2B5EF4-FFF2-40B4-BE49-F238E27FC236}">
                  <a16:creationId xmlns:a16="http://schemas.microsoft.com/office/drawing/2014/main" id="{93D759F3-9322-4B96-A58D-90BEBFF96005}"/>
                </a:ext>
              </a:extLst>
            </p:cNvPr>
            <p:cNvSpPr txBox="1"/>
            <p:nvPr/>
          </p:nvSpPr>
          <p:spPr>
            <a:xfrm>
              <a:off x="8738545" y="2777780"/>
              <a:ext cx="72135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Segoe UI"/>
                  <a:ea typeface="+mn-ea"/>
                  <a:cs typeface="+mn-cs"/>
                </a:rPr>
                <a:t>Mappings</a:t>
              </a:r>
            </a:p>
          </p:txBody>
        </p:sp>
        <p:grpSp>
          <p:nvGrpSpPr>
            <p:cNvPr id="172" name="Group 171">
              <a:extLst>
                <a:ext uri="{FF2B5EF4-FFF2-40B4-BE49-F238E27FC236}">
                  <a16:creationId xmlns:a16="http://schemas.microsoft.com/office/drawing/2014/main" id="{355302B5-5884-4E5D-BE03-A80BFC7256A9}"/>
                </a:ext>
              </a:extLst>
            </p:cNvPr>
            <p:cNvGrpSpPr/>
            <p:nvPr/>
          </p:nvGrpSpPr>
          <p:grpSpPr>
            <a:xfrm>
              <a:off x="9721751" y="2824807"/>
              <a:ext cx="373931" cy="90612"/>
              <a:chOff x="6061448" y="3128705"/>
              <a:chExt cx="188670" cy="45719"/>
            </a:xfrm>
          </p:grpSpPr>
          <p:sp>
            <p:nvSpPr>
              <p:cNvPr id="173" name="Oval 172">
                <a:extLst>
                  <a:ext uri="{FF2B5EF4-FFF2-40B4-BE49-F238E27FC236}">
                    <a16:creationId xmlns:a16="http://schemas.microsoft.com/office/drawing/2014/main" id="{1BA5C30E-433F-4C4B-9634-37C40E11579B}"/>
                  </a:ext>
                </a:extLst>
              </p:cNvPr>
              <p:cNvSpPr/>
              <p:nvPr/>
            </p:nvSpPr>
            <p:spPr bwMode="auto">
              <a:xfrm>
                <a:off x="6061448"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2BBFE35F-408B-4918-8386-55E48BA05DFE}"/>
                  </a:ext>
                </a:extLst>
              </p:cNvPr>
              <p:cNvSpPr/>
              <p:nvPr/>
            </p:nvSpPr>
            <p:spPr bwMode="auto">
              <a:xfrm>
                <a:off x="6132922"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CAB7DB09-2FB8-4BD1-A9B9-A704F066507D}"/>
                  </a:ext>
                </a:extLst>
              </p:cNvPr>
              <p:cNvSpPr/>
              <p:nvPr/>
            </p:nvSpPr>
            <p:spPr bwMode="auto">
              <a:xfrm>
                <a:off x="6204398"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9" name="Group 208">
            <a:extLst>
              <a:ext uri="{FF2B5EF4-FFF2-40B4-BE49-F238E27FC236}">
                <a16:creationId xmlns:a16="http://schemas.microsoft.com/office/drawing/2014/main" id="{B8DDB184-CABD-4F6B-9D7E-B6D36611F3F9}"/>
              </a:ext>
            </a:extLst>
          </p:cNvPr>
          <p:cNvGrpSpPr/>
          <p:nvPr/>
        </p:nvGrpSpPr>
        <p:grpSpPr>
          <a:xfrm>
            <a:off x="4471532" y="1964666"/>
            <a:ext cx="7297792" cy="731520"/>
            <a:chOff x="4399843" y="2354785"/>
            <a:chExt cx="7297792" cy="731520"/>
          </a:xfrm>
        </p:grpSpPr>
        <p:sp>
          <p:nvSpPr>
            <p:cNvPr id="210" name="Rectangle 209">
              <a:extLst>
                <a:ext uri="{FF2B5EF4-FFF2-40B4-BE49-F238E27FC236}">
                  <a16:creationId xmlns:a16="http://schemas.microsoft.com/office/drawing/2014/main" id="{4B98CE37-255A-41FF-AC5D-E9DE452E1E4D}"/>
                </a:ext>
              </a:extLst>
            </p:cNvPr>
            <p:cNvSpPr/>
            <p:nvPr/>
          </p:nvSpPr>
          <p:spPr bwMode="auto">
            <a:xfrm>
              <a:off x="4399843" y="2354785"/>
              <a:ext cx="5903595" cy="731520"/>
            </a:xfrm>
            <a:prstGeom prst="rect">
              <a:avLst/>
            </a:prstGeom>
            <a:solidFill>
              <a:srgbClr val="0078D4"/>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211" name="TextBox 210">
              <a:extLst>
                <a:ext uri="{FF2B5EF4-FFF2-40B4-BE49-F238E27FC236}">
                  <a16:creationId xmlns:a16="http://schemas.microsoft.com/office/drawing/2014/main" id="{BC98EF38-9907-4B08-A768-7440AF55ACDD}"/>
                </a:ext>
              </a:extLst>
            </p:cNvPr>
            <p:cNvSpPr txBox="1"/>
            <p:nvPr/>
          </p:nvSpPr>
          <p:spPr>
            <a:xfrm>
              <a:off x="5351277" y="2510045"/>
              <a:ext cx="52463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Protect</a:t>
              </a:r>
            </a:p>
          </p:txBody>
        </p:sp>
        <p:sp>
          <p:nvSpPr>
            <p:cNvPr id="212" name="TextBox 211">
              <a:extLst>
                <a:ext uri="{FF2B5EF4-FFF2-40B4-BE49-F238E27FC236}">
                  <a16:creationId xmlns:a16="http://schemas.microsoft.com/office/drawing/2014/main" id="{52B28108-075E-4387-AA74-2994DE051543}"/>
                </a:ext>
              </a:extLst>
            </p:cNvPr>
            <p:cNvSpPr txBox="1"/>
            <p:nvPr/>
          </p:nvSpPr>
          <p:spPr>
            <a:xfrm>
              <a:off x="6527424" y="2510045"/>
              <a:ext cx="79624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Investigate</a:t>
              </a:r>
            </a:p>
          </p:txBody>
        </p:sp>
        <p:sp>
          <p:nvSpPr>
            <p:cNvPr id="213" name="TextBox 212">
              <a:extLst>
                <a:ext uri="{FF2B5EF4-FFF2-40B4-BE49-F238E27FC236}">
                  <a16:creationId xmlns:a16="http://schemas.microsoft.com/office/drawing/2014/main" id="{1887C6E7-F6C7-47A3-81CD-5F1B9ACAB702}"/>
                </a:ext>
              </a:extLst>
            </p:cNvPr>
            <p:cNvSpPr txBox="1"/>
            <p:nvPr/>
          </p:nvSpPr>
          <p:spPr>
            <a:xfrm>
              <a:off x="7973027" y="2510045"/>
              <a:ext cx="76822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Remediate</a:t>
              </a:r>
            </a:p>
          </p:txBody>
        </p:sp>
        <p:grpSp>
          <p:nvGrpSpPr>
            <p:cNvPr id="214" name="Group 213">
              <a:extLst>
                <a:ext uri="{FF2B5EF4-FFF2-40B4-BE49-F238E27FC236}">
                  <a16:creationId xmlns:a16="http://schemas.microsoft.com/office/drawing/2014/main" id="{4D851500-2B86-49A4-AC51-660875EE3AEA}"/>
                </a:ext>
              </a:extLst>
            </p:cNvPr>
            <p:cNvGrpSpPr/>
            <p:nvPr/>
          </p:nvGrpSpPr>
          <p:grpSpPr>
            <a:xfrm>
              <a:off x="5351277" y="2777595"/>
              <a:ext cx="540539" cy="102795"/>
              <a:chOff x="5774269" y="5204629"/>
              <a:chExt cx="5613230" cy="713315"/>
            </a:xfrm>
          </p:grpSpPr>
          <p:sp>
            <p:nvSpPr>
              <p:cNvPr id="246" name="Flowchart: Magnetic Disk 245">
                <a:extLst>
                  <a:ext uri="{FF2B5EF4-FFF2-40B4-BE49-F238E27FC236}">
                    <a16:creationId xmlns:a16="http://schemas.microsoft.com/office/drawing/2014/main" id="{20BC4E13-A56F-401A-A4B6-CE1C1A061E80}"/>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Flowchart: Magnetic Disk 246">
                <a:extLst>
                  <a:ext uri="{FF2B5EF4-FFF2-40B4-BE49-F238E27FC236}">
                    <a16:creationId xmlns:a16="http://schemas.microsoft.com/office/drawing/2014/main" id="{34689148-4F6C-4827-95FC-04C70B86F173}"/>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Flowchart: Magnetic Disk 247">
                <a:extLst>
                  <a:ext uri="{FF2B5EF4-FFF2-40B4-BE49-F238E27FC236}">
                    <a16:creationId xmlns:a16="http://schemas.microsoft.com/office/drawing/2014/main" id="{DF73C9FA-B80F-4492-AAA4-98BB91A5AE47}"/>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lowchart: Magnetic Disk 248">
                <a:extLst>
                  <a:ext uri="{FF2B5EF4-FFF2-40B4-BE49-F238E27FC236}">
                    <a16:creationId xmlns:a16="http://schemas.microsoft.com/office/drawing/2014/main" id="{73525B56-997A-4163-9B05-C6A07B45894E}"/>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0" name="Connector: Elbow 249">
                <a:extLst>
                  <a:ext uri="{FF2B5EF4-FFF2-40B4-BE49-F238E27FC236}">
                    <a16:creationId xmlns:a16="http://schemas.microsoft.com/office/drawing/2014/main" id="{60CD36CD-3991-4663-BA2F-C278CC4D05F3}"/>
                  </a:ext>
                </a:extLst>
              </p:cNvPr>
              <p:cNvCxnSpPr>
                <a:stCxn id="249" idx="1"/>
                <a:endCxn id="248"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6FAA0B74-538F-453F-BCA4-1D2B9EF54890}"/>
                  </a:ext>
                </a:extLst>
              </p:cNvPr>
              <p:cNvCxnSpPr>
                <a:cxnSpLocks/>
                <a:stCxn id="247" idx="1"/>
                <a:endCxn id="246"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2" name="Connector: Elbow 251">
                <a:extLst>
                  <a:ext uri="{FF2B5EF4-FFF2-40B4-BE49-F238E27FC236}">
                    <a16:creationId xmlns:a16="http://schemas.microsoft.com/office/drawing/2014/main" id="{A3F93959-DE57-4A5E-9AF7-C0A0C92D388F}"/>
                  </a:ext>
                </a:extLst>
              </p:cNvPr>
              <p:cNvCxnSpPr>
                <a:cxnSpLocks/>
                <a:stCxn id="248" idx="1"/>
                <a:endCxn id="247"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E14C4ED2-F275-4CF6-8DC2-490ACD982441}"/>
                </a:ext>
              </a:extLst>
            </p:cNvPr>
            <p:cNvGrpSpPr/>
            <p:nvPr/>
          </p:nvGrpSpPr>
          <p:grpSpPr>
            <a:xfrm>
              <a:off x="9016869" y="2696602"/>
              <a:ext cx="373935" cy="90612"/>
              <a:chOff x="6660452" y="3094221"/>
              <a:chExt cx="188672" cy="45719"/>
            </a:xfrm>
            <a:solidFill>
              <a:schemeClr val="bg1"/>
            </a:solidFill>
          </p:grpSpPr>
          <p:sp>
            <p:nvSpPr>
              <p:cNvPr id="243" name="Oval 242">
                <a:extLst>
                  <a:ext uri="{FF2B5EF4-FFF2-40B4-BE49-F238E27FC236}">
                    <a16:creationId xmlns:a16="http://schemas.microsoft.com/office/drawing/2014/main" id="{82E06B04-A216-4462-83CA-E0642BFE9E0C}"/>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a:extLst>
                  <a:ext uri="{FF2B5EF4-FFF2-40B4-BE49-F238E27FC236}">
                    <a16:creationId xmlns:a16="http://schemas.microsoft.com/office/drawing/2014/main" id="{74C7EC3F-7E67-479F-8302-A5AAA8415418}"/>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94025B1C-0DEC-48C3-A04C-792248E8DE27}"/>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6" name="Rectangle 215">
              <a:extLst>
                <a:ext uri="{FF2B5EF4-FFF2-40B4-BE49-F238E27FC236}">
                  <a16:creationId xmlns:a16="http://schemas.microsoft.com/office/drawing/2014/main" id="{3CF13AF8-525A-4126-A3B9-8D107435EF98}"/>
                </a:ext>
              </a:extLst>
            </p:cNvPr>
            <p:cNvSpPr/>
            <p:nvPr/>
          </p:nvSpPr>
          <p:spPr bwMode="auto">
            <a:xfrm>
              <a:off x="10585178" y="2354785"/>
              <a:ext cx="1112457" cy="731520"/>
            </a:xfrm>
            <a:prstGeom prst="rect">
              <a:avLst/>
            </a:prstGeom>
            <a:solidFill>
              <a:srgbClr val="0078D4"/>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grpSp>
          <p:nvGrpSpPr>
            <p:cNvPr id="217" name="Group 216">
              <a:extLst>
                <a:ext uri="{FF2B5EF4-FFF2-40B4-BE49-F238E27FC236}">
                  <a16:creationId xmlns:a16="http://schemas.microsoft.com/office/drawing/2014/main" id="{D21D9E62-4E1D-4C77-AC2B-90EBB900D3A1}"/>
                </a:ext>
              </a:extLst>
            </p:cNvPr>
            <p:cNvGrpSpPr/>
            <p:nvPr/>
          </p:nvGrpSpPr>
          <p:grpSpPr>
            <a:xfrm>
              <a:off x="4922315" y="2550396"/>
              <a:ext cx="312536" cy="347262"/>
              <a:chOff x="5387983" y="2617282"/>
              <a:chExt cx="312536" cy="347262"/>
            </a:xfrm>
          </p:grpSpPr>
          <p:pic>
            <p:nvPicPr>
              <p:cNvPr id="241" name="Graphic 240">
                <a:extLst>
                  <a:ext uri="{FF2B5EF4-FFF2-40B4-BE49-F238E27FC236}">
                    <a16:creationId xmlns:a16="http://schemas.microsoft.com/office/drawing/2014/main" id="{952C9AFC-927D-4A51-83AB-1CDE27BFE6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7983" y="2617282"/>
                <a:ext cx="312536" cy="347262"/>
              </a:xfrm>
              <a:prstGeom prst="rect">
                <a:avLst/>
              </a:prstGeom>
            </p:spPr>
          </p:pic>
          <p:sp>
            <p:nvSpPr>
              <p:cNvPr id="242" name="Shield_EA18" title="Icon of a shield">
                <a:extLst>
                  <a:ext uri="{FF2B5EF4-FFF2-40B4-BE49-F238E27FC236}">
                    <a16:creationId xmlns:a16="http://schemas.microsoft.com/office/drawing/2014/main" id="{0FB01BDA-A71F-45DA-998A-8F0C5B756CC4}"/>
                  </a:ext>
                </a:extLst>
              </p:cNvPr>
              <p:cNvSpPr>
                <a:spLocks noChangeAspect="1"/>
              </p:cNvSpPr>
              <p:nvPr/>
            </p:nvSpPr>
            <p:spPr bwMode="auto">
              <a:xfrm>
                <a:off x="5482713" y="2715765"/>
                <a:ext cx="154076" cy="16403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53FF51A9-47B2-4C99-BA0F-13E05F4848D7}"/>
                </a:ext>
              </a:extLst>
            </p:cNvPr>
            <p:cNvGrpSpPr/>
            <p:nvPr/>
          </p:nvGrpSpPr>
          <p:grpSpPr>
            <a:xfrm>
              <a:off x="6133007" y="2550396"/>
              <a:ext cx="312536" cy="347262"/>
              <a:chOff x="6598675" y="2612849"/>
              <a:chExt cx="312536" cy="347262"/>
            </a:xfrm>
          </p:grpSpPr>
          <p:sp>
            <p:nvSpPr>
              <p:cNvPr id="239" name="magnify" title="Icon of a magnifying glass">
                <a:extLst>
                  <a:ext uri="{FF2B5EF4-FFF2-40B4-BE49-F238E27FC236}">
                    <a16:creationId xmlns:a16="http://schemas.microsoft.com/office/drawing/2014/main" id="{9BCB1321-1DFE-48D4-9707-B1CA31B310CE}"/>
                  </a:ext>
                </a:extLst>
              </p:cNvPr>
              <p:cNvSpPr>
                <a:spLocks noChangeAspect="1" noEditPoints="1"/>
              </p:cNvSpPr>
              <p:nvPr/>
            </p:nvSpPr>
            <p:spPr bwMode="auto">
              <a:xfrm flipH="1">
                <a:off x="6694511" y="2718542"/>
                <a:ext cx="147561" cy="14474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40" name="Graphic 239">
                <a:extLst>
                  <a:ext uri="{FF2B5EF4-FFF2-40B4-BE49-F238E27FC236}">
                    <a16:creationId xmlns:a16="http://schemas.microsoft.com/office/drawing/2014/main" id="{F60652A3-8AD5-4289-821A-855D77F969F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598675" y="2612849"/>
                <a:ext cx="312536" cy="347262"/>
              </a:xfrm>
              <a:prstGeom prst="rect">
                <a:avLst/>
              </a:prstGeom>
            </p:spPr>
          </p:pic>
        </p:grpSp>
        <p:grpSp>
          <p:nvGrpSpPr>
            <p:cNvPr id="219" name="Group 218">
              <a:extLst>
                <a:ext uri="{FF2B5EF4-FFF2-40B4-BE49-F238E27FC236}">
                  <a16:creationId xmlns:a16="http://schemas.microsoft.com/office/drawing/2014/main" id="{CC431846-8BED-4D45-BC47-8CA8C2FDC007}"/>
                </a:ext>
              </a:extLst>
            </p:cNvPr>
            <p:cNvGrpSpPr/>
            <p:nvPr/>
          </p:nvGrpSpPr>
          <p:grpSpPr>
            <a:xfrm>
              <a:off x="6527424" y="2777595"/>
              <a:ext cx="540539" cy="102795"/>
              <a:chOff x="5774269" y="5204629"/>
              <a:chExt cx="5613230" cy="713315"/>
            </a:xfrm>
          </p:grpSpPr>
          <p:sp>
            <p:nvSpPr>
              <p:cNvPr id="232" name="Flowchart: Magnetic Disk 231">
                <a:extLst>
                  <a:ext uri="{FF2B5EF4-FFF2-40B4-BE49-F238E27FC236}">
                    <a16:creationId xmlns:a16="http://schemas.microsoft.com/office/drawing/2014/main" id="{B32519B6-208E-47C9-9659-1B24F3506D7F}"/>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Flowchart: Magnetic Disk 232">
                <a:extLst>
                  <a:ext uri="{FF2B5EF4-FFF2-40B4-BE49-F238E27FC236}">
                    <a16:creationId xmlns:a16="http://schemas.microsoft.com/office/drawing/2014/main" id="{7E8A94ED-5969-4A91-AE04-BCC283E315D6}"/>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Flowchart: Magnetic Disk 233">
                <a:extLst>
                  <a:ext uri="{FF2B5EF4-FFF2-40B4-BE49-F238E27FC236}">
                    <a16:creationId xmlns:a16="http://schemas.microsoft.com/office/drawing/2014/main" id="{0A23ADE3-2D11-4B5D-99ED-7DA3C63D8CB1}"/>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Flowchart: Magnetic Disk 234">
                <a:extLst>
                  <a:ext uri="{FF2B5EF4-FFF2-40B4-BE49-F238E27FC236}">
                    <a16:creationId xmlns:a16="http://schemas.microsoft.com/office/drawing/2014/main" id="{22326AEF-D86C-4241-81BC-A471826E038F}"/>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6" name="Connector: Elbow 235">
                <a:extLst>
                  <a:ext uri="{FF2B5EF4-FFF2-40B4-BE49-F238E27FC236}">
                    <a16:creationId xmlns:a16="http://schemas.microsoft.com/office/drawing/2014/main" id="{C8EF7D96-94E4-481E-9C73-342CC1329D51}"/>
                  </a:ext>
                </a:extLst>
              </p:cNvPr>
              <p:cNvCxnSpPr>
                <a:stCxn id="235" idx="1"/>
                <a:endCxn id="234"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134060A0-C3F6-4F85-A5C3-BAE4198D20A2}"/>
                  </a:ext>
                </a:extLst>
              </p:cNvPr>
              <p:cNvCxnSpPr>
                <a:cxnSpLocks/>
                <a:stCxn id="233" idx="1"/>
                <a:endCxn id="232"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09483732-8981-4E80-B9D4-CB376F465C31}"/>
                  </a:ext>
                </a:extLst>
              </p:cNvPr>
              <p:cNvCxnSpPr>
                <a:cxnSpLocks/>
                <a:stCxn id="234" idx="1"/>
                <a:endCxn id="233"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B74C795E-0209-4712-BF2A-5738DBE68DA7}"/>
                </a:ext>
              </a:extLst>
            </p:cNvPr>
            <p:cNvGrpSpPr/>
            <p:nvPr/>
          </p:nvGrpSpPr>
          <p:grpSpPr>
            <a:xfrm>
              <a:off x="7546827" y="2550396"/>
              <a:ext cx="312536" cy="347262"/>
              <a:chOff x="8012495" y="2625860"/>
              <a:chExt cx="312536" cy="347262"/>
            </a:xfrm>
          </p:grpSpPr>
          <p:pic>
            <p:nvPicPr>
              <p:cNvPr id="230" name="Graphic 229">
                <a:extLst>
                  <a:ext uri="{FF2B5EF4-FFF2-40B4-BE49-F238E27FC236}">
                    <a16:creationId xmlns:a16="http://schemas.microsoft.com/office/drawing/2014/main" id="{2589B94C-5ACF-4B81-AEAD-622FD1D6817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12495" y="2625860"/>
                <a:ext cx="312536" cy="347262"/>
              </a:xfrm>
              <a:prstGeom prst="rect">
                <a:avLst/>
              </a:prstGeom>
            </p:spPr>
          </p:pic>
          <p:sp>
            <p:nvSpPr>
              <p:cNvPr id="231" name="DeveloperTools_EC7A" title="Icon of a wrench and a screwdriver">
                <a:extLst>
                  <a:ext uri="{FF2B5EF4-FFF2-40B4-BE49-F238E27FC236}">
                    <a16:creationId xmlns:a16="http://schemas.microsoft.com/office/drawing/2014/main" id="{E9FAA19B-3154-4D1D-A69B-A0728DE9F51F}"/>
                  </a:ext>
                </a:extLst>
              </p:cNvPr>
              <p:cNvSpPr>
                <a:spLocks noChangeAspect="1" noEditPoints="1"/>
              </p:cNvSpPr>
              <p:nvPr/>
            </p:nvSpPr>
            <p:spPr bwMode="auto">
              <a:xfrm>
                <a:off x="8109663" y="2694217"/>
                <a:ext cx="140877" cy="22197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1" name="Group 220">
              <a:extLst>
                <a:ext uri="{FF2B5EF4-FFF2-40B4-BE49-F238E27FC236}">
                  <a16:creationId xmlns:a16="http://schemas.microsoft.com/office/drawing/2014/main" id="{2C78436B-45BD-4D88-9B9E-EC628500F636}"/>
                </a:ext>
              </a:extLst>
            </p:cNvPr>
            <p:cNvGrpSpPr/>
            <p:nvPr/>
          </p:nvGrpSpPr>
          <p:grpSpPr>
            <a:xfrm>
              <a:off x="7973027" y="2777595"/>
              <a:ext cx="540539" cy="102795"/>
              <a:chOff x="5774269" y="5204629"/>
              <a:chExt cx="5613230" cy="713315"/>
            </a:xfrm>
          </p:grpSpPr>
          <p:sp>
            <p:nvSpPr>
              <p:cNvPr id="223" name="Flowchart: Magnetic Disk 222">
                <a:extLst>
                  <a:ext uri="{FF2B5EF4-FFF2-40B4-BE49-F238E27FC236}">
                    <a16:creationId xmlns:a16="http://schemas.microsoft.com/office/drawing/2014/main" id="{FAD348FE-F201-47E6-BC2B-8EAC0DEA704D}"/>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Flowchart: Magnetic Disk 223">
                <a:extLst>
                  <a:ext uri="{FF2B5EF4-FFF2-40B4-BE49-F238E27FC236}">
                    <a16:creationId xmlns:a16="http://schemas.microsoft.com/office/drawing/2014/main" id="{8552DDD7-B4EC-4492-8545-9792BD55CF73}"/>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Flowchart: Magnetic Disk 224">
                <a:extLst>
                  <a:ext uri="{FF2B5EF4-FFF2-40B4-BE49-F238E27FC236}">
                    <a16:creationId xmlns:a16="http://schemas.microsoft.com/office/drawing/2014/main" id="{B04A6235-C1EA-406A-902E-FEB78E07F1DF}"/>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Flowchart: Magnetic Disk 225">
                <a:extLst>
                  <a:ext uri="{FF2B5EF4-FFF2-40B4-BE49-F238E27FC236}">
                    <a16:creationId xmlns:a16="http://schemas.microsoft.com/office/drawing/2014/main" id="{A6CD5CBE-341B-4B21-B929-AE36399A4840}"/>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7" name="Connector: Elbow 226">
                <a:extLst>
                  <a:ext uri="{FF2B5EF4-FFF2-40B4-BE49-F238E27FC236}">
                    <a16:creationId xmlns:a16="http://schemas.microsoft.com/office/drawing/2014/main" id="{44EF02C0-EDAD-4802-93A1-5683890EFBC9}"/>
                  </a:ext>
                </a:extLst>
              </p:cNvPr>
              <p:cNvCxnSpPr>
                <a:stCxn id="226" idx="1"/>
                <a:endCxn id="225"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CB835267-86F4-4F66-9AC9-E093EAE3AD0B}"/>
                  </a:ext>
                </a:extLst>
              </p:cNvPr>
              <p:cNvCxnSpPr>
                <a:cxnSpLocks/>
                <a:stCxn id="224" idx="1"/>
                <a:endCxn id="223"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0F94A1B8-B8DB-4C50-BC23-3E341DFEAA40}"/>
                  </a:ext>
                </a:extLst>
              </p:cNvPr>
              <p:cNvCxnSpPr>
                <a:cxnSpLocks/>
                <a:stCxn id="225" idx="1"/>
                <a:endCxn id="224"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2" name="Arrow: Left-Right 221">
              <a:extLst>
                <a:ext uri="{FF2B5EF4-FFF2-40B4-BE49-F238E27FC236}">
                  <a16:creationId xmlns:a16="http://schemas.microsoft.com/office/drawing/2014/main" id="{9A0B8CF2-E383-44D4-B5C3-7586FCEDCF16}"/>
                </a:ext>
              </a:extLst>
            </p:cNvPr>
            <p:cNvSpPr/>
            <p:nvPr/>
          </p:nvSpPr>
          <p:spPr bwMode="auto">
            <a:xfrm>
              <a:off x="9794602" y="2541207"/>
              <a:ext cx="1179530" cy="402849"/>
            </a:xfrm>
            <a:prstGeom prst="leftRightArrow">
              <a:avLst>
                <a:gd name="adj1" fmla="val 68009"/>
                <a:gd name="adj2" fmla="val 39194"/>
              </a:avLst>
            </a:prstGeom>
            <a:solidFill>
              <a:srgbClr val="E6E6E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200" b="1" i="1"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Semibold" panose="020B0702040204020203" pitchFamily="34" charset="0"/>
              </a:endParaRPr>
            </a:p>
          </p:txBody>
        </p:sp>
      </p:grpSp>
      <p:sp>
        <p:nvSpPr>
          <p:cNvPr id="66" name="Rectangle: Rounded Corners 65">
            <a:extLst>
              <a:ext uri="{FF2B5EF4-FFF2-40B4-BE49-F238E27FC236}">
                <a16:creationId xmlns:a16="http://schemas.microsoft.com/office/drawing/2014/main" id="{989409D7-C18C-4ED5-A225-6392776EADFC}"/>
              </a:ext>
            </a:extLst>
          </p:cNvPr>
          <p:cNvSpPr/>
          <p:nvPr/>
        </p:nvSpPr>
        <p:spPr bwMode="auto">
          <a:xfrm>
            <a:off x="4478039" y="1340097"/>
            <a:ext cx="5923852" cy="505150"/>
          </a:xfrm>
          <a:prstGeom prst="roundRect">
            <a:avLst>
              <a:gd name="adj" fmla="val 0"/>
            </a:avLst>
          </a:prstGeom>
          <a:solidFill>
            <a:schemeClr val="accent1"/>
          </a:solidFill>
          <a:ln>
            <a:noFill/>
          </a:ln>
          <a:effectLst>
            <a:outerShdw blurRad="1905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rPr>
              <a:t>Microsoft Defender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Incidents, investigations, threat hunting, threat analytics</a:t>
            </a:r>
          </a:p>
        </p:txBody>
      </p:sp>
    </p:spTree>
    <p:extLst>
      <p:ext uri="{BB962C8B-B14F-4D97-AF65-F5344CB8AC3E}">
        <p14:creationId xmlns:p14="http://schemas.microsoft.com/office/powerpoint/2010/main" val="232982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nodeType="withEffect">
                                  <p:stCondLst>
                                    <p:cond delay="500"/>
                                  </p:stCondLst>
                                  <p:childTnLst>
                                    <p:set>
                                      <p:cBhvr>
                                        <p:cTn id="70" dur="1" fill="hold">
                                          <p:stCondLst>
                                            <p:cond delay="0"/>
                                          </p:stCondLst>
                                        </p:cTn>
                                        <p:tgtEl>
                                          <p:spTgt spid="209"/>
                                        </p:tgtEl>
                                        <p:attrNameLst>
                                          <p:attrName>style.visibility</p:attrName>
                                        </p:attrNameLst>
                                      </p:cBhvr>
                                      <p:to>
                                        <p:strVal val="visible"/>
                                      </p:to>
                                    </p:set>
                                    <p:animEffect transition="in" filter="fade">
                                      <p:cBhvr>
                                        <p:cTn id="71" dur="500"/>
                                        <p:tgtEl>
                                          <p:spTgt spid="209"/>
                                        </p:tgtEl>
                                      </p:cBhvr>
                                    </p:animEffect>
                                  </p:childTnLst>
                                </p:cTn>
                              </p:par>
                              <p:par>
                                <p:cTn id="72" presetID="10" presetClass="entr" presetSubtype="0" fill="hold"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263"/>
                                        </p:tgtEl>
                                        <p:attrNameLst>
                                          <p:attrName>style.visibility</p:attrName>
                                        </p:attrNameLst>
                                      </p:cBhvr>
                                      <p:to>
                                        <p:strVal val="visible"/>
                                      </p:to>
                                    </p:set>
                                    <p:animEffect transition="in" filter="wipe(down)">
                                      <p:cBhvr>
                                        <p:cTn id="79" dur="1000"/>
                                        <p:tgtEl>
                                          <p:spTgt spid="263"/>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nodeType="withEffect">
                                  <p:stCondLst>
                                    <p:cond delay="0"/>
                                  </p:stCondLst>
                                  <p:childTnLst>
                                    <p:set>
                                      <p:cBhvr>
                                        <p:cTn id="84" dur="1" fill="hold">
                                          <p:stCondLst>
                                            <p:cond delay="0"/>
                                          </p:stCondLst>
                                        </p:cTn>
                                        <p:tgtEl>
                                          <p:spTgt spid="267"/>
                                        </p:tgtEl>
                                        <p:attrNameLst>
                                          <p:attrName>style.visibility</p:attrName>
                                        </p:attrNameLst>
                                      </p:cBhvr>
                                      <p:to>
                                        <p:strVal val="visible"/>
                                      </p:to>
                                    </p:set>
                                    <p:animEffect transition="in" filter="fade">
                                      <p:cBhvr>
                                        <p:cTn id="85" dur="500"/>
                                        <p:tgtEl>
                                          <p:spTgt spid="26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nodeType="withEffect">
                                  <p:stCondLst>
                                    <p:cond delay="0"/>
                                  </p:stCondLst>
                                  <p:childTnLst>
                                    <p:set>
                                      <p:cBhvr>
                                        <p:cTn id="90" dur="1" fill="hold">
                                          <p:stCondLst>
                                            <p:cond delay="0"/>
                                          </p:stCondLst>
                                        </p:cTn>
                                        <p:tgtEl>
                                          <p:spTgt spid="275"/>
                                        </p:tgtEl>
                                        <p:attrNameLst>
                                          <p:attrName>style.visibility</p:attrName>
                                        </p:attrNameLst>
                                      </p:cBhvr>
                                      <p:to>
                                        <p:strVal val="visible"/>
                                      </p:to>
                                    </p:set>
                                    <p:animEffect transition="in" filter="fade">
                                      <p:cBhvr>
                                        <p:cTn id="91"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7" grpId="0" animBg="1"/>
      <p:bldP spid="6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879E-9F1D-494F-A354-FC02A1C986D4}"/>
              </a:ext>
            </a:extLst>
          </p:cNvPr>
          <p:cNvSpPr>
            <a:spLocks noGrp="1"/>
          </p:cNvSpPr>
          <p:nvPr>
            <p:ph type="title"/>
          </p:nvPr>
        </p:nvSpPr>
        <p:spPr/>
        <p:txBody>
          <a:bodyPr/>
          <a:lstStyle/>
          <a:p>
            <a:r>
              <a:rPr lang="en-US"/>
              <a:t>The Frist Big Challenge</a:t>
            </a:r>
            <a:endParaRPr lang="gsw-CH"/>
          </a:p>
        </p:txBody>
      </p:sp>
      <p:sp>
        <p:nvSpPr>
          <p:cNvPr id="4" name="Rectangle 3">
            <a:extLst>
              <a:ext uri="{FF2B5EF4-FFF2-40B4-BE49-F238E27FC236}">
                <a16:creationId xmlns:a16="http://schemas.microsoft.com/office/drawing/2014/main" id="{F1146C3F-F7F4-4399-BDE3-4435EC3E6DEC}"/>
              </a:ext>
            </a:extLst>
          </p:cNvPr>
          <p:cNvSpPr/>
          <p:nvPr/>
        </p:nvSpPr>
        <p:spPr bwMode="auto">
          <a:xfrm>
            <a:off x="6211888" y="19966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pic>
        <p:nvPicPr>
          <p:cNvPr id="6" name="Picture 6" descr="A man signing into a laptop using Windows Hello">
            <a:extLst>
              <a:ext uri="{FF2B5EF4-FFF2-40B4-BE49-F238E27FC236}">
                <a16:creationId xmlns:a16="http://schemas.microsoft.com/office/drawing/2014/main" id="{B92030EC-2FC9-4FC7-96F0-562B2F6A50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95" b="11979"/>
          <a:stretch/>
        </p:blipFill>
        <p:spPr bwMode="auto">
          <a:xfrm>
            <a:off x="6211889" y="2480129"/>
            <a:ext cx="5682177" cy="35523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FA516D4-91D3-49E4-9A76-45632781FC7E}"/>
              </a:ext>
            </a:extLst>
          </p:cNvPr>
          <p:cNvSpPr/>
          <p:nvPr/>
        </p:nvSpPr>
        <p:spPr bwMode="auto">
          <a:xfrm>
            <a:off x="413820" y="19966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pic>
        <p:nvPicPr>
          <p:cNvPr id="10" name="Picture 4" descr="A woman sitting behind two desktop screens in an office setting">
            <a:extLst>
              <a:ext uri="{FF2B5EF4-FFF2-40B4-BE49-F238E27FC236}">
                <a16:creationId xmlns:a16="http://schemas.microsoft.com/office/drawing/2014/main" id="{E987F2C0-8C9E-43D1-A40F-5D16C59E34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79" r="4543"/>
          <a:stretch/>
        </p:blipFill>
        <p:spPr bwMode="auto">
          <a:xfrm>
            <a:off x="428568" y="2480129"/>
            <a:ext cx="5667431" cy="35523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E5AE4C4-D8F5-493F-9E93-5CC79EE0D40A}"/>
              </a:ext>
            </a:extLst>
          </p:cNvPr>
          <p:cNvSpPr/>
          <p:nvPr/>
        </p:nvSpPr>
        <p:spPr bwMode="auto">
          <a:xfrm>
            <a:off x="428569" y="5216070"/>
            <a:ext cx="5667430" cy="81642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3370" rIns="365760" bIns="143370" numCol="1" spcCol="0" rtlCol="0" fromWordArt="0" anchor="ctr" anchorCtr="0" forceAA="0" compatLnSpc="1">
            <a:prstTxWarp prst="textNoShape">
              <a:avLst/>
            </a:prstTxWarp>
            <a:noAutofit/>
          </a:bodyPr>
          <a:lstStyle/>
          <a:p>
            <a:pPr algn="ctr" defTabSz="932418">
              <a:spcAft>
                <a:spcPts val="612"/>
              </a:spcAft>
              <a:defRPr/>
            </a:pPr>
            <a:r>
              <a:rPr lang="en-US" sz="1600" b="1">
                <a:solidFill>
                  <a:schemeClr val="bg1"/>
                </a:solidFill>
                <a:latin typeface="Segoe UI" panose="020B0502040204020203" pitchFamily="34" charset="0"/>
                <a:cs typeface="Segoe UI" panose="020B0502040204020203" pitchFamily="34" charset="0"/>
              </a:rPr>
              <a:t>CONCERN 1: </a:t>
            </a:r>
            <a:r>
              <a:rPr lang="en-US" sz="1600">
                <a:solidFill>
                  <a:schemeClr val="bg1"/>
                </a:solidFill>
                <a:latin typeface="Segoe UI Semibold" panose="020B0702040204020203" pitchFamily="34" charset="0"/>
                <a:cs typeface="Segoe UI Semibold" panose="020B0702040204020203" pitchFamily="34" charset="0"/>
              </a:rPr>
              <a:t>Miss real detections while </a:t>
            </a:r>
            <a:br>
              <a:rPr lang="en-US" sz="1600">
                <a:solidFill>
                  <a:schemeClr val="bg1"/>
                </a:solidFill>
                <a:latin typeface="Segoe UI Semibold" panose="020B0702040204020203" pitchFamily="34" charset="0"/>
                <a:cs typeface="Segoe UI Semibold" panose="020B0702040204020203" pitchFamily="34" charset="0"/>
              </a:rPr>
            </a:br>
            <a:r>
              <a:rPr lang="en-US" sz="1600">
                <a:solidFill>
                  <a:schemeClr val="bg1"/>
                </a:solidFill>
                <a:latin typeface="Segoe UI Semibold" panose="020B0702040204020203" pitchFamily="34" charset="0"/>
                <a:cs typeface="Segoe UI Semibold" panose="020B0702040204020203" pitchFamily="34" charset="0"/>
              </a:rPr>
              <a:t>chasing false positives</a:t>
            </a:r>
          </a:p>
        </p:txBody>
      </p:sp>
      <p:sp>
        <p:nvSpPr>
          <p:cNvPr id="14" name="!!Detect">
            <a:extLst>
              <a:ext uri="{FF2B5EF4-FFF2-40B4-BE49-F238E27FC236}">
                <a16:creationId xmlns:a16="http://schemas.microsoft.com/office/drawing/2014/main" id="{551094D4-FAB2-4A96-B97E-D1E138DB970E}"/>
              </a:ext>
            </a:extLst>
          </p:cNvPr>
          <p:cNvSpPr txBox="1">
            <a:spLocks/>
          </p:cNvSpPr>
          <p:nvPr/>
        </p:nvSpPr>
        <p:spPr>
          <a:xfrm>
            <a:off x="428570" y="1996675"/>
            <a:ext cx="5667430"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algn="ctr" defTabSz="951098">
              <a:defRPr/>
            </a:pPr>
            <a:r>
              <a:rPr lang="en-US" sz="1836" b="0" spc="0">
                <a:solidFill>
                  <a:schemeClr val="bg1"/>
                </a:solidFill>
                <a:latin typeface="Segoe UI Semibold"/>
              </a:rPr>
              <a:t>Detect</a:t>
            </a:r>
          </a:p>
        </p:txBody>
      </p:sp>
      <p:sp>
        <p:nvSpPr>
          <p:cNvPr id="16" name="!!Respond">
            <a:extLst>
              <a:ext uri="{FF2B5EF4-FFF2-40B4-BE49-F238E27FC236}">
                <a16:creationId xmlns:a16="http://schemas.microsoft.com/office/drawing/2014/main" id="{07794092-801E-4B10-B9F9-8C85E1857E8C}"/>
              </a:ext>
            </a:extLst>
          </p:cNvPr>
          <p:cNvSpPr txBox="1">
            <a:spLocks/>
          </p:cNvSpPr>
          <p:nvPr/>
        </p:nvSpPr>
        <p:spPr>
          <a:xfrm>
            <a:off x="6211887" y="1996675"/>
            <a:ext cx="5682179" cy="483454"/>
          </a:xfrm>
          <a:prstGeom prst="rect">
            <a:avLst/>
          </a:prstGeom>
          <a:solidFill>
            <a:schemeClr val="accent2"/>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algn="ctr" defTabSz="951098">
              <a:defRPr/>
            </a:pPr>
            <a:r>
              <a:rPr lang="en-US" sz="1836" b="0" spc="0">
                <a:solidFill>
                  <a:schemeClr val="tx1"/>
                </a:solidFill>
                <a:latin typeface="Segoe UI Semibold"/>
              </a:rPr>
              <a:t>Respond</a:t>
            </a:r>
          </a:p>
        </p:txBody>
      </p:sp>
      <p:sp>
        <p:nvSpPr>
          <p:cNvPr id="18" name="Rectangle 17">
            <a:extLst>
              <a:ext uri="{FF2B5EF4-FFF2-40B4-BE49-F238E27FC236}">
                <a16:creationId xmlns:a16="http://schemas.microsoft.com/office/drawing/2014/main" id="{2C03301E-877C-44F0-8692-0B1AD3C41797}"/>
              </a:ext>
            </a:extLst>
          </p:cNvPr>
          <p:cNvSpPr/>
          <p:nvPr/>
        </p:nvSpPr>
        <p:spPr bwMode="auto">
          <a:xfrm>
            <a:off x="6209506" y="5216070"/>
            <a:ext cx="5682177" cy="81642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3370" rIns="365760" bIns="143370" numCol="1" spcCol="0" rtlCol="0" fromWordArt="0" anchor="ctr" anchorCtr="0" forceAA="0" compatLnSpc="1">
            <a:prstTxWarp prst="textNoShape">
              <a:avLst/>
            </a:prstTxWarp>
            <a:noAutofit/>
          </a:bodyPr>
          <a:lstStyle/>
          <a:p>
            <a:pPr algn="ctr" defTabSz="932418">
              <a:spcAft>
                <a:spcPts val="612"/>
              </a:spcAft>
              <a:defRPr/>
            </a:pPr>
            <a:r>
              <a:rPr lang="en-US" sz="1600" b="1">
                <a:solidFill>
                  <a:schemeClr val="tx1"/>
                </a:solidFill>
                <a:latin typeface="Segoe UI" panose="020B0502040204020203" pitchFamily="34" charset="0"/>
                <a:cs typeface="Segoe UI" panose="020B0502040204020203" pitchFamily="34" charset="0"/>
              </a:rPr>
              <a:t>CONCERN 2: </a:t>
            </a:r>
            <a:r>
              <a:rPr lang="en-US" sz="1600">
                <a:solidFill>
                  <a:schemeClr val="tx1"/>
                </a:solidFill>
                <a:latin typeface="Segoe UI Semibold" panose="020B0702040204020203" pitchFamily="34" charset="0"/>
                <a:cs typeface="Segoe UI Semibold" panose="020B0702040204020203" pitchFamily="34" charset="0"/>
              </a:rPr>
              <a:t>Attackers operate freely </a:t>
            </a:r>
            <a:br>
              <a:rPr lang="en-US" sz="1600">
                <a:solidFill>
                  <a:schemeClr val="tx1"/>
                </a:solidFill>
                <a:latin typeface="Segoe UI Semibold" panose="020B0702040204020203" pitchFamily="34" charset="0"/>
                <a:cs typeface="Segoe UI Semibold" panose="020B0702040204020203" pitchFamily="34" charset="0"/>
              </a:rPr>
            </a:br>
            <a:r>
              <a:rPr lang="en-US" sz="1600">
                <a:solidFill>
                  <a:schemeClr val="tx1"/>
                </a:solidFill>
                <a:latin typeface="Segoe UI Semibold" panose="020B0702040204020203" pitchFamily="34" charset="0"/>
                <a:cs typeface="Segoe UI Semibold" panose="020B0702040204020203" pitchFamily="34" charset="0"/>
              </a:rPr>
              <a:t>until remediated</a:t>
            </a:r>
          </a:p>
        </p:txBody>
      </p:sp>
    </p:spTree>
    <p:extLst>
      <p:ext uri="{BB962C8B-B14F-4D97-AF65-F5344CB8AC3E}">
        <p14:creationId xmlns:p14="http://schemas.microsoft.com/office/powerpoint/2010/main" val="171617053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D397-9F4A-4478-9AC4-A2BB19708CB1}"/>
              </a:ext>
            </a:extLst>
          </p:cNvPr>
          <p:cNvSpPr>
            <a:spLocks noGrp="1"/>
          </p:cNvSpPr>
          <p:nvPr>
            <p:ph type="title"/>
          </p:nvPr>
        </p:nvSpPr>
        <p:spPr/>
        <p:txBody>
          <a:bodyPr/>
          <a:lstStyle/>
          <a:p>
            <a:r>
              <a:rPr lang="en-US"/>
              <a:t>The Approach</a:t>
            </a:r>
            <a:endParaRPr lang="gsw-CH"/>
          </a:p>
        </p:txBody>
      </p:sp>
      <p:pic>
        <p:nvPicPr>
          <p:cNvPr id="19" name="Wheel">
            <a:extLst>
              <a:ext uri="{FF2B5EF4-FFF2-40B4-BE49-F238E27FC236}">
                <a16:creationId xmlns:a16="http://schemas.microsoft.com/office/drawing/2014/main" id="{CB20FF42-2F90-4E19-8A3C-36DD2204ED72}"/>
              </a:ext>
            </a:extLst>
          </p:cNvPr>
          <p:cNvPicPr>
            <a:picLocks noChangeAspect="1"/>
          </p:cNvPicPr>
          <p:nvPr/>
        </p:nvPicPr>
        <p:blipFill rotWithShape="1">
          <a:blip r:embed="rId2">
            <a:lum bright="61000" contrast="-100000"/>
            <a:alphaModFix amt="41000"/>
            <a:extLst>
              <a:ext uri="{96DAC541-7B7A-43D3-8B79-37D633B846F1}">
                <asvg:svgBlip xmlns:asvg="http://schemas.microsoft.com/office/drawing/2016/SVG/main" r:embed="rId3"/>
              </a:ext>
            </a:extLst>
          </a:blip>
          <a:srcRect l="-14855" t="-14856" r="-14855" b="-2573"/>
          <a:stretch/>
        </p:blipFill>
        <p:spPr>
          <a:xfrm>
            <a:off x="2384568" y="310034"/>
            <a:ext cx="7435562" cy="6684491"/>
          </a:xfrm>
          <a:prstGeom prst="rect">
            <a:avLst/>
          </a:prstGeom>
        </p:spPr>
      </p:pic>
      <p:sp>
        <p:nvSpPr>
          <p:cNvPr id="20" name="Rectangle 19">
            <a:extLst>
              <a:ext uri="{FF2B5EF4-FFF2-40B4-BE49-F238E27FC236}">
                <a16:creationId xmlns:a16="http://schemas.microsoft.com/office/drawing/2014/main" id="{A7A977AC-9814-4ACA-A2F5-87945854F1D5}"/>
              </a:ext>
            </a:extLst>
          </p:cNvPr>
          <p:cNvSpPr/>
          <p:nvPr/>
        </p:nvSpPr>
        <p:spPr bwMode="auto">
          <a:xfrm>
            <a:off x="431634" y="1983975"/>
            <a:ext cx="5670715"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sp>
        <p:nvSpPr>
          <p:cNvPr id="21" name="Title 1">
            <a:extLst>
              <a:ext uri="{FF2B5EF4-FFF2-40B4-BE49-F238E27FC236}">
                <a16:creationId xmlns:a16="http://schemas.microsoft.com/office/drawing/2014/main" id="{53D51117-FA78-4D88-A430-BC115EEE0C7F}"/>
              </a:ext>
            </a:extLst>
          </p:cNvPr>
          <p:cNvSpPr txBox="1">
            <a:spLocks/>
          </p:cNvSpPr>
          <p:nvPr/>
        </p:nvSpPr>
        <p:spPr>
          <a:xfrm>
            <a:off x="433221" y="1983975"/>
            <a:ext cx="5669129"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algn="ctr" defTabSz="951098">
              <a:defRPr/>
            </a:pPr>
            <a:r>
              <a:rPr lang="en-US" sz="1836" b="0" spc="0">
                <a:solidFill>
                  <a:schemeClr val="bg1"/>
                </a:solidFill>
                <a:latin typeface="Segoe UI Semibold"/>
              </a:rPr>
              <a:t>Detect</a:t>
            </a:r>
          </a:p>
        </p:txBody>
      </p:sp>
      <p:sp>
        <p:nvSpPr>
          <p:cNvPr id="22" name="Rectangle 21">
            <a:extLst>
              <a:ext uri="{FF2B5EF4-FFF2-40B4-BE49-F238E27FC236}">
                <a16:creationId xmlns:a16="http://schemas.microsoft.com/office/drawing/2014/main" id="{0A30EA2A-2BDD-477B-A7A1-47B30005EB78}"/>
              </a:ext>
            </a:extLst>
          </p:cNvPr>
          <p:cNvSpPr/>
          <p:nvPr/>
        </p:nvSpPr>
        <p:spPr bwMode="auto">
          <a:xfrm>
            <a:off x="6218238" y="19839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sp>
        <p:nvSpPr>
          <p:cNvPr id="23" name="Title 1">
            <a:extLst>
              <a:ext uri="{FF2B5EF4-FFF2-40B4-BE49-F238E27FC236}">
                <a16:creationId xmlns:a16="http://schemas.microsoft.com/office/drawing/2014/main" id="{184B028A-C862-4B15-8E87-AD8CA51CD3FB}"/>
              </a:ext>
            </a:extLst>
          </p:cNvPr>
          <p:cNvSpPr txBox="1">
            <a:spLocks/>
          </p:cNvSpPr>
          <p:nvPr/>
        </p:nvSpPr>
        <p:spPr>
          <a:xfrm>
            <a:off x="6218237" y="1983975"/>
            <a:ext cx="5682179" cy="483454"/>
          </a:xfrm>
          <a:prstGeom prst="rect">
            <a:avLst/>
          </a:prstGeom>
          <a:solidFill>
            <a:schemeClr val="accent2"/>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algn="ctr" defTabSz="951098">
              <a:defRPr/>
            </a:pPr>
            <a:r>
              <a:rPr lang="en-US" sz="1836" b="0" spc="0">
                <a:solidFill>
                  <a:schemeClr val="tx1"/>
                </a:solidFill>
                <a:latin typeface="Segoe UI Semibold"/>
              </a:rPr>
              <a:t>Respond</a:t>
            </a:r>
          </a:p>
        </p:txBody>
      </p:sp>
      <p:sp>
        <p:nvSpPr>
          <p:cNvPr id="24" name="Flowchart: Manual Input 3">
            <a:extLst>
              <a:ext uri="{FF2B5EF4-FFF2-40B4-BE49-F238E27FC236}">
                <a16:creationId xmlns:a16="http://schemas.microsoft.com/office/drawing/2014/main" id="{6CFF88FB-CC39-4B0B-B59E-7FDC8A9596FE}"/>
              </a:ext>
            </a:extLst>
          </p:cNvPr>
          <p:cNvSpPr/>
          <p:nvPr/>
        </p:nvSpPr>
        <p:spPr bwMode="auto">
          <a:xfrm flipH="1">
            <a:off x="434917" y="2800350"/>
            <a:ext cx="5669129" cy="32194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11"/>
              <a:gd name="connsiteY0" fmla="*/ 9240 h 10000"/>
              <a:gd name="connsiteX1" fmla="*/ 10011 w 10011"/>
              <a:gd name="connsiteY1" fmla="*/ 0 h 10000"/>
              <a:gd name="connsiteX2" fmla="*/ 10011 w 10011"/>
              <a:gd name="connsiteY2" fmla="*/ 10000 h 10000"/>
              <a:gd name="connsiteX3" fmla="*/ 11 w 10011"/>
              <a:gd name="connsiteY3" fmla="*/ 10000 h 10000"/>
              <a:gd name="connsiteX4" fmla="*/ 0 w 10011"/>
              <a:gd name="connsiteY4" fmla="*/ 9240 h 10000"/>
              <a:gd name="connsiteX0" fmla="*/ 0 w 10003"/>
              <a:gd name="connsiteY0" fmla="*/ 9218 h 10000"/>
              <a:gd name="connsiteX1" fmla="*/ 10003 w 10003"/>
              <a:gd name="connsiteY1" fmla="*/ 0 h 10000"/>
              <a:gd name="connsiteX2" fmla="*/ 10003 w 10003"/>
              <a:gd name="connsiteY2" fmla="*/ 10000 h 10000"/>
              <a:gd name="connsiteX3" fmla="*/ 3 w 10003"/>
              <a:gd name="connsiteY3" fmla="*/ 10000 h 10000"/>
              <a:gd name="connsiteX4" fmla="*/ 0 w 10003"/>
              <a:gd name="connsiteY4" fmla="*/ 92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3" h="10000">
                <a:moveTo>
                  <a:pt x="0" y="9218"/>
                </a:moveTo>
                <a:lnTo>
                  <a:pt x="10003" y="0"/>
                </a:lnTo>
                <a:lnTo>
                  <a:pt x="10003" y="10000"/>
                </a:lnTo>
                <a:lnTo>
                  <a:pt x="3" y="10000"/>
                </a:lnTo>
                <a:cubicBezTo>
                  <a:pt x="-1" y="9747"/>
                  <a:pt x="4" y="9471"/>
                  <a:pt x="0" y="9218"/>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13574264-2B16-4553-9AD8-F91AD9F2264A}"/>
              </a:ext>
            </a:extLst>
          </p:cNvPr>
          <p:cNvSpPr/>
          <p:nvPr/>
        </p:nvSpPr>
        <p:spPr bwMode="auto">
          <a:xfrm>
            <a:off x="6216651" y="5778500"/>
            <a:ext cx="5682179" cy="2413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FFC1BB6C-AF3C-4C12-BD2A-7A40A7B6C48A}"/>
              </a:ext>
            </a:extLst>
          </p:cNvPr>
          <p:cNvGrpSpPr/>
          <p:nvPr/>
        </p:nvGrpSpPr>
        <p:grpSpPr>
          <a:xfrm>
            <a:off x="710360" y="5057501"/>
            <a:ext cx="2253868" cy="642921"/>
            <a:chOff x="3513890" y="4903881"/>
            <a:chExt cx="1602793" cy="457200"/>
          </a:xfrm>
        </p:grpSpPr>
        <p:grpSp>
          <p:nvGrpSpPr>
            <p:cNvPr id="27" name="Group 26">
              <a:extLst>
                <a:ext uri="{FF2B5EF4-FFF2-40B4-BE49-F238E27FC236}">
                  <a16:creationId xmlns:a16="http://schemas.microsoft.com/office/drawing/2014/main" id="{8CDFF0ED-C119-42C4-B52F-630281A576A5}"/>
                </a:ext>
              </a:extLst>
            </p:cNvPr>
            <p:cNvGrpSpPr/>
            <p:nvPr/>
          </p:nvGrpSpPr>
          <p:grpSpPr>
            <a:xfrm>
              <a:off x="3513890" y="4903881"/>
              <a:ext cx="457200" cy="457200"/>
              <a:chOff x="964597" y="1378493"/>
              <a:chExt cx="638957" cy="638957"/>
            </a:xfrm>
          </p:grpSpPr>
          <p:sp>
            <p:nvSpPr>
              <p:cNvPr id="29" name="Oval 28">
                <a:extLst>
                  <a:ext uri="{FF2B5EF4-FFF2-40B4-BE49-F238E27FC236}">
                    <a16:creationId xmlns:a16="http://schemas.microsoft.com/office/drawing/2014/main" id="{C5ABD4D4-1E61-4DBD-8E7E-F8BD9046B7F1}"/>
                  </a:ext>
                </a:extLst>
              </p:cNvPr>
              <p:cNvSpPr/>
              <p:nvPr/>
            </p:nvSpPr>
            <p:spPr bwMode="auto">
              <a:xfrm>
                <a:off x="964597" y="1378493"/>
                <a:ext cx="638957" cy="638957"/>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defRPr/>
                </a:pPr>
                <a:endParaRPr lang="en-US" sz="3600">
                  <a:gradFill>
                    <a:gsLst>
                      <a:gs pos="2000">
                        <a:srgbClr val="FFFFFF"/>
                      </a:gs>
                      <a:gs pos="100000">
                        <a:srgbClr val="FFFFFF"/>
                      </a:gs>
                    </a:gsLst>
                    <a:lin ang="5400000" scaled="0"/>
                  </a:gradFill>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362A9B0F-3271-494D-8030-9093083D4718}"/>
                  </a:ext>
                </a:extLst>
              </p:cNvPr>
              <p:cNvGrpSpPr/>
              <p:nvPr/>
            </p:nvGrpSpPr>
            <p:grpSpPr>
              <a:xfrm>
                <a:off x="1087822" y="1527929"/>
                <a:ext cx="392506" cy="340084"/>
                <a:chOff x="1098273" y="1545305"/>
                <a:chExt cx="392506" cy="340084"/>
              </a:xfrm>
            </p:grpSpPr>
            <p:sp>
              <p:nvSpPr>
                <p:cNvPr id="31" name="Rectangle 5">
                  <a:extLst>
                    <a:ext uri="{FF2B5EF4-FFF2-40B4-BE49-F238E27FC236}">
                      <a16:creationId xmlns:a16="http://schemas.microsoft.com/office/drawing/2014/main" id="{33085457-461D-4FCC-98DC-8031A734452A}"/>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defRPr/>
                  </a:pPr>
                  <a:endParaRPr lang="en-US" sz="2800">
                    <a:gradFill>
                      <a:gsLst>
                        <a:gs pos="2000">
                          <a:srgbClr val="FFFFFF"/>
                        </a:gs>
                        <a:gs pos="100000">
                          <a:srgbClr val="FFFFFF"/>
                        </a:gs>
                      </a:gsLst>
                      <a:lin ang="5400000" scaled="0"/>
                    </a:gradFill>
                    <a:latin typeface="Segoe UI"/>
                  </a:endParaRPr>
                </a:p>
              </p:txBody>
            </p:sp>
            <p:sp>
              <p:nvSpPr>
                <p:cNvPr id="32" name="Freeform 6">
                  <a:extLst>
                    <a:ext uri="{FF2B5EF4-FFF2-40B4-BE49-F238E27FC236}">
                      <a16:creationId xmlns:a16="http://schemas.microsoft.com/office/drawing/2014/main" id="{0CAC26C7-71F6-43CD-9A44-8AF174387F90}"/>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defRPr/>
                  </a:pPr>
                  <a:endParaRPr lang="en-US" sz="2800">
                    <a:gradFill>
                      <a:gsLst>
                        <a:gs pos="2000">
                          <a:srgbClr val="FFFFFF"/>
                        </a:gs>
                        <a:gs pos="100000">
                          <a:srgbClr val="FFFFFF"/>
                        </a:gs>
                      </a:gsLst>
                      <a:lin ang="5400000" scaled="0"/>
                    </a:gradFill>
                    <a:latin typeface="Segoe UI"/>
                  </a:endParaRPr>
                </a:p>
              </p:txBody>
            </p:sp>
            <p:sp>
              <p:nvSpPr>
                <p:cNvPr id="33" name="Freeform 7">
                  <a:extLst>
                    <a:ext uri="{FF2B5EF4-FFF2-40B4-BE49-F238E27FC236}">
                      <a16:creationId xmlns:a16="http://schemas.microsoft.com/office/drawing/2014/main" id="{6685E965-9583-40A9-9ADF-7A943D850217}"/>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lnSpc>
                      <a:spcPct val="90000"/>
                    </a:lnSpc>
                    <a:defRPr/>
                  </a:pPr>
                  <a:endParaRPr lang="en-US" sz="2800">
                    <a:gradFill>
                      <a:gsLst>
                        <a:gs pos="2000">
                          <a:srgbClr val="FFFFFF"/>
                        </a:gs>
                        <a:gs pos="100000">
                          <a:srgbClr val="FFFFFF"/>
                        </a:gs>
                      </a:gsLst>
                      <a:lin ang="5400000" scaled="0"/>
                    </a:gradFill>
                    <a:latin typeface="Segoe UI"/>
                  </a:endParaRPr>
                </a:p>
              </p:txBody>
            </p:sp>
          </p:grpSp>
        </p:grpSp>
        <p:sp>
          <p:nvSpPr>
            <p:cNvPr id="28" name="TextBox 27">
              <a:extLst>
                <a:ext uri="{FF2B5EF4-FFF2-40B4-BE49-F238E27FC236}">
                  <a16:creationId xmlns:a16="http://schemas.microsoft.com/office/drawing/2014/main" id="{3DDA69C0-4B04-4B93-B173-D42C7560DA95}"/>
                </a:ext>
              </a:extLst>
            </p:cNvPr>
            <p:cNvSpPr txBox="1"/>
            <p:nvPr/>
          </p:nvSpPr>
          <p:spPr>
            <a:xfrm>
              <a:off x="4033864" y="4975153"/>
              <a:ext cx="1082819" cy="328835"/>
            </a:xfrm>
            <a:prstGeom prst="rect">
              <a:avLst/>
            </a:prstGeom>
            <a:noFill/>
            <a:ln w="15875" cap="sq">
              <a:noFill/>
              <a:prstDash val="solid"/>
              <a:miter lim="800000"/>
              <a:headEnd/>
              <a:tailEnd/>
            </a:ln>
            <a:effectLst/>
          </p:spPr>
          <p:txBody>
            <a:bodyPr vert="horz" wrap="square" lIns="93260" tIns="93247" rIns="93247" bIns="9324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algn="l" defTabSz="932418">
                <a:lnSpc>
                  <a:spcPct val="90000"/>
                </a:lnSpc>
                <a:spcAft>
                  <a:spcPts val="0"/>
                </a:spcAft>
                <a:defRPr/>
              </a:pPr>
              <a:r>
                <a:rPr lang="en-US" sz="1400" b="1">
                  <a:gradFill>
                    <a:gsLst>
                      <a:gs pos="2000">
                        <a:srgbClr val="FFFFFF"/>
                      </a:gs>
                      <a:gs pos="100000">
                        <a:srgbClr val="FFFFFF"/>
                      </a:gs>
                    </a:gsLst>
                    <a:lin ang="5400000" scaled="0"/>
                  </a:gradFill>
                </a:rPr>
                <a:t>Behavioral Analytics </a:t>
              </a:r>
              <a:r>
                <a:rPr lang="en-US" sz="1400">
                  <a:gradFill>
                    <a:gsLst>
                      <a:gs pos="2000">
                        <a:srgbClr val="FFFFFF"/>
                      </a:gs>
                      <a:gs pos="100000">
                        <a:srgbClr val="FFFFFF"/>
                      </a:gs>
                    </a:gsLst>
                    <a:lin ang="5400000" scaled="0"/>
                  </a:gradFill>
                </a:rPr>
                <a:t>(UEBA)</a:t>
              </a:r>
              <a:br>
                <a:rPr lang="en-US" sz="1400">
                  <a:gradFill>
                    <a:gsLst>
                      <a:gs pos="2000">
                        <a:srgbClr val="FFFFFF"/>
                      </a:gs>
                      <a:gs pos="100000">
                        <a:srgbClr val="FFFFFF"/>
                      </a:gs>
                    </a:gsLst>
                    <a:lin ang="5400000" scaled="0"/>
                  </a:gradFill>
                </a:rPr>
              </a:br>
              <a:r>
                <a:rPr lang="en-US" sz="1400">
                  <a:gradFill>
                    <a:gsLst>
                      <a:gs pos="2000">
                        <a:srgbClr val="FFFFFF"/>
                      </a:gs>
                      <a:gs pos="100000">
                        <a:srgbClr val="FFFFFF"/>
                      </a:gs>
                    </a:gsLst>
                    <a:lin ang="5400000" scaled="0"/>
                  </a:gradFill>
                  <a:latin typeface="Segoe UI" panose="020B0502040204020203" pitchFamily="34" charset="0"/>
                  <a:cs typeface="Segoe UI" panose="020B0502040204020203" pitchFamily="34" charset="0"/>
                </a:rPr>
                <a:t>(User and Entity) </a:t>
              </a:r>
            </a:p>
          </p:txBody>
        </p:sp>
      </p:grpSp>
      <p:grpSp>
        <p:nvGrpSpPr>
          <p:cNvPr id="34" name="Group 33">
            <a:extLst>
              <a:ext uri="{FF2B5EF4-FFF2-40B4-BE49-F238E27FC236}">
                <a16:creationId xmlns:a16="http://schemas.microsoft.com/office/drawing/2014/main" id="{4213DA83-4C2B-4953-8347-8EC63E4DFA4A}"/>
              </a:ext>
            </a:extLst>
          </p:cNvPr>
          <p:cNvGrpSpPr/>
          <p:nvPr/>
        </p:nvGrpSpPr>
        <p:grpSpPr>
          <a:xfrm>
            <a:off x="710360" y="4166084"/>
            <a:ext cx="2330558" cy="642921"/>
            <a:chOff x="1687265" y="4891285"/>
            <a:chExt cx="1657329" cy="457200"/>
          </a:xfrm>
        </p:grpSpPr>
        <p:sp>
          <p:nvSpPr>
            <p:cNvPr id="35" name="TextBox 34">
              <a:extLst>
                <a:ext uri="{FF2B5EF4-FFF2-40B4-BE49-F238E27FC236}">
                  <a16:creationId xmlns:a16="http://schemas.microsoft.com/office/drawing/2014/main" id="{024D91D9-144A-4E69-A2A2-5C8C8A855293}"/>
                </a:ext>
              </a:extLst>
            </p:cNvPr>
            <p:cNvSpPr txBox="1"/>
            <p:nvPr/>
          </p:nvSpPr>
          <p:spPr>
            <a:xfrm>
              <a:off x="2181059" y="4966246"/>
              <a:ext cx="1163535" cy="329184"/>
            </a:xfrm>
            <a:prstGeom prst="rect">
              <a:avLst/>
            </a:prstGeom>
            <a:noFill/>
            <a:ln w="15875" cap="sq">
              <a:noFill/>
              <a:prstDash val="solid"/>
              <a:miter lim="800000"/>
              <a:headEnd/>
              <a:tailEnd/>
            </a:ln>
            <a:effectLst/>
          </p:spPr>
          <p:txBody>
            <a:bodyPr vert="horz" wrap="square" lIns="93260" tIns="93247" rIns="93247" bIns="9324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algn="l" defTabSz="932418">
                <a:lnSpc>
                  <a:spcPct val="90000"/>
                </a:lnSpc>
                <a:spcAft>
                  <a:spcPts val="0"/>
                </a:spcAft>
                <a:defRPr/>
              </a:pPr>
              <a:r>
                <a:rPr lang="en-US" sz="1400">
                  <a:gradFill>
                    <a:gsLst>
                      <a:gs pos="2000">
                        <a:srgbClr val="FFFFFF"/>
                      </a:gs>
                      <a:gs pos="100000">
                        <a:srgbClr val="FFFFFF"/>
                      </a:gs>
                    </a:gsLst>
                    <a:lin ang="5400000" scaled="0"/>
                  </a:gradFill>
                </a:rPr>
                <a:t>Machine Learning</a:t>
              </a:r>
              <a:br>
                <a:rPr lang="en-US" sz="1400">
                  <a:gradFill>
                    <a:gsLst>
                      <a:gs pos="2000">
                        <a:srgbClr val="FFFFFF"/>
                      </a:gs>
                      <a:gs pos="100000">
                        <a:srgbClr val="FFFFFF"/>
                      </a:gs>
                    </a:gsLst>
                    <a:lin ang="5400000" scaled="0"/>
                  </a:gradFill>
                </a:rPr>
              </a:br>
              <a:r>
                <a:rPr lang="en-US" sz="1400">
                  <a:gradFill>
                    <a:gsLst>
                      <a:gs pos="2000">
                        <a:srgbClr val="FFFFFF"/>
                      </a:gs>
                      <a:gs pos="100000">
                        <a:srgbClr val="FFFFFF"/>
                      </a:gs>
                    </a:gsLst>
                    <a:lin ang="5400000" scaled="0"/>
                  </a:gradFill>
                  <a:latin typeface="Segoe UI" panose="020B0502040204020203" pitchFamily="34" charset="0"/>
                  <a:cs typeface="Segoe UI" panose="020B0502040204020203" pitchFamily="34" charset="0"/>
                </a:rPr>
                <a:t>(Artificial Intelligence)</a:t>
              </a:r>
            </a:p>
          </p:txBody>
        </p:sp>
        <p:grpSp>
          <p:nvGrpSpPr>
            <p:cNvPr id="36" name="Group 35">
              <a:extLst>
                <a:ext uri="{FF2B5EF4-FFF2-40B4-BE49-F238E27FC236}">
                  <a16:creationId xmlns:a16="http://schemas.microsoft.com/office/drawing/2014/main" id="{70A81104-129F-4BAF-B0AE-4CB552AD9B5C}"/>
                </a:ext>
              </a:extLst>
            </p:cNvPr>
            <p:cNvGrpSpPr/>
            <p:nvPr/>
          </p:nvGrpSpPr>
          <p:grpSpPr>
            <a:xfrm>
              <a:off x="1687265" y="4891285"/>
              <a:ext cx="457200" cy="457200"/>
              <a:chOff x="1433661" y="5167847"/>
              <a:chExt cx="548640" cy="548640"/>
            </a:xfrm>
          </p:grpSpPr>
          <p:sp>
            <p:nvSpPr>
              <p:cNvPr id="37" name="Oval 36">
                <a:extLst>
                  <a:ext uri="{FF2B5EF4-FFF2-40B4-BE49-F238E27FC236}">
                    <a16:creationId xmlns:a16="http://schemas.microsoft.com/office/drawing/2014/main" id="{96F0C392-2A4F-4A42-99D4-C419627A1F96}"/>
                  </a:ext>
                </a:extLst>
              </p:cNvPr>
              <p:cNvSpPr/>
              <p:nvPr/>
            </p:nvSpPr>
            <p:spPr bwMode="auto">
              <a:xfrm>
                <a:off x="1433661" y="5167847"/>
                <a:ext cx="548640" cy="548640"/>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defRPr/>
                </a:pPr>
                <a:endParaRPr lang="en-US" sz="3600">
                  <a:gradFill>
                    <a:gsLst>
                      <a:gs pos="200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9E6ACD2-54D8-4B00-84E5-54821E544F38}"/>
                  </a:ext>
                </a:extLst>
              </p:cNvPr>
              <p:cNvGrpSpPr/>
              <p:nvPr/>
            </p:nvGrpSpPr>
            <p:grpSpPr>
              <a:xfrm>
                <a:off x="1527800" y="5260792"/>
                <a:ext cx="371150" cy="371148"/>
                <a:chOff x="7772012" y="5728917"/>
                <a:chExt cx="536745" cy="536745"/>
              </a:xfrm>
            </p:grpSpPr>
            <p:sp>
              <p:nvSpPr>
                <p:cNvPr id="39" name="Freeform 974">
                  <a:extLst>
                    <a:ext uri="{FF2B5EF4-FFF2-40B4-BE49-F238E27FC236}">
                      <a16:creationId xmlns:a16="http://schemas.microsoft.com/office/drawing/2014/main" id="{5D77E1BA-B51E-4A77-A28F-433972AF2712}"/>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lnSpc>
                      <a:spcPct val="90000"/>
                    </a:lnSpc>
                    <a:defRPr/>
                  </a:pPr>
                  <a:endParaRPr lang="en-US" sz="2800">
                    <a:gradFill>
                      <a:gsLst>
                        <a:gs pos="2000">
                          <a:srgbClr val="FFFFFF"/>
                        </a:gs>
                        <a:gs pos="100000">
                          <a:srgbClr val="FFFFFF"/>
                        </a:gs>
                      </a:gsLst>
                      <a:lin ang="5400000" scaled="0"/>
                    </a:gradFill>
                    <a:latin typeface="Segoe UI"/>
                  </a:endParaRPr>
                </a:p>
              </p:txBody>
            </p:sp>
            <p:sp>
              <p:nvSpPr>
                <p:cNvPr id="40" name="Oval 986">
                  <a:extLst>
                    <a:ext uri="{FF2B5EF4-FFF2-40B4-BE49-F238E27FC236}">
                      <a16:creationId xmlns:a16="http://schemas.microsoft.com/office/drawing/2014/main" id="{C1C16B96-8C2D-4498-A085-76EA7187ADEB}"/>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lnSpc>
                      <a:spcPct val="90000"/>
                    </a:lnSpc>
                    <a:defRPr/>
                  </a:pPr>
                  <a:endParaRPr lang="en-US" sz="2800">
                    <a:gradFill>
                      <a:gsLst>
                        <a:gs pos="2000">
                          <a:srgbClr val="FFFFFF"/>
                        </a:gs>
                        <a:gs pos="100000">
                          <a:srgbClr val="FFFFFF"/>
                        </a:gs>
                      </a:gsLst>
                      <a:lin ang="5400000" scaled="0"/>
                    </a:gradFill>
                    <a:latin typeface="Segoe UI"/>
                  </a:endParaRPr>
                </a:p>
              </p:txBody>
            </p:sp>
            <p:sp>
              <p:nvSpPr>
                <p:cNvPr id="41" name="Oval 987">
                  <a:extLst>
                    <a:ext uri="{FF2B5EF4-FFF2-40B4-BE49-F238E27FC236}">
                      <a16:creationId xmlns:a16="http://schemas.microsoft.com/office/drawing/2014/main" id="{2BEE0357-DB26-422D-8269-56D6F24FCE01}"/>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lnSpc>
                      <a:spcPct val="90000"/>
                    </a:lnSpc>
                    <a:defRPr/>
                  </a:pPr>
                  <a:endParaRPr lang="en-US" sz="2800">
                    <a:gradFill>
                      <a:gsLst>
                        <a:gs pos="2000">
                          <a:srgbClr val="FFFFFF"/>
                        </a:gs>
                        <a:gs pos="100000">
                          <a:srgbClr val="FFFFFF"/>
                        </a:gs>
                      </a:gsLst>
                      <a:lin ang="5400000" scaled="0"/>
                    </a:gradFill>
                    <a:latin typeface="Segoe UI"/>
                  </a:endParaRPr>
                </a:p>
              </p:txBody>
            </p:sp>
            <p:sp>
              <p:nvSpPr>
                <p:cNvPr id="42" name="Oval 988">
                  <a:extLst>
                    <a:ext uri="{FF2B5EF4-FFF2-40B4-BE49-F238E27FC236}">
                      <a16:creationId xmlns:a16="http://schemas.microsoft.com/office/drawing/2014/main" id="{643ECBF7-FBCA-4816-9DAF-5D75F3DE634E}"/>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lnSpc>
                      <a:spcPct val="90000"/>
                    </a:lnSpc>
                    <a:defRPr/>
                  </a:pPr>
                  <a:endParaRPr lang="en-US" sz="2800">
                    <a:gradFill>
                      <a:gsLst>
                        <a:gs pos="2000">
                          <a:srgbClr val="FFFFFF"/>
                        </a:gs>
                        <a:gs pos="100000">
                          <a:srgbClr val="FFFFFF"/>
                        </a:gs>
                      </a:gsLst>
                      <a:lin ang="5400000" scaled="0"/>
                    </a:gradFill>
                    <a:latin typeface="Segoe UI"/>
                  </a:endParaRPr>
                </a:p>
              </p:txBody>
            </p:sp>
            <p:sp>
              <p:nvSpPr>
                <p:cNvPr id="43" name="Oval 989">
                  <a:extLst>
                    <a:ext uri="{FF2B5EF4-FFF2-40B4-BE49-F238E27FC236}">
                      <a16:creationId xmlns:a16="http://schemas.microsoft.com/office/drawing/2014/main" id="{BB374505-F3D4-4603-B49B-6140EFC4DB98}"/>
                    </a:ext>
                  </a:extLst>
                </p:cNvPr>
                <p:cNvSpPr>
                  <a:spLocks noChangeArrowheads="1"/>
                </p:cNvSpPr>
                <p:nvPr/>
              </p:nvSpPr>
              <p:spPr bwMode="auto">
                <a:xfrm>
                  <a:off x="7987764" y="5928881"/>
                  <a:ext cx="99984" cy="9998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lnSpc>
                      <a:spcPct val="90000"/>
                    </a:lnSpc>
                    <a:defRPr/>
                  </a:pPr>
                  <a:endParaRPr lang="en-US" sz="2800">
                    <a:gradFill>
                      <a:gsLst>
                        <a:gs pos="2000">
                          <a:srgbClr val="FFFFFF"/>
                        </a:gs>
                        <a:gs pos="100000">
                          <a:srgbClr val="FFFFFF"/>
                        </a:gs>
                      </a:gsLst>
                      <a:lin ang="5400000" scaled="0"/>
                    </a:gradFill>
                    <a:latin typeface="Segoe UI"/>
                  </a:endParaRPr>
                </a:p>
              </p:txBody>
            </p:sp>
            <p:sp>
              <p:nvSpPr>
                <p:cNvPr id="44" name="Oval 990">
                  <a:extLst>
                    <a:ext uri="{FF2B5EF4-FFF2-40B4-BE49-F238E27FC236}">
                      <a16:creationId xmlns:a16="http://schemas.microsoft.com/office/drawing/2014/main" id="{F1CBC3E9-00C2-4562-A24A-991B76D6ADC0}"/>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lnSpc>
                      <a:spcPct val="90000"/>
                    </a:lnSpc>
                    <a:defRPr/>
                  </a:pPr>
                  <a:endParaRPr lang="en-US" sz="2800">
                    <a:gradFill>
                      <a:gsLst>
                        <a:gs pos="2000">
                          <a:srgbClr val="FFFFFF"/>
                        </a:gs>
                        <a:gs pos="100000">
                          <a:srgbClr val="FFFFFF"/>
                        </a:gs>
                      </a:gsLst>
                      <a:lin ang="5400000" scaled="0"/>
                    </a:gradFill>
                    <a:latin typeface="Segoe UI"/>
                  </a:endParaRPr>
                </a:p>
              </p:txBody>
            </p:sp>
            <p:sp>
              <p:nvSpPr>
                <p:cNvPr id="45" name="Oval 991">
                  <a:extLst>
                    <a:ext uri="{FF2B5EF4-FFF2-40B4-BE49-F238E27FC236}">
                      <a16:creationId xmlns:a16="http://schemas.microsoft.com/office/drawing/2014/main" id="{8F408864-E76B-4AF6-BCB4-22EEA8912277}"/>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defTabSz="932597">
                    <a:lnSpc>
                      <a:spcPct val="90000"/>
                    </a:lnSpc>
                    <a:defRPr/>
                  </a:pPr>
                  <a:endParaRPr lang="en-US" sz="2800">
                    <a:gradFill>
                      <a:gsLst>
                        <a:gs pos="2000">
                          <a:srgbClr val="FFFFFF"/>
                        </a:gs>
                        <a:gs pos="100000">
                          <a:srgbClr val="FFFFFF"/>
                        </a:gs>
                      </a:gsLst>
                      <a:lin ang="5400000" scaled="0"/>
                    </a:gradFill>
                    <a:latin typeface="Segoe UI"/>
                  </a:endParaRPr>
                </a:p>
              </p:txBody>
            </p:sp>
          </p:grpSp>
        </p:grpSp>
      </p:grpSp>
      <p:grpSp>
        <p:nvGrpSpPr>
          <p:cNvPr id="46" name="Group 45">
            <a:extLst>
              <a:ext uri="{FF2B5EF4-FFF2-40B4-BE49-F238E27FC236}">
                <a16:creationId xmlns:a16="http://schemas.microsoft.com/office/drawing/2014/main" id="{ACD87D5C-6015-4054-BEAF-D549C92815DC}"/>
              </a:ext>
            </a:extLst>
          </p:cNvPr>
          <p:cNvGrpSpPr/>
          <p:nvPr/>
        </p:nvGrpSpPr>
        <p:grpSpPr>
          <a:xfrm>
            <a:off x="4130300" y="2775333"/>
            <a:ext cx="4048964" cy="2145177"/>
            <a:chOff x="4812790" y="2561987"/>
            <a:chExt cx="3969933" cy="2103306"/>
          </a:xfrm>
        </p:grpSpPr>
        <p:pic>
          <p:nvPicPr>
            <p:cNvPr id="47" name="Picture 46" descr="A screenshot of alert queue.&#10;&#10;Description automatically generated">
              <a:extLst>
                <a:ext uri="{FF2B5EF4-FFF2-40B4-BE49-F238E27FC236}">
                  <a16:creationId xmlns:a16="http://schemas.microsoft.com/office/drawing/2014/main" id="{089F9D17-E55A-4780-A70A-1A27232F11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812790" y="2561987"/>
              <a:ext cx="3969933" cy="1724257"/>
            </a:xfrm>
            <a:prstGeom prst="rect">
              <a:avLst/>
            </a:prstGeom>
            <a:effectLst>
              <a:outerShdw blurRad="190500" dist="38100" dir="2700000" algn="ctr" rotWithShape="0">
                <a:prstClr val="black">
                  <a:alpha val="40000"/>
                </a:prstClr>
              </a:outerShdw>
            </a:effectLst>
          </p:spPr>
        </p:pic>
        <p:sp>
          <p:nvSpPr>
            <p:cNvPr id="48" name="Rectangle 47">
              <a:extLst>
                <a:ext uri="{FF2B5EF4-FFF2-40B4-BE49-F238E27FC236}">
                  <a16:creationId xmlns:a16="http://schemas.microsoft.com/office/drawing/2014/main" id="{E19FFCAF-3C08-4BFB-AEB4-3A568B982EE7}"/>
                </a:ext>
              </a:extLst>
            </p:cNvPr>
            <p:cNvSpPr/>
            <p:nvPr/>
          </p:nvSpPr>
          <p:spPr bwMode="auto">
            <a:xfrm>
              <a:off x="6003407" y="3725884"/>
              <a:ext cx="1590078" cy="939409"/>
            </a:xfrm>
            <a:prstGeom prst="rect">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3247" rIns="0" bIns="93247" numCol="1" anchor="ctr" anchorCtr="0" compatLnSpc="1">
              <a:prstTxWarp prst="textNoShape">
                <a:avLst/>
              </a:prstTxWarp>
              <a:noAutofit/>
            </a:bodyPr>
            <a:lstStyle/>
            <a:p>
              <a:pPr algn="ctr" defTabSz="932418">
                <a:lnSpc>
                  <a:spcPct val="90000"/>
                </a:lnSpc>
                <a:defRPr/>
              </a:pPr>
              <a:r>
                <a:rPr lang="en-US" sz="1400">
                  <a:solidFill>
                    <a:schemeClr val="accent1">
                      <a:lumMod val="50000"/>
                    </a:schemeClr>
                  </a:solidFill>
                  <a:latin typeface="Segoe UI Semibold" panose="020B0702040204020203" pitchFamily="34" charset="0"/>
                  <a:cs typeface="Segoe UI Semibold" panose="020B0702040204020203" pitchFamily="34" charset="0"/>
                </a:rPr>
                <a:t>Enforce 90% </a:t>
              </a:r>
              <a:br>
                <a:rPr lang="en-US" sz="1400">
                  <a:solidFill>
                    <a:schemeClr val="accent1">
                      <a:lumMod val="50000"/>
                    </a:schemeClr>
                  </a:solidFill>
                  <a:latin typeface="Segoe UI Semibold" panose="020B0702040204020203" pitchFamily="34" charset="0"/>
                  <a:cs typeface="Segoe UI Semibold" panose="020B0702040204020203" pitchFamily="34" charset="0"/>
                </a:rPr>
              </a:br>
              <a:r>
                <a:rPr lang="en-US" sz="1400">
                  <a:solidFill>
                    <a:schemeClr val="accent1">
                      <a:lumMod val="50000"/>
                    </a:schemeClr>
                  </a:solidFill>
                  <a:latin typeface="Segoe UI Semibold" panose="020B0702040204020203" pitchFamily="34" charset="0"/>
                  <a:cs typeface="Segoe UI Semibold" panose="020B0702040204020203" pitchFamily="34" charset="0"/>
                </a:rPr>
                <a:t>true positive </a:t>
              </a:r>
              <a:br>
                <a:rPr lang="en-US" sz="1400">
                  <a:solidFill>
                    <a:schemeClr val="accent1">
                      <a:lumMod val="50000"/>
                    </a:schemeClr>
                  </a:solidFill>
                  <a:latin typeface="Segoe UI Semibold" panose="020B0702040204020203" pitchFamily="34" charset="0"/>
                  <a:cs typeface="Segoe UI Semibold" panose="020B0702040204020203" pitchFamily="34" charset="0"/>
                </a:rPr>
              </a:br>
              <a:r>
                <a:rPr lang="en-US" sz="1400">
                  <a:solidFill>
                    <a:schemeClr val="accent1">
                      <a:lumMod val="50000"/>
                    </a:schemeClr>
                  </a:solidFill>
                  <a:latin typeface="Segoe UI Semibold" panose="020B0702040204020203" pitchFamily="34" charset="0"/>
                  <a:cs typeface="Segoe UI Semibold" panose="020B0702040204020203" pitchFamily="34" charset="0"/>
                </a:rPr>
                <a:t>on alert feeds</a:t>
              </a:r>
            </a:p>
          </p:txBody>
        </p:sp>
      </p:grpSp>
      <p:cxnSp>
        <p:nvCxnSpPr>
          <p:cNvPr id="49" name="Straight Connector 48">
            <a:extLst>
              <a:ext uri="{FF2B5EF4-FFF2-40B4-BE49-F238E27FC236}">
                <a16:creationId xmlns:a16="http://schemas.microsoft.com/office/drawing/2014/main" id="{BF9E29D9-B1A2-417F-80CA-8E4AC93F35C3}"/>
              </a:ext>
            </a:extLst>
          </p:cNvPr>
          <p:cNvCxnSpPr>
            <a:cxnSpLocks/>
          </p:cNvCxnSpPr>
          <p:nvPr/>
        </p:nvCxnSpPr>
        <p:spPr>
          <a:xfrm>
            <a:off x="6162343" y="4920510"/>
            <a:ext cx="0" cy="835765"/>
          </a:xfrm>
          <a:prstGeom prst="line">
            <a:avLst/>
          </a:prstGeom>
          <a:ln w="2540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5B0E19B-920B-4B01-95FE-3BD86BBBDAFB}"/>
              </a:ext>
            </a:extLst>
          </p:cNvPr>
          <p:cNvSpPr txBox="1"/>
          <p:nvPr/>
        </p:nvSpPr>
        <p:spPr>
          <a:xfrm>
            <a:off x="2347097" y="2964013"/>
            <a:ext cx="1820675" cy="683179"/>
          </a:xfrm>
          <a:prstGeom prst="rect">
            <a:avLst/>
          </a:prstGeom>
          <a:noFill/>
          <a:ln>
            <a:noFill/>
          </a:ln>
        </p:spPr>
        <p:txBody>
          <a:bodyPr wrap="square" lIns="186521" tIns="146262" rIns="182828" bIns="146262" rtlCol="0" anchor="ctr" anchorCtr="1">
            <a:spAutoFit/>
          </a:bodyPr>
          <a:lstStyle/>
          <a:p>
            <a:pPr algn="ctr" defTabSz="914049">
              <a:lnSpc>
                <a:spcPct val="90000"/>
              </a:lnSpc>
              <a:defRPr/>
            </a:pPr>
            <a:r>
              <a:rPr lang="en-US" sz="1400" kern="0">
                <a:solidFill>
                  <a:schemeClr val="accent1"/>
                </a:solidFill>
                <a:latin typeface="Segoe UI Semibold" panose="020B0702040204020203" pitchFamily="34" charset="0"/>
                <a:cs typeface="Segoe UI Semibold" panose="020B0702040204020203" pitchFamily="34" charset="0"/>
              </a:rPr>
              <a:t>Billions of events per month</a:t>
            </a:r>
          </a:p>
        </p:txBody>
      </p:sp>
      <p:sp>
        <p:nvSpPr>
          <p:cNvPr id="51" name="TextBox 50">
            <a:extLst>
              <a:ext uri="{FF2B5EF4-FFF2-40B4-BE49-F238E27FC236}">
                <a16:creationId xmlns:a16="http://schemas.microsoft.com/office/drawing/2014/main" id="{7D087B44-4427-4A0B-95B4-A3DB3DD36A47}"/>
              </a:ext>
            </a:extLst>
          </p:cNvPr>
          <p:cNvSpPr txBox="1"/>
          <p:nvPr/>
        </p:nvSpPr>
        <p:spPr>
          <a:xfrm>
            <a:off x="4624151" y="6224941"/>
            <a:ext cx="3311438" cy="489280"/>
          </a:xfrm>
          <a:prstGeom prst="rect">
            <a:avLst/>
          </a:prstGeom>
          <a:noFill/>
          <a:ln>
            <a:noFill/>
          </a:ln>
        </p:spPr>
        <p:txBody>
          <a:bodyPr wrap="square" lIns="0" tIns="146262" rIns="0" bIns="146262" rtlCol="0" anchor="ctr" anchorCtr="1">
            <a:spAutoFit/>
          </a:bodyPr>
          <a:lstStyle/>
          <a:p>
            <a:pPr algn="ctr" defTabSz="914049">
              <a:lnSpc>
                <a:spcPct val="90000"/>
              </a:lnSpc>
              <a:defRPr/>
            </a:pPr>
            <a:r>
              <a:rPr lang="en-US" sz="1400" kern="0">
                <a:solidFill>
                  <a:schemeClr val="accent1">
                    <a:lumMod val="75000"/>
                  </a:schemeClr>
                </a:solidFill>
                <a:latin typeface="Segoe UI Semibold" panose="020B0702040204020203" pitchFamily="34" charset="0"/>
                <a:cs typeface="Segoe UI Semibold" panose="020B0702040204020203" pitchFamily="34" charset="0"/>
              </a:rPr>
              <a:t>Hundreds of investigations</a:t>
            </a:r>
          </a:p>
        </p:txBody>
      </p:sp>
      <p:pic>
        <p:nvPicPr>
          <p:cNvPr id="52" name="Picture 51">
            <a:extLst>
              <a:ext uri="{FF2B5EF4-FFF2-40B4-BE49-F238E27FC236}">
                <a16:creationId xmlns:a16="http://schemas.microsoft.com/office/drawing/2014/main" id="{4CEC3FB4-6FA6-4AD6-9AC0-935FEB857D70}"/>
              </a:ext>
            </a:extLst>
          </p:cNvPr>
          <p:cNvPicPr>
            <a:picLocks noChangeAspect="1"/>
          </p:cNvPicPr>
          <p:nvPr/>
        </p:nvPicPr>
        <p:blipFill rotWithShape="1">
          <a:blip r:embed="rId5"/>
          <a:srcRect l="33117" t="36433" r="46552" b="32288"/>
          <a:stretch/>
        </p:blipFill>
        <p:spPr>
          <a:xfrm>
            <a:off x="9057740" y="2775835"/>
            <a:ext cx="1729424" cy="1729422"/>
          </a:xfrm>
          <a:prstGeom prst="ellipse">
            <a:avLst/>
          </a:prstGeom>
          <a:effectLst>
            <a:outerShdw blurRad="190500" dist="127000" dir="2700000" algn="tl" rotWithShape="0">
              <a:prstClr val="black">
                <a:alpha val="20000"/>
              </a:prstClr>
            </a:outerShdw>
          </a:effectLst>
        </p:spPr>
      </p:pic>
      <p:sp>
        <p:nvSpPr>
          <p:cNvPr id="53" name="Arrow: Pentagon 52">
            <a:extLst>
              <a:ext uri="{FF2B5EF4-FFF2-40B4-BE49-F238E27FC236}">
                <a16:creationId xmlns:a16="http://schemas.microsoft.com/office/drawing/2014/main" id="{94744345-15CB-4573-A41A-60152FCE55BB}"/>
              </a:ext>
            </a:extLst>
          </p:cNvPr>
          <p:cNvSpPr/>
          <p:nvPr/>
        </p:nvSpPr>
        <p:spPr bwMode="auto">
          <a:xfrm rot="10800000" flipV="1">
            <a:off x="8473440" y="4858267"/>
            <a:ext cx="3425390" cy="370604"/>
          </a:xfrm>
          <a:prstGeom prst="homePlate">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40" tIns="0" rIns="0" bIns="0" numCol="1" anchor="ctr" anchorCtr="0" compatLnSpc="1">
            <a:prstTxWarp prst="textNoShape">
              <a:avLst/>
            </a:prstTxWarp>
            <a:noAutofit/>
          </a:bodyPr>
          <a:lstStyle/>
          <a:p>
            <a:pPr defTabSz="932418">
              <a:defRPr/>
            </a:pPr>
            <a:r>
              <a:rPr lang="en-US" sz="1200" b="1">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rPr>
              <a:t>Focus on time to acknowledge and remediate </a:t>
            </a:r>
          </a:p>
        </p:txBody>
      </p:sp>
      <p:sp>
        <p:nvSpPr>
          <p:cNvPr id="54" name="Arrow: Pentagon 53">
            <a:extLst>
              <a:ext uri="{FF2B5EF4-FFF2-40B4-BE49-F238E27FC236}">
                <a16:creationId xmlns:a16="http://schemas.microsoft.com/office/drawing/2014/main" id="{FA2736A4-3806-4D13-9AF9-CF9567CA0A4F}"/>
              </a:ext>
            </a:extLst>
          </p:cNvPr>
          <p:cNvSpPr/>
          <p:nvPr/>
        </p:nvSpPr>
        <p:spPr bwMode="auto">
          <a:xfrm rot="10800000" flipV="1">
            <a:off x="7391400" y="5290914"/>
            <a:ext cx="4507430" cy="370604"/>
          </a:xfrm>
          <a:prstGeom prst="homePlate">
            <a:avLst/>
          </a:prstGeom>
          <a:solidFill>
            <a:schemeClr val="accent1">
              <a:lumMod val="50000"/>
            </a:schemeClr>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40" tIns="0" rIns="0" bIns="0" numCol="1" anchor="ctr" anchorCtr="0" compatLnSpc="1">
            <a:prstTxWarp prst="textNoShape">
              <a:avLst/>
            </a:prstTxWarp>
            <a:noAutofit/>
          </a:bodyPr>
          <a:lstStyle/>
          <a:p>
            <a:pPr defTabSz="932418">
              <a:defRPr/>
            </a:pPr>
            <a:r>
              <a:rPr lang="en-US" sz="1200" b="1">
                <a:solidFill>
                  <a:schemeClr val="bg1"/>
                </a:solidFill>
                <a:latin typeface="Segoe UI Semibold" panose="020B0702040204020203" pitchFamily="34" charset="0"/>
                <a:cs typeface="Segoe UI Semibold" panose="020B0702040204020203" pitchFamily="34" charset="0"/>
              </a:rPr>
              <a:t>Security Orchestration, Automation, and Remediation (SOAR)</a:t>
            </a:r>
          </a:p>
        </p:txBody>
      </p:sp>
      <p:grpSp>
        <p:nvGrpSpPr>
          <p:cNvPr id="55" name="Group 54">
            <a:extLst>
              <a:ext uri="{FF2B5EF4-FFF2-40B4-BE49-F238E27FC236}">
                <a16:creationId xmlns:a16="http://schemas.microsoft.com/office/drawing/2014/main" id="{A2EAD172-2902-4294-8883-26032B8721B9}"/>
              </a:ext>
            </a:extLst>
          </p:cNvPr>
          <p:cNvGrpSpPr/>
          <p:nvPr/>
        </p:nvGrpSpPr>
        <p:grpSpPr>
          <a:xfrm>
            <a:off x="5878284" y="5608033"/>
            <a:ext cx="552996" cy="552994"/>
            <a:chOff x="5878284" y="5608033"/>
            <a:chExt cx="552996" cy="552994"/>
          </a:xfrm>
        </p:grpSpPr>
        <p:sp>
          <p:nvSpPr>
            <p:cNvPr id="56" name="Oval 55">
              <a:extLst>
                <a:ext uri="{FF2B5EF4-FFF2-40B4-BE49-F238E27FC236}">
                  <a16:creationId xmlns:a16="http://schemas.microsoft.com/office/drawing/2014/main" id="{CB09E1E8-CACE-44C8-A0D4-BC8E34AFE023}"/>
                </a:ext>
              </a:extLst>
            </p:cNvPr>
            <p:cNvSpPr/>
            <p:nvPr/>
          </p:nvSpPr>
          <p:spPr bwMode="auto">
            <a:xfrm>
              <a:off x="5878284" y="5608033"/>
              <a:ext cx="552996" cy="552994"/>
            </a:xfrm>
            <a:prstGeom prst="ellipse">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3247" rIns="0" bIns="93247" numCol="1" anchor="ctr" anchorCtr="0" compatLnSpc="1">
              <a:prstTxWarp prst="textNoShape">
                <a:avLst/>
              </a:prstTxWarp>
              <a:noAutofit/>
            </a:bodyPr>
            <a:lstStyle/>
            <a:p>
              <a:pPr algn="ctr" defTabSz="932418">
                <a:spcAft>
                  <a:spcPts val="612"/>
                </a:spcAft>
              </a:pPr>
              <a:endParaRPr lang="en-US" sz="1428">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sp>
          <p:nvSpPr>
            <p:cNvPr id="57" name="Oval 56">
              <a:extLst>
                <a:ext uri="{FF2B5EF4-FFF2-40B4-BE49-F238E27FC236}">
                  <a16:creationId xmlns:a16="http://schemas.microsoft.com/office/drawing/2014/main" id="{7DF62F13-5ADC-4F02-BDCA-97EEEB035F2F}"/>
                </a:ext>
              </a:extLst>
            </p:cNvPr>
            <p:cNvSpPr/>
            <p:nvPr/>
          </p:nvSpPr>
          <p:spPr bwMode="auto">
            <a:xfrm>
              <a:off x="6026260" y="5751236"/>
              <a:ext cx="266590" cy="266588"/>
            </a:xfrm>
            <a:prstGeom prst="ellipse">
              <a:avLst/>
            </a:prstGeom>
            <a:solidFill>
              <a:schemeClr val="accent1">
                <a:lumMod val="50000"/>
              </a:schemeClr>
            </a:solidFill>
            <a:ln w="15875" cap="sq">
              <a:noFill/>
              <a:prstDash val="solid"/>
              <a:miter lim="800000"/>
              <a:headEnd/>
              <a:tailEnd/>
            </a:ln>
            <a:effectLst>
              <a:innerShdw blurRad="63500" dist="50800" dir="13500000">
                <a:prstClr val="black">
                  <a:alpha val="50000"/>
                </a:prstClr>
              </a:innerShdw>
            </a:effectLst>
          </p:spPr>
          <p:txBody>
            <a:bodyPr vert="horz" wrap="square" lIns="0" tIns="93247" rIns="0" bIns="93247" numCol="1" anchor="ctr" anchorCtr="0" compatLnSpc="1">
              <a:prstTxWarp prst="textNoShape">
                <a:avLst/>
              </a:prstTxWarp>
              <a:noAutofit/>
            </a:bodyPr>
            <a:lstStyle/>
            <a:p>
              <a:pPr algn="ctr" defTabSz="932418">
                <a:spcAft>
                  <a:spcPts val="612"/>
                </a:spcAft>
              </a:pPr>
              <a:endParaRPr lang="en-US" sz="1428">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sp>
        <p:nvSpPr>
          <p:cNvPr id="58" name="TextBox 57">
            <a:extLst>
              <a:ext uri="{FF2B5EF4-FFF2-40B4-BE49-F238E27FC236}">
                <a16:creationId xmlns:a16="http://schemas.microsoft.com/office/drawing/2014/main" id="{303BB1EC-2CFB-46C5-A740-E019DAB320CC}"/>
              </a:ext>
            </a:extLst>
          </p:cNvPr>
          <p:cNvSpPr txBox="1"/>
          <p:nvPr/>
        </p:nvSpPr>
        <p:spPr>
          <a:xfrm>
            <a:off x="1146875" y="6224941"/>
            <a:ext cx="3266780" cy="489280"/>
          </a:xfrm>
          <a:prstGeom prst="rect">
            <a:avLst/>
          </a:prstGeom>
          <a:noFill/>
          <a:ln>
            <a:noFill/>
          </a:ln>
        </p:spPr>
        <p:txBody>
          <a:bodyPr wrap="square" lIns="186521" tIns="146262" rIns="182828" bIns="146262" rtlCol="0" anchor="ctr" anchorCtr="1">
            <a:spAutoFit/>
          </a:bodyPr>
          <a:lstStyle/>
          <a:p>
            <a:pPr algn="ctr" defTabSz="914049">
              <a:lnSpc>
                <a:spcPct val="90000"/>
              </a:lnSpc>
              <a:defRPr/>
            </a:pPr>
            <a:r>
              <a:rPr lang="en-US" sz="1400" kern="0">
                <a:solidFill>
                  <a:schemeClr val="accent1"/>
                </a:solidFill>
                <a:latin typeface="Segoe UI Semibold" panose="020B0702040204020203" pitchFamily="34" charset="0"/>
                <a:cs typeface="Segoe UI Semibold" panose="020B0702040204020203" pitchFamily="34" charset="0"/>
              </a:rPr>
              <a:t>Billions of events per month</a:t>
            </a:r>
          </a:p>
        </p:txBody>
      </p:sp>
      <p:sp>
        <p:nvSpPr>
          <p:cNvPr id="59" name="TextBox 58">
            <a:extLst>
              <a:ext uri="{FF2B5EF4-FFF2-40B4-BE49-F238E27FC236}">
                <a16:creationId xmlns:a16="http://schemas.microsoft.com/office/drawing/2014/main" id="{9D2E7728-FFC0-4587-B1E3-093DCCDDA9EC}"/>
              </a:ext>
            </a:extLst>
          </p:cNvPr>
          <p:cNvSpPr txBox="1"/>
          <p:nvPr/>
        </p:nvSpPr>
        <p:spPr>
          <a:xfrm>
            <a:off x="8179264" y="6224941"/>
            <a:ext cx="3311438" cy="489280"/>
          </a:xfrm>
          <a:prstGeom prst="rect">
            <a:avLst/>
          </a:prstGeom>
          <a:noFill/>
          <a:ln>
            <a:noFill/>
          </a:ln>
        </p:spPr>
        <p:txBody>
          <a:bodyPr wrap="square" lIns="0" tIns="146262" rIns="0" bIns="146262" rtlCol="0" anchor="ctr" anchorCtr="1">
            <a:spAutoFit/>
          </a:bodyPr>
          <a:lstStyle/>
          <a:p>
            <a:pPr algn="ctr" defTabSz="914049">
              <a:lnSpc>
                <a:spcPct val="90000"/>
              </a:lnSpc>
              <a:defRPr/>
            </a:pPr>
            <a:r>
              <a:rPr lang="en-US" sz="1400" kern="0">
                <a:solidFill>
                  <a:schemeClr val="accent1">
                    <a:lumMod val="50000"/>
                  </a:schemeClr>
                </a:solidFill>
                <a:latin typeface="Segoe UI Semibold" panose="020B0702040204020203" pitchFamily="34" charset="0"/>
                <a:cs typeface="Segoe UI Semibold" panose="020B0702040204020203" pitchFamily="34" charset="0"/>
              </a:rPr>
              <a:t>Dozens of investigations</a:t>
            </a:r>
          </a:p>
        </p:txBody>
      </p:sp>
    </p:spTree>
    <p:extLst>
      <p:ext uri="{BB962C8B-B14F-4D97-AF65-F5344CB8AC3E}">
        <p14:creationId xmlns:p14="http://schemas.microsoft.com/office/powerpoint/2010/main" val="465378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4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5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6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7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nodeType="withEffect">
                                  <p:stCondLst>
                                    <p:cond delay="8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1400"/>
                            </p:stCondLst>
                            <p:childTnLst>
                              <p:par>
                                <p:cTn id="36" presetID="10" presetClass="entr" presetSubtype="0" fill="hold"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22" presetClass="entr" presetSubtype="2" fill="hold" grpId="0" nodeType="withEffect">
                                  <p:stCondLst>
                                    <p:cond delay="30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par>
                                <p:cTn id="42" presetID="22" presetClass="entr" presetSubtype="2" fill="hold" grpId="0" nodeType="withEffect">
                                  <p:stCondLst>
                                    <p:cond delay="40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22" presetClass="entr" presetSubtype="2" fill="hold" grpId="0" nodeType="withEffect">
                                  <p:stCondLst>
                                    <p:cond delay="500"/>
                                  </p:stCondLst>
                                  <p:childTnLst>
                                    <p:set>
                                      <p:cBhvr>
                                        <p:cTn id="49" dur="1" fill="hold">
                                          <p:stCondLst>
                                            <p:cond delay="0"/>
                                          </p:stCondLst>
                                        </p:cTn>
                                        <p:tgtEl>
                                          <p:spTgt spid="53"/>
                                        </p:tgtEl>
                                        <p:attrNameLst>
                                          <p:attrName>style.visibility</p:attrName>
                                        </p:attrNameLst>
                                      </p:cBhvr>
                                      <p:to>
                                        <p:strVal val="visible"/>
                                      </p:to>
                                    </p:set>
                                    <p:animEffect transition="in" filter="wipe(right)">
                                      <p:cBhvr>
                                        <p:cTn id="5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50" grpId="0"/>
      <p:bldP spid="51" grpId="0"/>
      <p:bldP spid="53" grpId="0" animBg="1"/>
      <p:bldP spid="54" grpId="0" animBg="1"/>
      <p:bldP spid="58" grpId="0"/>
      <p:bldP spid="5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D517-E5A8-49F3-830E-E8807B048DC1}"/>
              </a:ext>
            </a:extLst>
          </p:cNvPr>
          <p:cNvSpPr>
            <a:spLocks noGrp="1"/>
          </p:cNvSpPr>
          <p:nvPr>
            <p:ph type="title"/>
          </p:nvPr>
        </p:nvSpPr>
        <p:spPr/>
        <p:txBody>
          <a:bodyPr/>
          <a:lstStyle/>
          <a:p>
            <a:r>
              <a:rPr lang="en-US" dirty="0"/>
              <a:t>Tooling</a:t>
            </a:r>
            <a:endParaRPr lang="gsw-CH" dirty="0"/>
          </a:p>
        </p:txBody>
      </p:sp>
      <p:sp>
        <p:nvSpPr>
          <p:cNvPr id="3" name="Text Placeholder 2">
            <a:extLst>
              <a:ext uri="{FF2B5EF4-FFF2-40B4-BE49-F238E27FC236}">
                <a16:creationId xmlns:a16="http://schemas.microsoft.com/office/drawing/2014/main" id="{F54787A2-2DFE-4DA2-BE58-1A16DE278321}"/>
              </a:ext>
            </a:extLst>
          </p:cNvPr>
          <p:cNvSpPr>
            <a:spLocks noGrp="1"/>
          </p:cNvSpPr>
          <p:nvPr>
            <p:ph type="body" sz="quarter" idx="12"/>
          </p:nvPr>
        </p:nvSpPr>
        <p:spPr/>
        <p:txBody>
          <a:bodyPr/>
          <a:lstStyle/>
          <a:p>
            <a:endParaRPr lang="gsw-CH"/>
          </a:p>
        </p:txBody>
      </p:sp>
    </p:spTree>
    <p:extLst>
      <p:ext uri="{BB962C8B-B14F-4D97-AF65-F5344CB8AC3E}">
        <p14:creationId xmlns:p14="http://schemas.microsoft.com/office/powerpoint/2010/main" val="264572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85BF-9F2B-4FC0-82A9-0D9AEFE4CC03}"/>
              </a:ext>
            </a:extLst>
          </p:cNvPr>
          <p:cNvSpPr>
            <a:spLocks noGrp="1"/>
          </p:cNvSpPr>
          <p:nvPr>
            <p:ph type="title"/>
          </p:nvPr>
        </p:nvSpPr>
        <p:spPr/>
        <p:txBody>
          <a:bodyPr/>
          <a:lstStyle/>
          <a:p>
            <a:r>
              <a:rPr lang="en-US"/>
              <a:t>Tooling starts with classical SIEM</a:t>
            </a:r>
            <a:endParaRPr lang="gsw-CH"/>
          </a:p>
        </p:txBody>
      </p:sp>
      <p:sp>
        <p:nvSpPr>
          <p:cNvPr id="3" name="Rectangle 2">
            <a:extLst>
              <a:ext uri="{FF2B5EF4-FFF2-40B4-BE49-F238E27FC236}">
                <a16:creationId xmlns:a16="http://schemas.microsoft.com/office/drawing/2014/main" id="{9B62EB64-C561-4119-8073-BC7F4345FC3F}"/>
              </a:ext>
            </a:extLst>
          </p:cNvPr>
          <p:cNvSpPr/>
          <p:nvPr/>
        </p:nvSpPr>
        <p:spPr bwMode="auto">
          <a:xfrm>
            <a:off x="0" y="1473200"/>
            <a:ext cx="12434888" cy="552132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Arrow: Pentagon 3">
            <a:extLst>
              <a:ext uri="{FF2B5EF4-FFF2-40B4-BE49-F238E27FC236}">
                <a16:creationId xmlns:a16="http://schemas.microsoft.com/office/drawing/2014/main" id="{67DCAAD0-0ABA-4A18-B456-7A62395A86AF}"/>
              </a:ext>
            </a:extLst>
          </p:cNvPr>
          <p:cNvSpPr/>
          <p:nvPr/>
        </p:nvSpPr>
        <p:spPr bwMode="black">
          <a:xfrm>
            <a:off x="3" y="4797158"/>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algn="r" defTabSz="932597">
              <a:defRPr/>
            </a:pPr>
            <a:r>
              <a:rPr lang="en-US" sz="1800" kern="0">
                <a:gradFill>
                  <a:gsLst>
                    <a:gs pos="77000">
                      <a:srgbClr val="FFFFFF"/>
                    </a:gs>
                    <a:gs pos="37000">
                      <a:srgbClr val="FFFFFF">
                        <a:alpha val="89804"/>
                      </a:srgbClr>
                    </a:gs>
                  </a:gsLst>
                  <a:lin ang="10800000" scaled="1"/>
                </a:gradFill>
                <a:latin typeface="Segoe UI Semibold" panose="020B0702040204020203" pitchFamily="34" charset="0"/>
                <a:cs typeface="Segoe UI Semibold" panose="020B0702040204020203" pitchFamily="34" charset="0"/>
              </a:rPr>
              <a:t>Mass distribution malware</a:t>
            </a:r>
          </a:p>
        </p:txBody>
      </p:sp>
      <p:sp>
        <p:nvSpPr>
          <p:cNvPr id="5" name="Arrow: Pentagon 4">
            <a:extLst>
              <a:ext uri="{FF2B5EF4-FFF2-40B4-BE49-F238E27FC236}">
                <a16:creationId xmlns:a16="http://schemas.microsoft.com/office/drawing/2014/main" id="{C81357A4-4E41-454E-B406-1A0D6F448AD3}"/>
              </a:ext>
            </a:extLst>
          </p:cNvPr>
          <p:cNvSpPr/>
          <p:nvPr/>
        </p:nvSpPr>
        <p:spPr bwMode="black">
          <a:xfrm>
            <a:off x="2" y="4191212"/>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algn="r" defTabSz="932597">
              <a:defRPr/>
            </a:pPr>
            <a:r>
              <a:rPr lang="en-US" sz="1800" kern="0">
                <a:gradFill>
                  <a:gsLst>
                    <a:gs pos="77000">
                      <a:srgbClr val="FFFFFF"/>
                    </a:gs>
                    <a:gs pos="37000">
                      <a:srgbClr val="FFFFFF">
                        <a:alpha val="89804"/>
                      </a:srgbClr>
                    </a:gs>
                  </a:gsLst>
                  <a:lin ang="10800000" scaled="1"/>
                </a:gradFill>
                <a:latin typeface="Segoe UI Semibold" panose="020B0702040204020203" pitchFamily="34" charset="0"/>
                <a:cs typeface="Segoe UI Semibold" panose="020B0702040204020203" pitchFamily="34" charset="0"/>
              </a:rPr>
              <a:t>Tailored/targeted malware</a:t>
            </a:r>
          </a:p>
        </p:txBody>
      </p:sp>
      <p:sp>
        <p:nvSpPr>
          <p:cNvPr id="6" name="Arrow: Pentagon 5">
            <a:extLst>
              <a:ext uri="{FF2B5EF4-FFF2-40B4-BE49-F238E27FC236}">
                <a16:creationId xmlns:a16="http://schemas.microsoft.com/office/drawing/2014/main" id="{AA0B492A-B5B9-41D3-861B-FE0FFEEE533F}"/>
              </a:ext>
            </a:extLst>
          </p:cNvPr>
          <p:cNvSpPr/>
          <p:nvPr/>
        </p:nvSpPr>
        <p:spPr bwMode="black">
          <a:xfrm>
            <a:off x="3" y="2979320"/>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algn="r" defTabSz="932597">
              <a:defRPr/>
            </a:pPr>
            <a:r>
              <a:rPr lang="en-US" sz="1800" kern="0">
                <a:gradFill>
                  <a:gsLst>
                    <a:gs pos="77000">
                      <a:srgbClr val="FFFFFF"/>
                    </a:gs>
                    <a:gs pos="37000">
                      <a:srgbClr val="FFFFFF">
                        <a:alpha val="89804"/>
                      </a:srgbClr>
                    </a:gs>
                  </a:gsLst>
                  <a:lin ang="10800000" scaled="1"/>
                </a:gradFill>
                <a:latin typeface="Segoe UI Semibold" panose="020B0702040204020203" pitchFamily="34" charset="0"/>
                <a:cs typeface="Segoe UI Semibold" panose="020B0702040204020203" pitchFamily="34" charset="0"/>
              </a:rPr>
              <a:t>Malware-less attacks</a:t>
            </a:r>
          </a:p>
        </p:txBody>
      </p:sp>
      <p:sp>
        <p:nvSpPr>
          <p:cNvPr id="7" name="Arrow: Pentagon 6">
            <a:extLst>
              <a:ext uri="{FF2B5EF4-FFF2-40B4-BE49-F238E27FC236}">
                <a16:creationId xmlns:a16="http://schemas.microsoft.com/office/drawing/2014/main" id="{06D83F4E-6148-40A2-995F-6A1232B16324}"/>
              </a:ext>
            </a:extLst>
          </p:cNvPr>
          <p:cNvSpPr/>
          <p:nvPr/>
        </p:nvSpPr>
        <p:spPr bwMode="black">
          <a:xfrm>
            <a:off x="0" y="3585266"/>
            <a:ext cx="3327590"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algn="r" defTabSz="932597">
              <a:defRPr/>
            </a:pPr>
            <a:r>
              <a:rPr lang="en-US" sz="1800" kern="0">
                <a:gradFill>
                  <a:gsLst>
                    <a:gs pos="77000">
                      <a:srgbClr val="FFFFFF"/>
                    </a:gs>
                    <a:gs pos="37000">
                      <a:srgbClr val="FFFFFF">
                        <a:alpha val="89804"/>
                      </a:srgbClr>
                    </a:gs>
                  </a:gsLst>
                  <a:lin ang="10800000" scaled="1"/>
                </a:gradFill>
                <a:latin typeface="Segoe UI Semibold" panose="020B0702040204020203" pitchFamily="34" charset="0"/>
                <a:cs typeface="Segoe UI Semibold" panose="020B0702040204020203" pitchFamily="34" charset="0"/>
              </a:rPr>
              <a:t>“File-less” malware</a:t>
            </a:r>
          </a:p>
        </p:txBody>
      </p:sp>
      <p:sp>
        <p:nvSpPr>
          <p:cNvPr id="8" name="Rectangle 7">
            <a:extLst>
              <a:ext uri="{FF2B5EF4-FFF2-40B4-BE49-F238E27FC236}">
                <a16:creationId xmlns:a16="http://schemas.microsoft.com/office/drawing/2014/main" id="{7FCAD944-120F-4DA0-A196-CBE5B9390661}"/>
              </a:ext>
            </a:extLst>
          </p:cNvPr>
          <p:cNvSpPr/>
          <p:nvPr/>
        </p:nvSpPr>
        <p:spPr>
          <a:xfrm>
            <a:off x="3418023" y="2631717"/>
            <a:ext cx="5598842" cy="3118990"/>
          </a:xfrm>
          <a:prstGeom prst="rect">
            <a:avLst/>
          </a:prstGeom>
          <a:solidFill>
            <a:srgbClr val="107C10"/>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algn="ctr" defTabSz="932597">
              <a:defRPr/>
            </a:pPr>
            <a:endParaRPr lang="en-US" sz="3600" kern="0">
              <a:solidFill>
                <a:schemeClr val="accent1"/>
              </a:solidFill>
              <a:latin typeface="+mj-lt"/>
            </a:endParaRPr>
          </a:p>
        </p:txBody>
      </p:sp>
      <p:sp>
        <p:nvSpPr>
          <p:cNvPr id="9" name="Rectangle 8">
            <a:extLst>
              <a:ext uri="{FF2B5EF4-FFF2-40B4-BE49-F238E27FC236}">
                <a16:creationId xmlns:a16="http://schemas.microsoft.com/office/drawing/2014/main" id="{36170231-34F9-4755-ADA4-008E8E05475F}"/>
              </a:ext>
            </a:extLst>
          </p:cNvPr>
          <p:cNvSpPr/>
          <p:nvPr/>
        </p:nvSpPr>
        <p:spPr>
          <a:xfrm>
            <a:off x="9132849" y="2631717"/>
            <a:ext cx="2863945" cy="3118990"/>
          </a:xfrm>
          <a:prstGeom prst="rect">
            <a:avLst/>
          </a:prstGeom>
          <a:solidFill>
            <a:schemeClr val="accent2"/>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algn="ctr" defTabSz="932597">
              <a:defRPr/>
            </a:pPr>
            <a:r>
              <a:rPr lang="en-US" sz="2000" kern="0">
                <a:latin typeface="+mj-lt"/>
              </a:rPr>
              <a:t>Microsoft and </a:t>
            </a:r>
            <a:br>
              <a:rPr lang="en-US" sz="2000" kern="0">
                <a:latin typeface="+mj-lt"/>
              </a:rPr>
            </a:br>
            <a:r>
              <a:rPr lang="en-US" sz="2000" kern="0">
                <a:latin typeface="+mj-lt"/>
              </a:rPr>
              <a:t>3</a:t>
            </a:r>
            <a:r>
              <a:rPr lang="en-US" sz="2000" kern="0" baseline="30000">
                <a:latin typeface="+mj-lt"/>
              </a:rPr>
              <a:t>rd</a:t>
            </a:r>
            <a:r>
              <a:rPr lang="en-US" sz="2000" kern="0">
                <a:latin typeface="+mj-lt"/>
              </a:rPr>
              <a:t>-party tools</a:t>
            </a:r>
          </a:p>
          <a:p>
            <a:pPr algn="ctr" defTabSz="932597">
              <a:defRPr/>
            </a:pPr>
            <a:r>
              <a:rPr lang="en-US" sz="2000" kern="0">
                <a:latin typeface="+mj-lt"/>
              </a:rPr>
              <a:t>(as needed)</a:t>
            </a:r>
          </a:p>
        </p:txBody>
      </p:sp>
      <p:sp>
        <p:nvSpPr>
          <p:cNvPr id="10" name="TextBox 9">
            <a:extLst>
              <a:ext uri="{FF2B5EF4-FFF2-40B4-BE49-F238E27FC236}">
                <a16:creationId xmlns:a16="http://schemas.microsoft.com/office/drawing/2014/main" id="{9EAC3C4D-64EA-43CB-8D30-81E521914172}"/>
              </a:ext>
            </a:extLst>
          </p:cNvPr>
          <p:cNvSpPr txBox="1"/>
          <p:nvPr/>
        </p:nvSpPr>
        <p:spPr>
          <a:xfrm>
            <a:off x="2739231" y="6230157"/>
            <a:ext cx="1419235" cy="341632"/>
          </a:xfrm>
          <a:prstGeom prst="rect">
            <a:avLst/>
          </a:prstGeom>
          <a:noFill/>
        </p:spPr>
        <p:txBody>
          <a:bodyPr wrap="none" lIns="91440" tIns="45720" rIns="91440" bIns="45720" rtlCol="0">
            <a:spAutoFit/>
          </a:bodyPr>
          <a:lstStyle/>
          <a:p>
            <a:pPr algn="ctr" defTabSz="932597">
              <a:lnSpc>
                <a:spcPct val="90000"/>
              </a:lnSpc>
              <a:spcAft>
                <a:spcPts val="612"/>
              </a:spcAft>
              <a:defRPr/>
            </a:pPr>
            <a:r>
              <a:rPr lang="en-US" sz="1800">
                <a:solidFill>
                  <a:schemeClr val="tx2"/>
                </a:solidFill>
                <a:latin typeface="Segoe UI Semibold" panose="020B0702040204020203" pitchFamily="34" charset="0"/>
                <a:cs typeface="Segoe UI Semibold" panose="020B0702040204020203" pitchFamily="34" charset="0"/>
              </a:rPr>
              <a:t>Alert queue</a:t>
            </a:r>
          </a:p>
        </p:txBody>
      </p:sp>
      <p:sp>
        <p:nvSpPr>
          <p:cNvPr id="11" name="TextBox 10">
            <a:extLst>
              <a:ext uri="{FF2B5EF4-FFF2-40B4-BE49-F238E27FC236}">
                <a16:creationId xmlns:a16="http://schemas.microsoft.com/office/drawing/2014/main" id="{F3534F4F-08CE-4C8D-A271-E520804662F6}"/>
              </a:ext>
            </a:extLst>
          </p:cNvPr>
          <p:cNvSpPr txBox="1"/>
          <p:nvPr/>
        </p:nvSpPr>
        <p:spPr>
          <a:xfrm>
            <a:off x="5007305" y="6230157"/>
            <a:ext cx="2420278" cy="341632"/>
          </a:xfrm>
          <a:prstGeom prst="rect">
            <a:avLst/>
          </a:prstGeom>
          <a:noFill/>
        </p:spPr>
        <p:txBody>
          <a:bodyPr wrap="none" lIns="91440" tIns="45720" rIns="91440" bIns="45720" rtlCol="0">
            <a:spAutoFit/>
          </a:bodyPr>
          <a:lstStyle/>
          <a:p>
            <a:pPr algn="ctr" defTabSz="932597">
              <a:lnSpc>
                <a:spcPct val="90000"/>
              </a:lnSpc>
              <a:spcAft>
                <a:spcPts val="612"/>
              </a:spcAft>
              <a:defRPr/>
            </a:pPr>
            <a:r>
              <a:rPr lang="en-US" sz="1800">
                <a:solidFill>
                  <a:schemeClr val="tx2"/>
                </a:solidFill>
                <a:latin typeface="Segoe UI Semibold" panose="020B0702040204020203" pitchFamily="34" charset="0"/>
                <a:cs typeface="Segoe UI Semibold" panose="020B0702040204020203" pitchFamily="34" charset="0"/>
              </a:rPr>
              <a:t>Primary investigation</a:t>
            </a:r>
          </a:p>
        </p:txBody>
      </p:sp>
      <p:sp>
        <p:nvSpPr>
          <p:cNvPr id="12" name="TextBox 11">
            <a:extLst>
              <a:ext uri="{FF2B5EF4-FFF2-40B4-BE49-F238E27FC236}">
                <a16:creationId xmlns:a16="http://schemas.microsoft.com/office/drawing/2014/main" id="{519917C7-1CBF-41FB-B632-17AB62E514A4}"/>
              </a:ext>
            </a:extLst>
          </p:cNvPr>
          <p:cNvSpPr txBox="1"/>
          <p:nvPr/>
        </p:nvSpPr>
        <p:spPr>
          <a:xfrm>
            <a:off x="8276422" y="6230157"/>
            <a:ext cx="2300245" cy="341632"/>
          </a:xfrm>
          <a:prstGeom prst="rect">
            <a:avLst/>
          </a:prstGeom>
          <a:noFill/>
        </p:spPr>
        <p:txBody>
          <a:bodyPr wrap="none" lIns="91440" tIns="45720" rIns="91440" bIns="45720" rtlCol="0">
            <a:spAutoFit/>
          </a:bodyPr>
          <a:lstStyle/>
          <a:p>
            <a:pPr algn="ctr" defTabSz="932597">
              <a:lnSpc>
                <a:spcPct val="90000"/>
              </a:lnSpc>
              <a:spcAft>
                <a:spcPts val="612"/>
              </a:spcAft>
              <a:defRPr/>
            </a:pPr>
            <a:r>
              <a:rPr lang="en-US" sz="1800">
                <a:solidFill>
                  <a:schemeClr val="tx2"/>
                </a:solidFill>
                <a:latin typeface="Segoe UI Semibold" panose="020B0702040204020203" pitchFamily="34" charset="0"/>
                <a:cs typeface="Segoe UI Semibold" panose="020B0702040204020203" pitchFamily="34" charset="0"/>
              </a:rPr>
              <a:t>Pivot and remediate</a:t>
            </a:r>
          </a:p>
        </p:txBody>
      </p:sp>
      <p:sp>
        <p:nvSpPr>
          <p:cNvPr id="13" name="Rectangle 12">
            <a:extLst>
              <a:ext uri="{FF2B5EF4-FFF2-40B4-BE49-F238E27FC236}">
                <a16:creationId xmlns:a16="http://schemas.microsoft.com/office/drawing/2014/main" id="{47336A80-E5A3-44A1-9989-D3A329D6472C}"/>
              </a:ext>
            </a:extLst>
          </p:cNvPr>
          <p:cNvSpPr/>
          <p:nvPr/>
        </p:nvSpPr>
        <p:spPr bwMode="auto">
          <a:xfrm>
            <a:off x="4439444" y="1769669"/>
            <a:ext cx="3556000" cy="1618652"/>
          </a:xfrm>
          <a:prstGeom prst="rect">
            <a:avLst/>
          </a:prstGeom>
          <a:solidFill>
            <a:schemeClr val="bg1"/>
          </a:solidFill>
          <a:ln>
            <a:noFill/>
            <a:headEnd type="none" w="med" len="med"/>
            <a:tailEnd type="none" w="med" len="med"/>
          </a:ln>
          <a:effectLst>
            <a:outerShdw blurRad="254000" dist="190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597">
              <a:lnSpc>
                <a:spcPct val="90000"/>
              </a:lnSpc>
              <a:spcAft>
                <a:spcPts val="612"/>
              </a:spcAft>
              <a:defRPr/>
            </a:pPr>
            <a:r>
              <a:rPr lang="en-US" sz="1800">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Major challenges with </a:t>
            </a:r>
            <a:br>
              <a:rPr lang="en-US" sz="1800">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br>
            <a:r>
              <a:rPr lang="en-US" sz="1800">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this approach</a:t>
            </a:r>
          </a:p>
          <a:p>
            <a:pPr marL="403943" indent="-285750" defTabSz="932597">
              <a:buFont typeface="Wingdings" panose="05000000000000000000" pitchFamily="2" charset="2"/>
              <a:buChar char="§"/>
              <a:defRPr/>
            </a:pPr>
            <a:r>
              <a:rPr lang="en-US" sz="1400">
                <a:gradFill>
                  <a:gsLst>
                    <a:gs pos="2917">
                      <a:srgbClr val="1A1A1A"/>
                    </a:gs>
                    <a:gs pos="30000">
                      <a:srgbClr val="1A1A1A"/>
                    </a:gs>
                  </a:gsLst>
                  <a:lin ang="5400000" scaled="0"/>
                </a:gradFill>
              </a:rPr>
              <a:t>Event volume</a:t>
            </a:r>
          </a:p>
          <a:p>
            <a:pPr marL="403943" indent="-285750" defTabSz="932597">
              <a:buFont typeface="Wingdings" panose="05000000000000000000" pitchFamily="2" charset="2"/>
              <a:buChar char="§"/>
              <a:defRPr/>
            </a:pPr>
            <a:r>
              <a:rPr lang="en-US" sz="1400">
                <a:gradFill>
                  <a:gsLst>
                    <a:gs pos="2917">
                      <a:srgbClr val="1A1A1A"/>
                    </a:gs>
                    <a:gs pos="30000">
                      <a:srgbClr val="1A1A1A"/>
                    </a:gs>
                  </a:gsLst>
                  <a:lin ang="5400000" scaled="0"/>
                </a:gradFill>
              </a:rPr>
              <a:t>Alert overload/false positives</a:t>
            </a:r>
          </a:p>
          <a:p>
            <a:pPr marL="403943" indent="-285750" defTabSz="932597">
              <a:buFont typeface="Wingdings" panose="05000000000000000000" pitchFamily="2" charset="2"/>
              <a:buChar char="§"/>
              <a:defRPr/>
            </a:pPr>
            <a:r>
              <a:rPr lang="en-US" sz="1400">
                <a:gradFill>
                  <a:gsLst>
                    <a:gs pos="2917">
                      <a:srgbClr val="1A1A1A"/>
                    </a:gs>
                    <a:gs pos="30000">
                      <a:srgbClr val="1A1A1A"/>
                    </a:gs>
                  </a:gsLst>
                  <a:lin ang="5400000" scaled="0"/>
                </a:gradFill>
              </a:rPr>
              <a:t>Poor investigation workflow</a:t>
            </a: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6D8A5EE-0C79-4AF8-A4AF-DD1070460369}"/>
              </a:ext>
            </a:extLst>
          </p:cNvPr>
          <p:cNvSpPr txBox="1"/>
          <p:nvPr/>
        </p:nvSpPr>
        <p:spPr>
          <a:xfrm>
            <a:off x="5694544" y="3919930"/>
            <a:ext cx="1186863" cy="683264"/>
          </a:xfrm>
          <a:prstGeom prst="rect">
            <a:avLst/>
          </a:prstGeom>
          <a:noFill/>
        </p:spPr>
        <p:txBody>
          <a:bodyPr wrap="none" lIns="182880" tIns="146304" rIns="182880" bIns="146304" rtlCol="0">
            <a:spAutoFit/>
          </a:bodyPr>
          <a:lstStyle/>
          <a:p>
            <a:pPr>
              <a:lnSpc>
                <a:spcPct val="90000"/>
              </a:lnSpc>
              <a:spcAft>
                <a:spcPts val="600"/>
              </a:spcAft>
            </a:pPr>
            <a:r>
              <a:rPr lang="en-US" sz="2800" kern="0">
                <a:solidFill>
                  <a:schemeClr val="bg1"/>
                </a:solidFill>
                <a:latin typeface="Segoe UI Semibold" panose="020B0702040204020203" pitchFamily="34" charset="0"/>
                <a:cs typeface="Segoe UI Semibold" panose="020B0702040204020203" pitchFamily="34" charset="0"/>
              </a:rPr>
              <a:t>SIEM</a:t>
            </a:r>
          </a:p>
        </p:txBody>
      </p:sp>
    </p:spTree>
    <p:extLst>
      <p:ext uri="{BB962C8B-B14F-4D97-AF65-F5344CB8AC3E}">
        <p14:creationId xmlns:p14="http://schemas.microsoft.com/office/powerpoint/2010/main" val="424846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42" presetClass="path" presetSubtype="0" decel="100000" fill="hold" grpId="1" nodeType="withEffect">
                                  <p:stCondLst>
                                    <p:cond delay="200"/>
                                  </p:stCondLst>
                                  <p:childTnLst>
                                    <p:animMotion origin="layout" path="M -3.8325E-6 1.7113E-6 L -3.8325E-6 0.03087 " pathEditMode="relative" rAng="0" ptsTypes="AA">
                                      <p:cBhvr>
                                        <p:cTn id="15" dur="500" spd="-100000" fill="hold"/>
                                        <p:tgtEl>
                                          <p:spTgt spid="13"/>
                                        </p:tgtEl>
                                        <p:attrNameLst>
                                          <p:attrName>ppt_x</p:attrName>
                                          <p:attrName>ppt_y</p:attrName>
                                        </p:attrNameLst>
                                      </p:cBhvr>
                                      <p:rCtr x="0" y="1543"/>
                                    </p:animMotion>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35" presetClass="path" presetSubtype="0" accel="50000" decel="50000" fill="hold" grpId="1" nodeType="withEffect">
                                  <p:stCondLst>
                                    <p:cond delay="300"/>
                                  </p:stCondLst>
                                  <p:childTnLst>
                                    <p:animMotion origin="layout" path="M -6.21729E-7 -2.93236E-6 L -0.01723 -2.93236E-6 " pathEditMode="relative" rAng="0" ptsTypes="AA">
                                      <p:cBhvr>
                                        <p:cTn id="20" dur="500" spd="-100000" fill="hold"/>
                                        <p:tgtEl>
                                          <p:spTgt spid="9"/>
                                        </p:tgtEl>
                                        <p:attrNameLst>
                                          <p:attrName>ppt_x</p:attrName>
                                          <p:attrName>ppt_y</p:attrName>
                                        </p:attrNameLst>
                                      </p:cBhvr>
                                      <p:rCtr x="-868" y="0"/>
                                    </p:animMotion>
                                  </p:childTnLst>
                                </p:cTn>
                              </p:par>
                              <p:par>
                                <p:cTn id="21" presetID="10" presetClass="entr" presetSubtype="0" fill="hold" grpId="0" nodeType="withEffect">
                                  <p:stCondLst>
                                    <p:cond delay="4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400"/>
                                  </p:stCondLst>
                                  <p:childTnLst>
                                    <p:animMotion origin="layout" path="M 1.60475E-6 4.24875E-6 L 1.60475E-6 -0.03155 " pathEditMode="relative" rAng="0" ptsTypes="AA">
                                      <p:cBhvr>
                                        <p:cTn id="25" dur="500" spd="-100000" fill="hold"/>
                                        <p:tgtEl>
                                          <p:spTgt spid="10"/>
                                        </p:tgtEl>
                                        <p:attrNameLst>
                                          <p:attrName>ppt_x</p:attrName>
                                          <p:attrName>ppt_y</p:attrName>
                                        </p:attrNameLst>
                                      </p:cBhvr>
                                      <p:rCtr x="0" y="-1589"/>
                                    </p:animMotion>
                                  </p:childTnLst>
                                </p:cTn>
                              </p:par>
                              <p:par>
                                <p:cTn id="26" presetID="10" presetClass="entr" presetSubtype="0" fill="hold" grpId="0" nodeType="with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42" presetClass="path" presetSubtype="0" decel="100000" fill="hold" grpId="1" nodeType="withEffect">
                                  <p:stCondLst>
                                    <p:cond delay="500"/>
                                  </p:stCondLst>
                                  <p:childTnLst>
                                    <p:animMotion origin="layout" path="M 1.60475E-6 4.24875E-6 L 1.60475E-6 -0.03155 " pathEditMode="relative" rAng="0" ptsTypes="AA">
                                      <p:cBhvr>
                                        <p:cTn id="30" dur="500" spd="-100000" fill="hold"/>
                                        <p:tgtEl>
                                          <p:spTgt spid="11"/>
                                        </p:tgtEl>
                                        <p:attrNameLst>
                                          <p:attrName>ppt_x</p:attrName>
                                          <p:attrName>ppt_y</p:attrName>
                                        </p:attrNameLst>
                                      </p:cBhvr>
                                      <p:rCtr x="0" y="-1589"/>
                                    </p:animMotion>
                                  </p:childTnLst>
                                </p:cTn>
                              </p:par>
                              <p:par>
                                <p:cTn id="31" presetID="10" presetClass="entr" presetSubtype="0" fill="hold" grpId="0" nodeType="withEffect">
                                  <p:stCondLst>
                                    <p:cond delay="6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42" presetClass="path" presetSubtype="0" decel="100000" fill="hold" grpId="1" nodeType="withEffect">
                                  <p:stCondLst>
                                    <p:cond delay="600"/>
                                  </p:stCondLst>
                                  <p:childTnLst>
                                    <p:animMotion origin="layout" path="M 1.60475E-6 4.24875E-6 L 1.60475E-6 -0.03155 " pathEditMode="relative" rAng="0" ptsTypes="AA">
                                      <p:cBhvr>
                                        <p:cTn id="35" dur="500" spd="-100000" fill="hold"/>
                                        <p:tgtEl>
                                          <p:spTgt spid="12"/>
                                        </p:tgtEl>
                                        <p:attrNameLst>
                                          <p:attrName>ppt_x</p:attrName>
                                          <p:attrName>ppt_y</p:attrName>
                                        </p:attrNameLst>
                                      </p:cBhvr>
                                      <p:rCtr x="0" y="-1589"/>
                                    </p:animMotion>
                                  </p:childTnLst>
                                </p:cTn>
                              </p:par>
                              <p:par>
                                <p:cTn id="36" presetID="2" presetClass="entr" presetSubtype="8" decel="100000" fill="hold" grpId="0" nodeType="withEffect">
                                  <p:stCondLst>
                                    <p:cond delay="7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80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0-#ppt_w/2"/>
                                          </p:val>
                                        </p:tav>
                                        <p:tav tm="100000">
                                          <p:val>
                                            <p:strVal val="#ppt_x"/>
                                          </p:val>
                                        </p:tav>
                                      </p:tavLst>
                                    </p:anim>
                                    <p:anim calcmode="lin" valueType="num">
                                      <p:cBhvr additive="base">
                                        <p:cTn id="43" dur="500" fill="hold"/>
                                        <p:tgtEl>
                                          <p:spTgt spid="7"/>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90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0-#ppt_w/2"/>
                                          </p:val>
                                        </p:tav>
                                        <p:tav tm="100000">
                                          <p:val>
                                            <p:strVal val="#ppt_x"/>
                                          </p:val>
                                        </p:tav>
                                      </p:tavLst>
                                    </p:anim>
                                    <p:anim calcmode="lin" valueType="num">
                                      <p:cBhvr additive="base">
                                        <p:cTn id="47" dur="500" fill="hold"/>
                                        <p:tgtEl>
                                          <p:spTgt spid="5"/>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100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fill="hold"/>
                                        <p:tgtEl>
                                          <p:spTgt spid="4"/>
                                        </p:tgtEl>
                                        <p:attrNameLst>
                                          <p:attrName>ppt_x</p:attrName>
                                        </p:attrNameLst>
                                      </p:cBhvr>
                                      <p:tavLst>
                                        <p:tav tm="0">
                                          <p:val>
                                            <p:strVal val="0-#ppt_w/2"/>
                                          </p:val>
                                        </p:tav>
                                        <p:tav tm="100000">
                                          <p:val>
                                            <p:strVal val="#ppt_x"/>
                                          </p:val>
                                        </p:tav>
                                      </p:tavLst>
                                    </p:anim>
                                    <p:anim calcmode="lin" valueType="num">
                                      <p:cBhvr additive="base">
                                        <p:cTn id="5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p:bldP spid="10" grpId="1"/>
      <p:bldP spid="11" grpId="0"/>
      <p:bldP spid="11" grpId="1"/>
      <p:bldP spid="12" grpId="0"/>
      <p:bldP spid="12" grpId="1"/>
      <p:bldP spid="13" grpId="0" animBg="1"/>
      <p:bldP spid="13" grpId="1" animBg="1"/>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7594-321C-47CC-91DB-502B1DECACDC}"/>
              </a:ext>
            </a:extLst>
          </p:cNvPr>
          <p:cNvSpPr>
            <a:spLocks noGrp="1"/>
          </p:cNvSpPr>
          <p:nvPr>
            <p:ph type="title"/>
          </p:nvPr>
        </p:nvSpPr>
        <p:spPr/>
        <p:txBody>
          <a:bodyPr/>
          <a:lstStyle/>
          <a:p>
            <a:r>
              <a:rPr lang="en-US"/>
              <a:t>Modern SOC Model</a:t>
            </a:r>
            <a:endParaRPr lang="gsw-CH"/>
          </a:p>
        </p:txBody>
      </p:sp>
      <p:sp>
        <p:nvSpPr>
          <p:cNvPr id="3" name="Rectangle 2">
            <a:extLst>
              <a:ext uri="{FF2B5EF4-FFF2-40B4-BE49-F238E27FC236}">
                <a16:creationId xmlns:a16="http://schemas.microsoft.com/office/drawing/2014/main" id="{7D789156-DAA4-4BF1-B077-BEC1A65B5CFE}"/>
              </a:ext>
            </a:extLst>
          </p:cNvPr>
          <p:cNvSpPr/>
          <p:nvPr/>
        </p:nvSpPr>
        <p:spPr bwMode="auto">
          <a:xfrm>
            <a:off x="0" y="1473200"/>
            <a:ext cx="12434888" cy="552132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Arrow: Pentagon 4">
            <a:extLst>
              <a:ext uri="{FF2B5EF4-FFF2-40B4-BE49-F238E27FC236}">
                <a16:creationId xmlns:a16="http://schemas.microsoft.com/office/drawing/2014/main" id="{429CAA23-D876-489A-BE9D-5413804B57B0}"/>
              </a:ext>
            </a:extLst>
          </p:cNvPr>
          <p:cNvSpPr/>
          <p:nvPr/>
        </p:nvSpPr>
        <p:spPr bwMode="black">
          <a:xfrm>
            <a:off x="-2490396" y="4797158"/>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algn="r" defTabSz="932597">
              <a:defRPr/>
            </a:pPr>
            <a:r>
              <a:rPr lang="en-US" sz="1800" kern="0">
                <a:gradFill>
                  <a:gsLst>
                    <a:gs pos="77000">
                      <a:srgbClr val="FFFFFF"/>
                    </a:gs>
                    <a:gs pos="37000">
                      <a:srgbClr val="FFFFFF">
                        <a:alpha val="89804"/>
                      </a:srgbClr>
                    </a:gs>
                  </a:gsLst>
                  <a:lin ang="10800000" scaled="1"/>
                </a:gradFill>
                <a:latin typeface="Segoe UI Semibold" panose="020B0702040204020203" pitchFamily="34" charset="0"/>
                <a:cs typeface="Segoe UI Semibold" panose="020B0702040204020203" pitchFamily="34" charset="0"/>
              </a:rPr>
              <a:t>Mass distribution malware</a:t>
            </a:r>
          </a:p>
        </p:txBody>
      </p:sp>
      <p:sp>
        <p:nvSpPr>
          <p:cNvPr id="6" name="Arrow: Pentagon 5">
            <a:extLst>
              <a:ext uri="{FF2B5EF4-FFF2-40B4-BE49-F238E27FC236}">
                <a16:creationId xmlns:a16="http://schemas.microsoft.com/office/drawing/2014/main" id="{326114C7-463E-4E96-87F0-62286383B9A6}"/>
              </a:ext>
            </a:extLst>
          </p:cNvPr>
          <p:cNvSpPr/>
          <p:nvPr/>
        </p:nvSpPr>
        <p:spPr bwMode="black">
          <a:xfrm>
            <a:off x="-2490397" y="4191212"/>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algn="r" defTabSz="932597">
              <a:defRPr/>
            </a:pPr>
            <a:r>
              <a:rPr lang="en-US" sz="1800" kern="0">
                <a:gradFill>
                  <a:gsLst>
                    <a:gs pos="77000">
                      <a:srgbClr val="FFFFFF"/>
                    </a:gs>
                    <a:gs pos="37000">
                      <a:srgbClr val="FFFFFF">
                        <a:alpha val="89804"/>
                      </a:srgbClr>
                    </a:gs>
                  </a:gsLst>
                  <a:lin ang="10800000" scaled="1"/>
                </a:gradFill>
                <a:latin typeface="Segoe UI Semibold" panose="020B0702040204020203" pitchFamily="34" charset="0"/>
                <a:cs typeface="Segoe UI Semibold" panose="020B0702040204020203" pitchFamily="34" charset="0"/>
              </a:rPr>
              <a:t>Tailored/targeted malware</a:t>
            </a:r>
          </a:p>
        </p:txBody>
      </p:sp>
      <p:sp>
        <p:nvSpPr>
          <p:cNvPr id="7" name="Arrow: Pentagon 6">
            <a:extLst>
              <a:ext uri="{FF2B5EF4-FFF2-40B4-BE49-F238E27FC236}">
                <a16:creationId xmlns:a16="http://schemas.microsoft.com/office/drawing/2014/main" id="{ED396230-F92D-4675-8A55-F1D045BE434F}"/>
              </a:ext>
            </a:extLst>
          </p:cNvPr>
          <p:cNvSpPr/>
          <p:nvPr/>
        </p:nvSpPr>
        <p:spPr bwMode="black">
          <a:xfrm>
            <a:off x="-2490396" y="2979320"/>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algn="r" defTabSz="932597">
              <a:defRPr/>
            </a:pPr>
            <a:r>
              <a:rPr lang="en-US" sz="1800" kern="0">
                <a:gradFill>
                  <a:gsLst>
                    <a:gs pos="77000">
                      <a:srgbClr val="FFFFFF"/>
                    </a:gs>
                    <a:gs pos="37000">
                      <a:srgbClr val="FFFFFF">
                        <a:alpha val="89804"/>
                      </a:srgbClr>
                    </a:gs>
                  </a:gsLst>
                  <a:lin ang="10800000" scaled="1"/>
                </a:gradFill>
                <a:latin typeface="Segoe UI Semibold" panose="020B0702040204020203" pitchFamily="34" charset="0"/>
                <a:cs typeface="Segoe UI Semibold" panose="020B0702040204020203" pitchFamily="34" charset="0"/>
              </a:rPr>
              <a:t>Malware-less attacks</a:t>
            </a:r>
          </a:p>
        </p:txBody>
      </p:sp>
      <p:sp>
        <p:nvSpPr>
          <p:cNvPr id="8" name="Arrow: Pentagon 7">
            <a:extLst>
              <a:ext uri="{FF2B5EF4-FFF2-40B4-BE49-F238E27FC236}">
                <a16:creationId xmlns:a16="http://schemas.microsoft.com/office/drawing/2014/main" id="{CE1339D3-56DB-427B-B290-AB4D3B7D1002}"/>
              </a:ext>
            </a:extLst>
          </p:cNvPr>
          <p:cNvSpPr/>
          <p:nvPr/>
        </p:nvSpPr>
        <p:spPr bwMode="black">
          <a:xfrm>
            <a:off x="-2490399" y="3585266"/>
            <a:ext cx="3327590"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algn="r" defTabSz="932597">
              <a:defRPr/>
            </a:pPr>
            <a:r>
              <a:rPr lang="en-US" sz="1800" kern="0">
                <a:gradFill>
                  <a:gsLst>
                    <a:gs pos="77000">
                      <a:srgbClr val="FFFFFF"/>
                    </a:gs>
                    <a:gs pos="37000">
                      <a:srgbClr val="FFFFFF">
                        <a:alpha val="89804"/>
                      </a:srgbClr>
                    </a:gs>
                  </a:gsLst>
                  <a:lin ang="10800000" scaled="1"/>
                </a:gradFill>
                <a:latin typeface="Segoe UI Semibold" panose="020B0702040204020203" pitchFamily="34" charset="0"/>
                <a:cs typeface="Segoe UI Semibold" panose="020B0702040204020203" pitchFamily="34" charset="0"/>
              </a:rPr>
              <a:t>“File-less” malware</a:t>
            </a:r>
          </a:p>
        </p:txBody>
      </p:sp>
      <p:sp>
        <p:nvSpPr>
          <p:cNvPr id="9" name="Rectangle 8">
            <a:extLst>
              <a:ext uri="{FF2B5EF4-FFF2-40B4-BE49-F238E27FC236}">
                <a16:creationId xmlns:a16="http://schemas.microsoft.com/office/drawing/2014/main" id="{590B8893-E2EB-478C-9002-69153A669731}"/>
              </a:ext>
            </a:extLst>
          </p:cNvPr>
          <p:cNvSpPr/>
          <p:nvPr/>
        </p:nvSpPr>
        <p:spPr>
          <a:xfrm>
            <a:off x="2782888" y="1676824"/>
            <a:ext cx="6869112" cy="5028776"/>
          </a:xfrm>
          <a:prstGeom prst="rect">
            <a:avLst/>
          </a:prstGeom>
          <a:solidFill>
            <a:srgbClr val="107C10"/>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algn="ctr" defTabSz="932597">
              <a:defRPr/>
            </a:pPr>
            <a:endParaRPr lang="en-US" sz="3600" kern="0">
              <a:solidFill>
                <a:schemeClr val="accent1"/>
              </a:solidFill>
              <a:latin typeface="+mj-lt"/>
            </a:endParaRPr>
          </a:p>
        </p:txBody>
      </p:sp>
      <p:sp>
        <p:nvSpPr>
          <p:cNvPr id="10" name="Rectangle 9">
            <a:extLst>
              <a:ext uri="{FF2B5EF4-FFF2-40B4-BE49-F238E27FC236}">
                <a16:creationId xmlns:a16="http://schemas.microsoft.com/office/drawing/2014/main" id="{A91D0E10-0570-425C-A8E8-1C3CF2E952C6}"/>
              </a:ext>
            </a:extLst>
          </p:cNvPr>
          <p:cNvSpPr/>
          <p:nvPr/>
        </p:nvSpPr>
        <p:spPr>
          <a:xfrm>
            <a:off x="9791700" y="1676824"/>
            <a:ext cx="2205094" cy="5028776"/>
          </a:xfrm>
          <a:prstGeom prst="rect">
            <a:avLst/>
          </a:prstGeom>
          <a:solidFill>
            <a:schemeClr val="accent2"/>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algn="ctr" defTabSz="932597">
              <a:defRPr/>
            </a:pPr>
            <a:r>
              <a:rPr lang="en-US" sz="1600" kern="0">
                <a:solidFill>
                  <a:srgbClr val="FFFFFF"/>
                </a:solidFill>
                <a:latin typeface="+mj-lt"/>
              </a:rPr>
              <a:t>Microsoft and </a:t>
            </a:r>
            <a:br>
              <a:rPr lang="en-US" sz="1600" kern="0">
                <a:solidFill>
                  <a:srgbClr val="FFFFFF"/>
                </a:solidFill>
                <a:latin typeface="+mj-lt"/>
              </a:rPr>
            </a:br>
            <a:r>
              <a:rPr lang="en-US" sz="1600" kern="0">
                <a:solidFill>
                  <a:srgbClr val="FFFFFF"/>
                </a:solidFill>
                <a:latin typeface="+mj-lt"/>
              </a:rPr>
              <a:t>3</a:t>
            </a:r>
            <a:r>
              <a:rPr lang="en-US" sz="1600" kern="0" baseline="30000">
                <a:solidFill>
                  <a:srgbClr val="FFFFFF"/>
                </a:solidFill>
                <a:latin typeface="+mj-lt"/>
              </a:rPr>
              <a:t>rd</a:t>
            </a:r>
            <a:r>
              <a:rPr lang="en-US" sz="1600" kern="0">
                <a:solidFill>
                  <a:srgbClr val="FFFFFF"/>
                </a:solidFill>
                <a:latin typeface="+mj-lt"/>
              </a:rPr>
              <a:t>-party tools</a:t>
            </a:r>
          </a:p>
          <a:p>
            <a:pPr algn="ctr" defTabSz="932597">
              <a:defRPr/>
            </a:pPr>
            <a:r>
              <a:rPr lang="en-US" sz="1600" kern="0">
                <a:solidFill>
                  <a:srgbClr val="FFFFFF"/>
                </a:solidFill>
                <a:latin typeface="+mj-lt"/>
              </a:rPr>
              <a:t>(as needed)</a:t>
            </a:r>
          </a:p>
        </p:txBody>
      </p:sp>
      <p:sp>
        <p:nvSpPr>
          <p:cNvPr id="11" name="TextBox 10">
            <a:extLst>
              <a:ext uri="{FF2B5EF4-FFF2-40B4-BE49-F238E27FC236}">
                <a16:creationId xmlns:a16="http://schemas.microsoft.com/office/drawing/2014/main" id="{C89A4D47-829E-4C1A-A3DD-BD20C8BC43DE}"/>
              </a:ext>
            </a:extLst>
          </p:cNvPr>
          <p:cNvSpPr txBox="1"/>
          <p:nvPr/>
        </p:nvSpPr>
        <p:spPr>
          <a:xfrm>
            <a:off x="3748036" y="1795254"/>
            <a:ext cx="1305486" cy="738664"/>
          </a:xfrm>
          <a:prstGeom prst="rect">
            <a:avLst/>
          </a:prstGeom>
          <a:noFill/>
        </p:spPr>
        <p:txBody>
          <a:bodyPr wrap="none" lIns="182880" tIns="146304" rIns="182880" bIns="146304" rtlCol="0">
            <a:spAutoFit/>
          </a:bodyPr>
          <a:lstStyle/>
          <a:p>
            <a:pPr>
              <a:lnSpc>
                <a:spcPct val="90000"/>
              </a:lnSpc>
              <a:spcAft>
                <a:spcPts val="600"/>
              </a:spcAft>
            </a:pPr>
            <a:r>
              <a:rPr lang="en-US" sz="3200" kern="0">
                <a:solidFill>
                  <a:schemeClr val="bg1"/>
                </a:solidFill>
                <a:latin typeface="Segoe UI Semibold" panose="020B0702040204020203" pitchFamily="34" charset="0"/>
                <a:cs typeface="Segoe UI Semibold" panose="020B0702040204020203" pitchFamily="34" charset="0"/>
              </a:rPr>
              <a:t>SIEM</a:t>
            </a:r>
          </a:p>
        </p:txBody>
      </p:sp>
      <p:sp>
        <p:nvSpPr>
          <p:cNvPr id="12" name="TextBox 11">
            <a:extLst>
              <a:ext uri="{FF2B5EF4-FFF2-40B4-BE49-F238E27FC236}">
                <a16:creationId xmlns:a16="http://schemas.microsoft.com/office/drawing/2014/main" id="{B5855358-2B69-45DC-A68A-65CDB99E3899}"/>
              </a:ext>
            </a:extLst>
          </p:cNvPr>
          <p:cNvSpPr txBox="1"/>
          <p:nvPr/>
        </p:nvSpPr>
        <p:spPr>
          <a:xfrm>
            <a:off x="4800587" y="1795254"/>
            <a:ext cx="4093108" cy="738664"/>
          </a:xfrm>
          <a:prstGeom prst="rect">
            <a:avLst/>
          </a:prstGeom>
          <a:noFill/>
        </p:spPr>
        <p:txBody>
          <a:bodyPr wrap="none" lIns="182880" tIns="146304" rIns="182880" bIns="146304" rtlCol="0">
            <a:spAutoFit/>
          </a:bodyPr>
          <a:lstStyle/>
          <a:p>
            <a:pPr>
              <a:lnSpc>
                <a:spcPct val="90000"/>
              </a:lnSpc>
              <a:spcAft>
                <a:spcPts val="600"/>
              </a:spcAft>
            </a:pPr>
            <a:r>
              <a:rPr lang="en-US" sz="3200" kern="0">
                <a:solidFill>
                  <a:schemeClr val="bg1"/>
                </a:solidFill>
                <a:latin typeface="Segoe UI Semibold" panose="020B0702040204020203" pitchFamily="34" charset="0"/>
                <a:cs typeface="Segoe UI Semibold" panose="020B0702040204020203" pitchFamily="34" charset="0"/>
              </a:rPr>
              <a:t>+ SOAR as a Service</a:t>
            </a:r>
          </a:p>
        </p:txBody>
      </p:sp>
      <p:sp>
        <p:nvSpPr>
          <p:cNvPr id="13" name="Rectangle 12">
            <a:extLst>
              <a:ext uri="{FF2B5EF4-FFF2-40B4-BE49-F238E27FC236}">
                <a16:creationId xmlns:a16="http://schemas.microsoft.com/office/drawing/2014/main" id="{37D805C8-4876-4C2D-99EE-37B51238EECA}"/>
              </a:ext>
            </a:extLst>
          </p:cNvPr>
          <p:cNvSpPr/>
          <p:nvPr/>
        </p:nvSpPr>
        <p:spPr>
          <a:xfrm>
            <a:off x="1104901" y="2966241"/>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32418">
              <a:spcAft>
                <a:spcPts val="600"/>
              </a:spcAft>
              <a:defRPr/>
            </a:pPr>
            <a:r>
              <a:rPr lang="en-US" sz="1600" b="1" kern="0">
                <a:gradFill>
                  <a:gsLst>
                    <a:gs pos="0">
                      <a:srgbClr val="0078D4"/>
                    </a:gs>
                    <a:gs pos="100000">
                      <a:srgbClr val="0078D4"/>
                    </a:gs>
                  </a:gsLst>
                  <a:lin ang="5400000" scaled="1"/>
                </a:gradFill>
                <a:latin typeface="Segoe UI"/>
              </a:rPr>
              <a:t>Endpoint – </a:t>
            </a:r>
            <a:r>
              <a:rPr lang="en-US" sz="1600" kern="0">
                <a:gradFill>
                  <a:gsLst>
                    <a:gs pos="0">
                      <a:srgbClr val="0078D4"/>
                    </a:gs>
                    <a:gs pos="100000">
                      <a:srgbClr val="0078D4"/>
                    </a:gs>
                  </a:gsLst>
                  <a:lin ang="5400000" scaled="1"/>
                </a:gradFill>
                <a:latin typeface="Segoe UI" panose="020B0502040204020203" pitchFamily="34" charset="0"/>
                <a:cs typeface="Segoe UI" panose="020B0502040204020203" pitchFamily="34" charset="0"/>
              </a:rPr>
              <a:t>Microsoft Defender ATP Endpoint Detection &amp; Response (EDR)</a:t>
            </a:r>
          </a:p>
        </p:txBody>
      </p:sp>
      <p:sp>
        <p:nvSpPr>
          <p:cNvPr id="14" name="Rectangle 13">
            <a:extLst>
              <a:ext uri="{FF2B5EF4-FFF2-40B4-BE49-F238E27FC236}">
                <a16:creationId xmlns:a16="http://schemas.microsoft.com/office/drawing/2014/main" id="{C7905666-B4EF-47A9-8E82-32AD916DCE49}"/>
              </a:ext>
            </a:extLst>
          </p:cNvPr>
          <p:cNvSpPr/>
          <p:nvPr/>
        </p:nvSpPr>
        <p:spPr>
          <a:xfrm>
            <a:off x="2631688" y="4794934"/>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32418">
              <a:spcAft>
                <a:spcPts val="600"/>
              </a:spcAft>
              <a:defRPr/>
            </a:pPr>
            <a:r>
              <a:rPr lang="en-US" sz="1600" b="1" kern="0">
                <a:solidFill>
                  <a:schemeClr val="bg1"/>
                </a:solidFill>
                <a:latin typeface="Segoe UI"/>
              </a:rPr>
              <a:t>Network – </a:t>
            </a:r>
            <a:r>
              <a:rPr lang="en-US" sz="1600" kern="0">
                <a:solidFill>
                  <a:schemeClr val="bg1"/>
                </a:solidFill>
                <a:latin typeface="Segoe UI" panose="020B0502040204020203" pitchFamily="34" charset="0"/>
                <a:cs typeface="Segoe UI" panose="020B0502040204020203" pitchFamily="34" charset="0"/>
              </a:rPr>
              <a:t>3</a:t>
            </a:r>
            <a:r>
              <a:rPr lang="en-US" sz="1600" kern="0" baseline="30000">
                <a:solidFill>
                  <a:schemeClr val="bg1"/>
                </a:solidFill>
                <a:latin typeface="Segoe UI" panose="020B0502040204020203" pitchFamily="34" charset="0"/>
                <a:cs typeface="Segoe UI" panose="020B0502040204020203" pitchFamily="34" charset="0"/>
              </a:rPr>
              <a:t>rd</a:t>
            </a:r>
            <a:r>
              <a:rPr lang="en-US" sz="1600" kern="0">
                <a:solidFill>
                  <a:schemeClr val="bg1"/>
                </a:solidFill>
                <a:latin typeface="Segoe UI" panose="020B0502040204020203" pitchFamily="34" charset="0"/>
                <a:cs typeface="Segoe UI" panose="020B0502040204020203" pitchFamily="34" charset="0"/>
              </a:rPr>
              <a:t>-party logs and tools</a:t>
            </a:r>
          </a:p>
        </p:txBody>
      </p:sp>
      <p:sp>
        <p:nvSpPr>
          <p:cNvPr id="15" name="Rectangle 14">
            <a:extLst>
              <a:ext uri="{FF2B5EF4-FFF2-40B4-BE49-F238E27FC236}">
                <a16:creationId xmlns:a16="http://schemas.microsoft.com/office/drawing/2014/main" id="{3DDE3B08-1685-4193-AD4E-153690635366}"/>
              </a:ext>
            </a:extLst>
          </p:cNvPr>
          <p:cNvSpPr/>
          <p:nvPr/>
        </p:nvSpPr>
        <p:spPr>
          <a:xfrm>
            <a:off x="3109119" y="6237484"/>
            <a:ext cx="6216650" cy="307777"/>
          </a:xfrm>
          <a:prstGeom prst="rect">
            <a:avLst/>
          </a:prstGeom>
        </p:spPr>
        <p:txBody>
          <a:bodyPr>
            <a:spAutoFit/>
          </a:bodyPr>
          <a:lstStyle/>
          <a:p>
            <a:pPr algn="ctr" defTabSz="932597">
              <a:defRPr/>
            </a:pPr>
            <a:r>
              <a:rPr lang="en-US" sz="1400" kern="0">
                <a:solidFill>
                  <a:schemeClr val="bg1"/>
                </a:solidFill>
                <a:latin typeface="Segoe UI Semilight" panose="020B0402040204020203" pitchFamily="34" charset="0"/>
                <a:cs typeface="Segoe UI Semilight" panose="020B0402040204020203" pitchFamily="34" charset="0"/>
              </a:rPr>
              <a:t>Built on Azure Monitor, Logic Apps, and Microsoft’s UEBA/ML Technology</a:t>
            </a:r>
            <a:endParaRPr lang="en-US" sz="1400">
              <a:solidFill>
                <a:schemeClr val="bg1"/>
              </a:solidFill>
            </a:endParaRPr>
          </a:p>
        </p:txBody>
      </p:sp>
      <p:sp>
        <p:nvSpPr>
          <p:cNvPr id="16" name="Rectangle 15">
            <a:extLst>
              <a:ext uri="{FF2B5EF4-FFF2-40B4-BE49-F238E27FC236}">
                <a16:creationId xmlns:a16="http://schemas.microsoft.com/office/drawing/2014/main" id="{C5625A67-8F72-41A6-8724-A2DFC6689645}"/>
              </a:ext>
            </a:extLst>
          </p:cNvPr>
          <p:cNvSpPr/>
          <p:nvPr/>
        </p:nvSpPr>
        <p:spPr>
          <a:xfrm>
            <a:off x="2631688" y="5191514"/>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32418">
              <a:spcAft>
                <a:spcPts val="600"/>
              </a:spcAft>
              <a:defRPr/>
            </a:pPr>
            <a:r>
              <a:rPr lang="en-US" sz="1600" b="1" kern="0">
                <a:solidFill>
                  <a:schemeClr val="bg1"/>
                </a:solidFill>
              </a:rPr>
              <a:t>Servers – </a:t>
            </a:r>
            <a:r>
              <a:rPr lang="en-US" sz="1600" kern="0">
                <a:solidFill>
                  <a:schemeClr val="bg1"/>
                </a:solidFill>
                <a:latin typeface="Segoe UI" panose="020B0502040204020203" pitchFamily="34" charset="0"/>
                <a:cs typeface="Segoe UI" panose="020B0502040204020203" pitchFamily="34" charset="0"/>
              </a:rPr>
              <a:t>3</a:t>
            </a:r>
            <a:r>
              <a:rPr lang="en-US" sz="1600" kern="0" baseline="30000">
                <a:solidFill>
                  <a:schemeClr val="bg1"/>
                </a:solidFill>
                <a:latin typeface="Segoe UI" panose="020B0502040204020203" pitchFamily="34" charset="0"/>
                <a:cs typeface="Segoe UI" panose="020B0502040204020203" pitchFamily="34" charset="0"/>
              </a:rPr>
              <a:t>rd</a:t>
            </a:r>
            <a:r>
              <a:rPr lang="en-US" sz="1600" kern="0">
                <a:solidFill>
                  <a:schemeClr val="bg1"/>
                </a:solidFill>
                <a:latin typeface="Segoe UI" panose="020B0502040204020203" pitchFamily="34" charset="0"/>
                <a:cs typeface="Segoe UI" panose="020B0502040204020203" pitchFamily="34" charset="0"/>
              </a:rPr>
              <a:t>-party and Microsoft logs and tools</a:t>
            </a:r>
          </a:p>
        </p:txBody>
      </p:sp>
      <p:sp>
        <p:nvSpPr>
          <p:cNvPr id="17" name="Rectangle 16">
            <a:extLst>
              <a:ext uri="{FF2B5EF4-FFF2-40B4-BE49-F238E27FC236}">
                <a16:creationId xmlns:a16="http://schemas.microsoft.com/office/drawing/2014/main" id="{1C456A4F-215B-4863-B044-8EDB5CDDB67A}"/>
              </a:ext>
            </a:extLst>
          </p:cNvPr>
          <p:cNvSpPr/>
          <p:nvPr/>
        </p:nvSpPr>
        <p:spPr>
          <a:xfrm>
            <a:off x="2631688" y="5588095"/>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32418">
              <a:spcAft>
                <a:spcPts val="600"/>
              </a:spcAft>
              <a:defRPr/>
            </a:pPr>
            <a:r>
              <a:rPr lang="en-US" sz="1600" b="1" kern="0">
                <a:solidFill>
                  <a:schemeClr val="bg1"/>
                </a:solidFill>
              </a:rPr>
              <a:t>Options – </a:t>
            </a:r>
            <a:r>
              <a:rPr lang="en-US" sz="1600" kern="0">
                <a:solidFill>
                  <a:schemeClr val="bg1"/>
                </a:solidFill>
                <a:latin typeface="Segoe UI" panose="020B0502040204020203" pitchFamily="34" charset="0"/>
                <a:cs typeface="Segoe UI" panose="020B0502040204020203" pitchFamily="34" charset="0"/>
              </a:rPr>
              <a:t>3</a:t>
            </a:r>
            <a:r>
              <a:rPr lang="en-US" sz="1600" kern="0" baseline="30000">
                <a:solidFill>
                  <a:schemeClr val="bg1"/>
                </a:solidFill>
                <a:latin typeface="Segoe UI" panose="020B0502040204020203" pitchFamily="34" charset="0"/>
                <a:cs typeface="Segoe UI" panose="020B0502040204020203" pitchFamily="34" charset="0"/>
              </a:rPr>
              <a:t>rd</a:t>
            </a:r>
            <a:r>
              <a:rPr lang="en-US" sz="1600" kern="0">
                <a:solidFill>
                  <a:schemeClr val="bg1"/>
                </a:solidFill>
                <a:latin typeface="Segoe UI" panose="020B0502040204020203" pitchFamily="34" charset="0"/>
                <a:cs typeface="Segoe UI" panose="020B0502040204020203" pitchFamily="34" charset="0"/>
              </a:rPr>
              <a:t>-party and Microsoft logs and tools</a:t>
            </a:r>
          </a:p>
        </p:txBody>
      </p:sp>
      <p:sp>
        <p:nvSpPr>
          <p:cNvPr id="18" name="Rectangle 17">
            <a:extLst>
              <a:ext uri="{FF2B5EF4-FFF2-40B4-BE49-F238E27FC236}">
                <a16:creationId xmlns:a16="http://schemas.microsoft.com/office/drawing/2014/main" id="{7F2DE75D-CC3A-4510-858B-A0E7C91C25E4}"/>
              </a:ext>
            </a:extLst>
          </p:cNvPr>
          <p:cNvSpPr/>
          <p:nvPr/>
        </p:nvSpPr>
        <p:spPr>
          <a:xfrm>
            <a:off x="1104901" y="3398265"/>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32418">
              <a:spcAft>
                <a:spcPts val="600"/>
              </a:spcAft>
              <a:defRPr/>
            </a:pPr>
            <a:r>
              <a:rPr lang="en-US" sz="1600" b="1" kern="0">
                <a:gradFill>
                  <a:gsLst>
                    <a:gs pos="0">
                      <a:srgbClr val="0078D4"/>
                    </a:gs>
                    <a:gs pos="100000">
                      <a:srgbClr val="0078D4"/>
                    </a:gs>
                  </a:gsLst>
                  <a:lin ang="5400000" scaled="1"/>
                </a:gradFill>
              </a:rPr>
              <a:t>Identity – </a:t>
            </a:r>
            <a:r>
              <a:rPr lang="en-US" sz="1600" kern="0">
                <a:gradFill>
                  <a:gsLst>
                    <a:gs pos="0">
                      <a:srgbClr val="0078D4"/>
                    </a:gs>
                    <a:gs pos="100000">
                      <a:srgbClr val="0078D4"/>
                    </a:gs>
                  </a:gsLst>
                  <a:lin ang="5400000" scaled="1"/>
                </a:gradFill>
                <a:latin typeface="Segoe UI" panose="020B0502040204020203" pitchFamily="34" charset="0"/>
                <a:cs typeface="Segoe UI" panose="020B0502040204020203" pitchFamily="34" charset="0"/>
              </a:rPr>
              <a:t>Azure ATP + Azure AD Identity Protection</a:t>
            </a:r>
          </a:p>
        </p:txBody>
      </p:sp>
      <p:sp>
        <p:nvSpPr>
          <p:cNvPr id="19" name="Rectangle 18">
            <a:extLst>
              <a:ext uri="{FF2B5EF4-FFF2-40B4-BE49-F238E27FC236}">
                <a16:creationId xmlns:a16="http://schemas.microsoft.com/office/drawing/2014/main" id="{E1D4C6E4-172B-4DFE-99BC-1EA4D5E3887E}"/>
              </a:ext>
            </a:extLst>
          </p:cNvPr>
          <p:cNvSpPr/>
          <p:nvPr/>
        </p:nvSpPr>
        <p:spPr>
          <a:xfrm>
            <a:off x="1104901" y="3830289"/>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32418">
              <a:spcAft>
                <a:spcPts val="600"/>
              </a:spcAft>
              <a:defRPr/>
            </a:pPr>
            <a:r>
              <a:rPr lang="en-US" sz="1600" b="1" kern="0">
                <a:gradFill>
                  <a:gsLst>
                    <a:gs pos="0">
                      <a:srgbClr val="0078D4"/>
                    </a:gs>
                    <a:gs pos="100000">
                      <a:srgbClr val="0078D4"/>
                    </a:gs>
                  </a:gsLst>
                  <a:lin ang="5400000" scaled="1"/>
                </a:gradFill>
              </a:rPr>
              <a:t>SaaS – </a:t>
            </a:r>
            <a:r>
              <a:rPr lang="en-US" sz="1600" kern="0">
                <a:gradFill>
                  <a:gsLst>
                    <a:gs pos="0">
                      <a:srgbClr val="0078D4"/>
                    </a:gs>
                    <a:gs pos="100000">
                      <a:srgbClr val="0078D4"/>
                    </a:gs>
                  </a:gsLst>
                  <a:lin ang="5400000" scaled="1"/>
                </a:gradFill>
                <a:latin typeface="Segoe UI" panose="020B0502040204020203" pitchFamily="34" charset="0"/>
                <a:cs typeface="Segoe UI" panose="020B0502040204020203" pitchFamily="34" charset="0"/>
              </a:rPr>
              <a:t>Office 365 Advanced Threat Protection (ATP) + Cloud App Security</a:t>
            </a:r>
          </a:p>
        </p:txBody>
      </p:sp>
      <p:sp>
        <p:nvSpPr>
          <p:cNvPr id="20" name="Rectangle 19">
            <a:extLst>
              <a:ext uri="{FF2B5EF4-FFF2-40B4-BE49-F238E27FC236}">
                <a16:creationId xmlns:a16="http://schemas.microsoft.com/office/drawing/2014/main" id="{CC19B062-B2F4-4254-A625-4F09EE8ECA47}"/>
              </a:ext>
            </a:extLst>
          </p:cNvPr>
          <p:cNvSpPr/>
          <p:nvPr/>
        </p:nvSpPr>
        <p:spPr>
          <a:xfrm>
            <a:off x="1104901" y="4262312"/>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32418">
              <a:spcAft>
                <a:spcPts val="600"/>
              </a:spcAft>
              <a:defRPr/>
            </a:pPr>
            <a:r>
              <a:rPr lang="en-US" sz="1600" b="1" kern="0">
                <a:gradFill>
                  <a:gsLst>
                    <a:gs pos="0">
                      <a:srgbClr val="0078D4"/>
                    </a:gs>
                    <a:gs pos="100000">
                      <a:srgbClr val="0078D4"/>
                    </a:gs>
                  </a:gsLst>
                  <a:lin ang="5400000" scaled="1"/>
                </a:gradFill>
              </a:rPr>
              <a:t>Azure assets – </a:t>
            </a:r>
            <a:r>
              <a:rPr lang="en-US" sz="1600" kern="0">
                <a:gradFill>
                  <a:gsLst>
                    <a:gs pos="0">
                      <a:srgbClr val="0078D4"/>
                    </a:gs>
                    <a:gs pos="100000">
                      <a:srgbClr val="0078D4"/>
                    </a:gs>
                  </a:gsLst>
                  <a:lin ang="5400000" scaled="1"/>
                </a:gradFill>
                <a:latin typeface="Segoe UI" panose="020B0502040204020203" pitchFamily="34" charset="0"/>
                <a:cs typeface="Segoe UI" panose="020B0502040204020203" pitchFamily="34" charset="0"/>
              </a:rPr>
              <a:t>Azure Security Center  </a:t>
            </a:r>
          </a:p>
        </p:txBody>
      </p:sp>
      <p:sp>
        <p:nvSpPr>
          <p:cNvPr id="21" name="TextBox 20">
            <a:extLst>
              <a:ext uri="{FF2B5EF4-FFF2-40B4-BE49-F238E27FC236}">
                <a16:creationId xmlns:a16="http://schemas.microsoft.com/office/drawing/2014/main" id="{4E04C893-9035-4D53-9744-7C6C3A4FC594}"/>
              </a:ext>
            </a:extLst>
          </p:cNvPr>
          <p:cNvSpPr txBox="1"/>
          <p:nvPr/>
        </p:nvSpPr>
        <p:spPr>
          <a:xfrm>
            <a:off x="5308506" y="2283466"/>
            <a:ext cx="1666675" cy="517065"/>
          </a:xfrm>
          <a:prstGeom prst="rect">
            <a:avLst/>
          </a:prstGeom>
          <a:noFill/>
        </p:spPr>
        <p:txBody>
          <a:bodyPr wrap="none" lIns="182880" tIns="146304" rIns="182880" bIns="146304" rtlCol="0">
            <a:spAutoFit/>
          </a:bodyPr>
          <a:lstStyle/>
          <a:p>
            <a:pPr algn="ctr">
              <a:lnSpc>
                <a:spcPct val="90000"/>
              </a:lnSpc>
              <a:spcAft>
                <a:spcPts val="600"/>
              </a:spcAft>
            </a:pPr>
            <a:r>
              <a:rPr lang="en-US" sz="1600">
                <a:solidFill>
                  <a:schemeClr val="bg1"/>
                </a:solidFill>
              </a:rPr>
              <a:t>Azure Sentinel​</a:t>
            </a:r>
            <a:endParaRPr lang="en-US" sz="1600" kern="0">
              <a:solidFill>
                <a:schemeClr val="bg1"/>
              </a:solidFill>
              <a:latin typeface="Segoe UI Semibold" panose="020B0702040204020203" pitchFamily="34" charset="0"/>
              <a:cs typeface="Segoe UI Semibold" panose="020B0702040204020203" pitchFamily="34" charset="0"/>
            </a:endParaRPr>
          </a:p>
        </p:txBody>
      </p:sp>
      <p:sp>
        <p:nvSpPr>
          <p:cNvPr id="22" name="Text Placeholder 3">
            <a:extLst>
              <a:ext uri="{FF2B5EF4-FFF2-40B4-BE49-F238E27FC236}">
                <a16:creationId xmlns:a16="http://schemas.microsoft.com/office/drawing/2014/main" id="{2814C001-6D60-4A33-A44D-C0254844A8F3}"/>
              </a:ext>
            </a:extLst>
          </p:cNvPr>
          <p:cNvSpPr txBox="1">
            <a:spLocks/>
          </p:cNvSpPr>
          <p:nvPr/>
        </p:nvSpPr>
        <p:spPr>
          <a:xfrm>
            <a:off x="530170" y="911186"/>
            <a:ext cx="11561874"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gradFill>
                  <a:gsLst>
                    <a:gs pos="1250">
                      <a:srgbClr val="0078D4"/>
                    </a:gs>
                    <a:gs pos="100000">
                      <a:srgbClr val="0078D4"/>
                    </a:gs>
                  </a:gsLst>
                  <a:lin ang="5400000" scaled="0"/>
                </a:gradFill>
              </a:rPr>
              <a:t>Advanced SIEM working with specialized solutions</a:t>
            </a:r>
          </a:p>
        </p:txBody>
      </p:sp>
    </p:spTree>
    <p:extLst>
      <p:ext uri="{BB962C8B-B14F-4D97-AF65-F5344CB8AC3E}">
        <p14:creationId xmlns:p14="http://schemas.microsoft.com/office/powerpoint/2010/main" val="88153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42" presetClass="path" presetSubtype="0" decel="100000" fill="hold" grpId="1" nodeType="withEffect">
                                  <p:stCondLst>
                                    <p:cond delay="0"/>
                                  </p:stCondLst>
                                  <p:childTnLst>
                                    <p:animMotion origin="layout" path="M 9.56211E-7 -3.79483E-6 L 9.56211E-7 -0.03654 " pathEditMode="relative" rAng="0" ptsTypes="AA">
                                      <p:cBhvr>
                                        <p:cTn id="15" dur="500" spd="-100000" fill="hold"/>
                                        <p:tgtEl>
                                          <p:spTgt spid="13"/>
                                        </p:tgtEl>
                                        <p:attrNameLst>
                                          <p:attrName>ppt_x</p:attrName>
                                          <p:attrName>ppt_y</p:attrName>
                                        </p:attrNameLst>
                                      </p:cBhvr>
                                      <p:rCtr x="0" y="-1838"/>
                                    </p:animMotion>
                                  </p:childTnLst>
                                </p:cTn>
                              </p:par>
                              <p:par>
                                <p:cTn id="16" presetID="10" presetClass="entr" presetSubtype="0" fill="hold" grpId="0" nodeType="withEffect">
                                  <p:stCondLst>
                                    <p:cond delay="1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42" presetClass="path" presetSubtype="0" decel="100000" fill="hold" grpId="1" nodeType="withEffect">
                                  <p:stCondLst>
                                    <p:cond delay="100"/>
                                  </p:stCondLst>
                                  <p:childTnLst>
                                    <p:animMotion origin="layout" path="M 4.08783E-6 4.19428E-6 L 4.08783E-6 -0.03655 " pathEditMode="relative" rAng="0" ptsTypes="AA">
                                      <p:cBhvr>
                                        <p:cTn id="20" dur="500" spd="-100000" fill="hold"/>
                                        <p:tgtEl>
                                          <p:spTgt spid="14"/>
                                        </p:tgtEl>
                                        <p:attrNameLst>
                                          <p:attrName>ppt_x</p:attrName>
                                          <p:attrName>ppt_y</p:attrName>
                                        </p:attrNameLst>
                                      </p:cBhvr>
                                      <p:rCtr x="0" y="-1838"/>
                                    </p:animMotion>
                                  </p:childTnLst>
                                </p:cTn>
                              </p:par>
                              <p:par>
                                <p:cTn id="21" presetID="10" presetClass="entr" presetSubtype="0" fill="hold" grpId="0" nodeType="withEffect">
                                  <p:stCondLst>
                                    <p:cond delay="1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42" presetClass="path" presetSubtype="0" decel="100000" fill="hold" grpId="1" nodeType="withEffect">
                                  <p:stCondLst>
                                    <p:cond delay="100"/>
                                  </p:stCondLst>
                                  <p:childTnLst>
                                    <p:animMotion origin="layout" path="M 4.08783E-6 3.38629E-6 L 4.08783E-6 -0.03654 " pathEditMode="relative" rAng="0" ptsTypes="AA">
                                      <p:cBhvr>
                                        <p:cTn id="25" dur="500" spd="-100000" fill="hold"/>
                                        <p:tgtEl>
                                          <p:spTgt spid="16"/>
                                        </p:tgtEl>
                                        <p:attrNameLst>
                                          <p:attrName>ppt_x</p:attrName>
                                          <p:attrName>ppt_y</p:attrName>
                                        </p:attrNameLst>
                                      </p:cBhvr>
                                      <p:rCtr x="0" y="-1838"/>
                                    </p:animMotion>
                                  </p:childTnLst>
                                </p:cTn>
                              </p:par>
                              <p:par>
                                <p:cTn id="26" presetID="10" presetClass="entr" presetSubtype="0" fill="hold" grpId="0" nodeType="withEffect">
                                  <p:stCondLst>
                                    <p:cond delay="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grpId="1" nodeType="withEffect">
                                  <p:stCondLst>
                                    <p:cond delay="100"/>
                                  </p:stCondLst>
                                  <p:childTnLst>
                                    <p:animMotion origin="layout" path="M 4.08783E-6 2.5783E-6 L 4.08783E-6 -0.03654 " pathEditMode="relative" rAng="0" ptsTypes="AA">
                                      <p:cBhvr>
                                        <p:cTn id="30" dur="500" spd="-100000" fill="hold"/>
                                        <p:tgtEl>
                                          <p:spTgt spid="17"/>
                                        </p:tgtEl>
                                        <p:attrNameLst>
                                          <p:attrName>ppt_x</p:attrName>
                                          <p:attrName>ppt_y</p:attrName>
                                        </p:attrNameLst>
                                      </p:cBhvr>
                                      <p:rCtr x="0" y="-1838"/>
                                    </p:animMotion>
                                  </p:childTnLst>
                                </p:cTn>
                              </p:par>
                              <p:par>
                                <p:cTn id="31" presetID="10" presetClass="entr" presetSubtype="0" fill="hold" grpId="0" nodeType="withEffect">
                                  <p:stCondLst>
                                    <p:cond delay="1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100"/>
                                  </p:stCondLst>
                                  <p:childTnLst>
                                    <p:animMotion origin="layout" path="M 9.56211E-7 3.36813E-6 L 9.56211E-7 -0.03654 " pathEditMode="relative" rAng="0" ptsTypes="AA">
                                      <p:cBhvr>
                                        <p:cTn id="35" dur="500" spd="-100000" fill="hold"/>
                                        <p:tgtEl>
                                          <p:spTgt spid="15"/>
                                        </p:tgtEl>
                                        <p:attrNameLst>
                                          <p:attrName>ppt_x</p:attrName>
                                          <p:attrName>ppt_y</p:attrName>
                                        </p:attrNameLst>
                                      </p:cBhvr>
                                      <p:rCtr x="0" y="-1838"/>
                                    </p:animMotion>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42" presetClass="path" presetSubtype="0" decel="100000" fill="hold" grpId="1" nodeType="withEffect">
                                  <p:stCondLst>
                                    <p:cond delay="0"/>
                                  </p:stCondLst>
                                  <p:childTnLst>
                                    <p:animMotion origin="layout" path="M 9.56211E-7 -4.75715E-6 L 9.56211E-7 -0.03654 " pathEditMode="relative" rAng="0" ptsTypes="AA">
                                      <p:cBhvr>
                                        <p:cTn id="40" dur="500" spd="-100000" fill="hold"/>
                                        <p:tgtEl>
                                          <p:spTgt spid="18"/>
                                        </p:tgtEl>
                                        <p:attrNameLst>
                                          <p:attrName>ppt_x</p:attrName>
                                          <p:attrName>ppt_y</p:attrName>
                                        </p:attrNameLst>
                                      </p:cBhvr>
                                      <p:rCtr x="0" y="-1838"/>
                                    </p:animMotion>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42" presetClass="path" presetSubtype="0" decel="100000" fill="hold" grpId="1" nodeType="withEffect">
                                  <p:stCondLst>
                                    <p:cond delay="0"/>
                                  </p:stCondLst>
                                  <p:childTnLst>
                                    <p:animMotion origin="layout" path="M 9.56211E-7 1.24376E-6 L 9.56211E-7 -0.03654 " pathEditMode="relative" rAng="0" ptsTypes="AA">
                                      <p:cBhvr>
                                        <p:cTn id="45" dur="500" spd="-100000" fill="hold"/>
                                        <p:tgtEl>
                                          <p:spTgt spid="19"/>
                                        </p:tgtEl>
                                        <p:attrNameLst>
                                          <p:attrName>ppt_x</p:attrName>
                                          <p:attrName>ppt_y</p:attrName>
                                        </p:attrNameLst>
                                      </p:cBhvr>
                                      <p:rCtr x="0" y="-1838"/>
                                    </p:animMotion>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42" presetClass="path" presetSubtype="0" decel="100000" fill="hold" grpId="1" nodeType="withEffect">
                                  <p:stCondLst>
                                    <p:cond delay="0"/>
                                  </p:stCondLst>
                                  <p:childTnLst>
                                    <p:animMotion origin="layout" path="M 9.56211E-7 -2.75533E-6 L 9.56211E-7 -0.03654 " pathEditMode="relative" rAng="0" ptsTypes="AA">
                                      <p:cBhvr>
                                        <p:cTn id="50" dur="500" spd="-100000" fill="hold"/>
                                        <p:tgtEl>
                                          <p:spTgt spid="20"/>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3" grpId="1" animBg="1"/>
      <p:bldP spid="14" grpId="0" animBg="1"/>
      <p:bldP spid="14" grpId="1" animBg="1"/>
      <p:bldP spid="15" grpId="0"/>
      <p:bldP spid="15" grpId="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tial Circle 2">
            <a:extLst>
              <a:ext uri="{FF2B5EF4-FFF2-40B4-BE49-F238E27FC236}">
                <a16:creationId xmlns:a16="http://schemas.microsoft.com/office/drawing/2014/main" id="{8FCDA510-4DE7-4969-B6F2-2AD18C418DB0}"/>
              </a:ext>
            </a:extLst>
          </p:cNvPr>
          <p:cNvSpPr/>
          <p:nvPr/>
        </p:nvSpPr>
        <p:spPr bwMode="auto">
          <a:xfrm>
            <a:off x="6985560" y="2094053"/>
            <a:ext cx="1847338" cy="1847342"/>
          </a:xfrm>
          <a:prstGeom prst="pie">
            <a:avLst>
              <a:gd name="adj1" fmla="val 5386901"/>
              <a:gd name="adj2" fmla="val 10804703"/>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634E3FF5-C4E2-4A8A-9BA2-8D29C9FE3BF0}"/>
              </a:ext>
            </a:extLst>
          </p:cNvPr>
          <p:cNvSpPr/>
          <p:nvPr/>
        </p:nvSpPr>
        <p:spPr bwMode="auto">
          <a:xfrm>
            <a:off x="1" y="4138677"/>
            <a:ext cx="12191999" cy="12480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Rectangle 4">
            <a:extLst>
              <a:ext uri="{FF2B5EF4-FFF2-40B4-BE49-F238E27FC236}">
                <a16:creationId xmlns:a16="http://schemas.microsoft.com/office/drawing/2014/main" id="{654F2FE1-3F97-4C17-B14A-5BCCB8089152}"/>
              </a:ext>
            </a:extLst>
          </p:cNvPr>
          <p:cNvSpPr/>
          <p:nvPr/>
        </p:nvSpPr>
        <p:spPr bwMode="auto">
          <a:xfrm rot="5400000">
            <a:off x="6432583" y="2221230"/>
            <a:ext cx="264042" cy="1400600"/>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548D7B47-CAD2-42EC-A704-76548D686684}"/>
              </a:ext>
            </a:extLst>
          </p:cNvPr>
          <p:cNvCxnSpPr>
            <a:cxnSpLocks/>
          </p:cNvCxnSpPr>
          <p:nvPr/>
        </p:nvCxnSpPr>
        <p:spPr>
          <a:xfrm flipH="1" flipV="1">
            <a:off x="5929486" y="2909453"/>
            <a:ext cx="135139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1ED9D25-CB9E-4E4E-8220-B4048B75B5C3}"/>
              </a:ext>
            </a:extLst>
          </p:cNvPr>
          <p:cNvCxnSpPr>
            <a:cxnSpLocks/>
          </p:cNvCxnSpPr>
          <p:nvPr/>
        </p:nvCxnSpPr>
        <p:spPr>
          <a:xfrm flipH="1">
            <a:off x="2792963" y="3349232"/>
            <a:ext cx="455236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 name="Arrow: Bent 611">
            <a:extLst>
              <a:ext uri="{FF2B5EF4-FFF2-40B4-BE49-F238E27FC236}">
                <a16:creationId xmlns:a16="http://schemas.microsoft.com/office/drawing/2014/main" id="{B246139C-FB7F-4158-8E8A-C8AE6C3C0C47}"/>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9550DDD-3596-4516-8EA7-640D16210883}"/>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ea typeface="+mn-ea"/>
              </a:rPr>
              <a:t>Broad Enterprise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10" name="Group 9">
            <a:extLst>
              <a:ext uri="{FF2B5EF4-FFF2-40B4-BE49-F238E27FC236}">
                <a16:creationId xmlns:a16="http://schemas.microsoft.com/office/drawing/2014/main" id="{AFA546E7-71CC-4726-9F71-CAB2DCB16DA5}"/>
              </a:ext>
            </a:extLst>
          </p:cNvPr>
          <p:cNvGrpSpPr/>
          <p:nvPr/>
        </p:nvGrpSpPr>
        <p:grpSpPr>
          <a:xfrm>
            <a:off x="527233" y="1827983"/>
            <a:ext cx="419516" cy="419516"/>
            <a:chOff x="8564293" y="6421758"/>
            <a:chExt cx="812414" cy="812410"/>
          </a:xfrm>
        </p:grpSpPr>
        <p:sp>
          <p:nvSpPr>
            <p:cNvPr id="11" name="Oval 10">
              <a:extLst>
                <a:ext uri="{FF2B5EF4-FFF2-40B4-BE49-F238E27FC236}">
                  <a16:creationId xmlns:a16="http://schemas.microsoft.com/office/drawing/2014/main" id="{93776B4C-483E-4888-92E4-D3A2202A4DFE}"/>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3C787BA0-DB8F-4342-814A-F3D0977280AC}"/>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Rectangle 12">
            <a:extLst>
              <a:ext uri="{FF2B5EF4-FFF2-40B4-BE49-F238E27FC236}">
                <a16:creationId xmlns:a16="http://schemas.microsoft.com/office/drawing/2014/main" id="{A99BA8B2-DFAC-4DDA-B710-3A17A324115D}"/>
              </a:ext>
            </a:extLst>
          </p:cNvPr>
          <p:cNvSpPr/>
          <p:nvPr/>
        </p:nvSpPr>
        <p:spPr>
          <a:xfrm>
            <a:off x="493989" y="977829"/>
            <a:ext cx="35034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Microsoft Reference Architecture</a:t>
            </a:r>
          </a:p>
        </p:txBody>
      </p:sp>
      <p:sp>
        <p:nvSpPr>
          <p:cNvPr id="14" name="TextBox 13">
            <a:extLst>
              <a:ext uri="{FF2B5EF4-FFF2-40B4-BE49-F238E27FC236}">
                <a16:creationId xmlns:a16="http://schemas.microsoft.com/office/drawing/2014/main" id="{54E90E22-9B35-4325-83FB-B0267ABDA9D4}"/>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B050"/>
                    </a:gs>
                    <a:gs pos="30000">
                      <a:srgbClr val="00B050"/>
                    </a:gs>
                  </a:gsLst>
                  <a:lin ang="5400000" scaled="0"/>
                </a:gradFill>
                <a:effectLst/>
                <a:uLnTx/>
                <a:uFillTx/>
                <a:ea typeface="+mn-ea"/>
              </a:rPr>
              <a:t>Expert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sp>
        <p:nvSpPr>
          <p:cNvPr id="15" name="TextBox 14">
            <a:extLst>
              <a:ext uri="{FF2B5EF4-FFF2-40B4-BE49-F238E27FC236}">
                <a16:creationId xmlns:a16="http://schemas.microsoft.com/office/drawing/2014/main" id="{2B85B949-9FB9-42AB-B006-685D6AD374BC}"/>
              </a:ext>
            </a:extLst>
          </p:cNvPr>
          <p:cNvSpPr txBox="1"/>
          <p:nvPr/>
        </p:nvSpPr>
        <p:spPr>
          <a:xfrm>
            <a:off x="872186" y="4409171"/>
            <a:ext cx="1457247" cy="738664"/>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from an XDR tool with deep knowledge of assets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and ML/UEBA</a:t>
            </a:r>
            <a:endPar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6" name="TextBox 15">
            <a:extLst>
              <a:ext uri="{FF2B5EF4-FFF2-40B4-BE49-F238E27FC236}">
                <a16:creationId xmlns:a16="http://schemas.microsoft.com/office/drawing/2014/main" id="{4DF4B84B-5BE3-4637-8115-448D16D74DA3}"/>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Data</a:t>
            </a:r>
            <a:br>
              <a:rPr kumimoji="0" lang="en-US" sz="1400" b="0" i="0" u="none" strike="noStrike" kern="1200" cap="none" spc="0" normalizeH="0" baseline="0" noProof="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7" name="Group 16">
            <a:extLst>
              <a:ext uri="{FF2B5EF4-FFF2-40B4-BE49-F238E27FC236}">
                <a16:creationId xmlns:a16="http://schemas.microsoft.com/office/drawing/2014/main" id="{543C3A94-D076-4B99-9173-9387623365B6}"/>
              </a:ext>
            </a:extLst>
          </p:cNvPr>
          <p:cNvGrpSpPr/>
          <p:nvPr/>
        </p:nvGrpSpPr>
        <p:grpSpPr>
          <a:xfrm>
            <a:off x="527233" y="5780445"/>
            <a:ext cx="419516" cy="419517"/>
            <a:chOff x="292136" y="5723519"/>
            <a:chExt cx="419516" cy="419517"/>
          </a:xfrm>
        </p:grpSpPr>
        <p:sp>
          <p:nvSpPr>
            <p:cNvPr id="18" name="Oval 17">
              <a:extLst>
                <a:ext uri="{FF2B5EF4-FFF2-40B4-BE49-F238E27FC236}">
                  <a16:creationId xmlns:a16="http://schemas.microsoft.com/office/drawing/2014/main" id="{D700C5B5-3D9F-4D1B-B485-EBCB1784974A}"/>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96274C3C-C7F0-49CD-B6D3-EB5726F0E63A}"/>
                </a:ext>
              </a:extLst>
            </p:cNvPr>
            <p:cNvGrpSpPr/>
            <p:nvPr/>
          </p:nvGrpSpPr>
          <p:grpSpPr>
            <a:xfrm>
              <a:off x="366501" y="5820858"/>
              <a:ext cx="270785" cy="190718"/>
              <a:chOff x="1569824" y="2493431"/>
              <a:chExt cx="1534468" cy="1080738"/>
            </a:xfrm>
            <a:solidFill>
              <a:schemeClr val="bg1"/>
            </a:solidFill>
          </p:grpSpPr>
          <p:sp>
            <p:nvSpPr>
              <p:cNvPr id="20" name="Freeform: Shape 19">
                <a:extLst>
                  <a:ext uri="{FF2B5EF4-FFF2-40B4-BE49-F238E27FC236}">
                    <a16:creationId xmlns:a16="http://schemas.microsoft.com/office/drawing/2014/main" id="{DC804A7A-6296-4844-88A5-94638E2108EB}"/>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45F7737-FEAE-418F-9C31-54A690F13F0A}"/>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B091C52B-ED12-47AF-96A8-F36C50FD5B65}"/>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3" name="Rectangle 22">
            <a:hlinkClick r:id="rId2"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8189BD69-F52F-400E-895E-C57425D60510}"/>
              </a:ext>
            </a:extLst>
          </p:cNvPr>
          <p:cNvSpPr/>
          <p:nvPr/>
        </p:nvSpPr>
        <p:spPr bwMode="auto">
          <a:xfrm>
            <a:off x="6163731" y="1506967"/>
            <a:ext cx="3400626" cy="66757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lvl="0" algn="ctr" defTabSz="932472" fontAlgn="base">
              <a:spcBef>
                <a:spcPct val="0"/>
              </a:spcBef>
              <a:spcAft>
                <a:spcPts val="300"/>
              </a:spcAft>
              <a:defRPr/>
            </a:pPr>
            <a:r>
              <a:rPr lang="en-US" sz="1200" b="1">
                <a:solidFill>
                  <a:schemeClr val="accent1">
                    <a:lumMod val="75000"/>
                  </a:schemeClr>
                </a:solidFill>
                <a:ea typeface="Segoe UI" pitchFamily="34" charset="0"/>
                <a:cs typeface="Segoe UI" pitchFamily="34" charset="0"/>
              </a:rPr>
              <a:t>Align to Mission + Continuously Improve</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Mean </a:t>
            </a:r>
            <a:r>
              <a:rPr lang="en-US" sz="900">
                <a:solidFill>
                  <a:schemeClr val="accent1">
                    <a:lumMod val="75000"/>
                  </a:schemeClr>
                </a:solidFill>
                <a:latin typeface="Segoe UI Semibold"/>
                <a:ea typeface="Segoe UI" pitchFamily="34" charset="0"/>
                <a:cs typeface="Segoe UI" pitchFamily="34" charset="0"/>
              </a:rPr>
              <a:t>T</a:t>
            </a:r>
            <a:r>
              <a:rPr kumimoji="0" lang="en-US" sz="900" b="0" i="0" u="none" strike="noStrike" kern="1200" cap="none" spc="0" normalizeH="0" baseline="0" noProof="0" err="1">
                <a:ln>
                  <a:noFill/>
                </a:ln>
                <a:solidFill>
                  <a:schemeClr val="accent1">
                    <a:lumMod val="75000"/>
                  </a:schemeClr>
                </a:solidFill>
                <a:effectLst/>
                <a:uLnTx/>
                <a:uFillTx/>
                <a:latin typeface="Segoe UI Semibold"/>
                <a:ea typeface="Segoe UI" pitchFamily="34" charset="0"/>
                <a:cs typeface="Segoe UI" pitchFamily="34" charset="0"/>
              </a:rPr>
              <a:t>ime</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 to Acknowledge (MTTA)</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chemeClr val="accent1">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Effectiveness- </a:t>
            </a:r>
            <a:r>
              <a:rPr kumimoji="0" lang="en-US" sz="900" b="0" i="0" u="none" strike="noStrike" kern="1200" cap="none" spc="0" normalizeH="0" baseline="0" noProof="0">
                <a:ln>
                  <a:noFill/>
                </a:ln>
                <a:solidFill>
                  <a:schemeClr val="accent1">
                    <a:lumMod val="75000"/>
                  </a:schemeClr>
                </a:solidFill>
                <a:effectLst/>
                <a:uLnTx/>
                <a:uFillTx/>
                <a:latin typeface="Segoe UI Semibold"/>
                <a:ea typeface="Segoe UI" pitchFamily="34" charset="0"/>
                <a:cs typeface="Segoe UI" pitchFamily="34" charset="0"/>
              </a:rPr>
              <a:t>Mean Time to Remediate (MTTR)</a:t>
            </a:r>
          </a:p>
        </p:txBody>
      </p:sp>
      <p:grpSp>
        <p:nvGrpSpPr>
          <p:cNvPr id="24" name="Group 23">
            <a:extLst>
              <a:ext uri="{FF2B5EF4-FFF2-40B4-BE49-F238E27FC236}">
                <a16:creationId xmlns:a16="http://schemas.microsoft.com/office/drawing/2014/main" id="{0BDF9C2B-D299-496B-AEC3-A7EB1DBF5F91}"/>
              </a:ext>
            </a:extLst>
          </p:cNvPr>
          <p:cNvGrpSpPr/>
          <p:nvPr/>
        </p:nvGrpSpPr>
        <p:grpSpPr>
          <a:xfrm>
            <a:off x="1068554" y="3126700"/>
            <a:ext cx="1658996" cy="533407"/>
            <a:chOff x="1068554" y="3698600"/>
            <a:chExt cx="1658996" cy="533407"/>
          </a:xfrm>
        </p:grpSpPr>
        <p:sp>
          <p:nvSpPr>
            <p:cNvPr id="25" name="Rectangle 24">
              <a:extLst>
                <a:ext uri="{FF2B5EF4-FFF2-40B4-BE49-F238E27FC236}">
                  <a16:creationId xmlns:a16="http://schemas.microsoft.com/office/drawing/2014/main" id="{580AE9BE-20B6-498E-94E5-E59C0EAD9D95}"/>
                </a:ext>
              </a:extLst>
            </p:cNvPr>
            <p:cNvSpPr/>
            <p:nvPr/>
          </p:nvSpPr>
          <p:spPr>
            <a:xfrm>
              <a:off x="1068554" y="3698600"/>
              <a:ext cx="1658996" cy="533407"/>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91440"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Classic SIEM</a:t>
              </a:r>
            </a:p>
          </p:txBody>
        </p:sp>
        <p:grpSp>
          <p:nvGrpSpPr>
            <p:cNvPr id="26" name="Group 25">
              <a:extLst>
                <a:ext uri="{FF2B5EF4-FFF2-40B4-BE49-F238E27FC236}">
                  <a16:creationId xmlns:a16="http://schemas.microsoft.com/office/drawing/2014/main" id="{294133AB-7E1A-4D02-BA60-544CF9F1D759}"/>
                </a:ext>
              </a:extLst>
            </p:cNvPr>
            <p:cNvGrpSpPr/>
            <p:nvPr/>
          </p:nvGrpSpPr>
          <p:grpSpPr>
            <a:xfrm>
              <a:off x="1175899" y="3800677"/>
              <a:ext cx="178885" cy="141617"/>
              <a:chOff x="6923299" y="4036815"/>
              <a:chExt cx="389108" cy="308044"/>
            </a:xfrm>
          </p:grpSpPr>
          <p:sp>
            <p:nvSpPr>
              <p:cNvPr id="34" name="Freeform: Shape 33">
                <a:extLst>
                  <a:ext uri="{FF2B5EF4-FFF2-40B4-BE49-F238E27FC236}">
                    <a16:creationId xmlns:a16="http://schemas.microsoft.com/office/drawing/2014/main" id="{2620FC55-9768-48DF-A8EC-120F0D53492C}"/>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1D90C679-3DDE-47F6-9588-5544E83E3DED}"/>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26019621-1A8B-4217-AD3F-5DB36C0C904F}"/>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0733942C-0558-44E0-8C60-4DABEC7FA1E4}"/>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DC1E4356-35F6-4C3E-BBE6-AE4DCC6705F9}"/>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D407622-9C4C-47BD-9889-DAFAEA2C8652}"/>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7" name="Picture 26" descr="A picture containing clipart&#10;&#10;Description automatically generated">
              <a:extLst>
                <a:ext uri="{FF2B5EF4-FFF2-40B4-BE49-F238E27FC236}">
                  <a16:creationId xmlns:a16="http://schemas.microsoft.com/office/drawing/2014/main" id="{429613AA-230C-4B0E-BEBC-4301DFEC7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28" name="Picture 27">
              <a:extLst>
                <a:ext uri="{FF2B5EF4-FFF2-40B4-BE49-F238E27FC236}">
                  <a16:creationId xmlns:a16="http://schemas.microsoft.com/office/drawing/2014/main" id="{8DABB75D-3E66-468B-BCE6-ABFB370677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29" name="Picture 28" descr="A close up of a logo&#10;&#10;Description automatically generated">
              <a:extLst>
                <a:ext uri="{FF2B5EF4-FFF2-40B4-BE49-F238E27FC236}">
                  <a16:creationId xmlns:a16="http://schemas.microsoft.com/office/drawing/2014/main" id="{3526556E-4A26-414D-A5D3-96A58F235F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30" name="Group 29">
              <a:extLst>
                <a:ext uri="{FF2B5EF4-FFF2-40B4-BE49-F238E27FC236}">
                  <a16:creationId xmlns:a16="http://schemas.microsoft.com/office/drawing/2014/main" id="{4894DBF0-F62A-4107-B16A-C624F76A5EDB}"/>
                </a:ext>
              </a:extLst>
            </p:cNvPr>
            <p:cNvGrpSpPr/>
            <p:nvPr/>
          </p:nvGrpSpPr>
          <p:grpSpPr>
            <a:xfrm>
              <a:off x="2434116" y="4066241"/>
              <a:ext cx="160817" cy="36587"/>
              <a:chOff x="3979178" y="6518937"/>
              <a:chExt cx="160817" cy="36587"/>
            </a:xfrm>
          </p:grpSpPr>
          <p:sp>
            <p:nvSpPr>
              <p:cNvPr id="31" name="Oval 30">
                <a:extLst>
                  <a:ext uri="{FF2B5EF4-FFF2-40B4-BE49-F238E27FC236}">
                    <a16:creationId xmlns:a16="http://schemas.microsoft.com/office/drawing/2014/main" id="{65C70271-69CB-405E-9464-C061207B590A}"/>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5290FA07-053E-4FF0-92B8-2961473BDDE7}"/>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val 32">
                <a:extLst>
                  <a:ext uri="{FF2B5EF4-FFF2-40B4-BE49-F238E27FC236}">
                    <a16:creationId xmlns:a16="http://schemas.microsoft.com/office/drawing/2014/main" id="{1711276E-A62C-42BC-A74C-6707F58F7B27}"/>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40" name="Group 39">
            <a:extLst>
              <a:ext uri="{FF2B5EF4-FFF2-40B4-BE49-F238E27FC236}">
                <a16:creationId xmlns:a16="http://schemas.microsoft.com/office/drawing/2014/main" id="{B157800E-6701-42A8-9216-4DF963DB60DD}"/>
              </a:ext>
            </a:extLst>
          </p:cNvPr>
          <p:cNvGrpSpPr/>
          <p:nvPr/>
        </p:nvGrpSpPr>
        <p:grpSpPr>
          <a:xfrm>
            <a:off x="1068553" y="2396934"/>
            <a:ext cx="1657645" cy="319616"/>
            <a:chOff x="868163" y="3648976"/>
            <a:chExt cx="1657645" cy="319616"/>
          </a:xfrm>
        </p:grpSpPr>
        <p:sp>
          <p:nvSpPr>
            <p:cNvPr id="41" name="Rectangle 40">
              <a:hlinkClick r:id="rId6"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8FF48C8A-D54E-45E4-A6A6-4A6AEFA5359B}"/>
                </a:ext>
              </a:extLst>
            </p:cNvPr>
            <p:cNvSpPr/>
            <p:nvPr/>
          </p:nvSpPr>
          <p:spPr>
            <a:xfrm>
              <a:off x="868163" y="3648976"/>
              <a:ext cx="1657645" cy="319616"/>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73152"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Case Management</a:t>
              </a:r>
            </a:p>
          </p:txBody>
        </p:sp>
        <p:sp>
          <p:nvSpPr>
            <p:cNvPr id="42" name="Commitments_EC4D">
              <a:extLst>
                <a:ext uri="{FF2B5EF4-FFF2-40B4-BE49-F238E27FC236}">
                  <a16:creationId xmlns:a16="http://schemas.microsoft.com/office/drawing/2014/main" id="{1EB77DD9-0B20-4590-87A9-C561B6F1CB69}"/>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3" name="Rectangle 42">
            <a:hlinkClick r:id="rId7"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9402C3A2-AD99-48B6-94BF-AC5B7938A56E}"/>
              </a:ext>
            </a:extLst>
          </p:cNvPr>
          <p:cNvSpPr/>
          <p:nvPr/>
        </p:nvSpPr>
        <p:spPr>
          <a:xfrm>
            <a:off x="4431349" y="3521280"/>
            <a:ext cx="1723987" cy="430887"/>
          </a:xfrm>
          <a:prstGeom prst="rect">
            <a:avLst/>
          </a:prstGeom>
        </p:spPr>
        <p:txBody>
          <a:bodyPr wrap="square">
            <a:spAutoFit/>
          </a:bodyPr>
          <a:lstStyle/>
          <a:p>
            <a:pPr lvl="0" defTabSz="914367">
              <a:defRPr/>
            </a:pPr>
            <a:r>
              <a:rPr lang="en-US" sz="800" b="1" kern="0" noProof="0">
                <a:gradFill>
                  <a:gsLst>
                    <a:gs pos="0">
                      <a:prstClr val="black"/>
                    </a:gs>
                    <a:gs pos="100000">
                      <a:prstClr val="black"/>
                    </a:gs>
                  </a:gsLst>
                  <a:lin ang="5400000" scaled="1"/>
                </a:gradFill>
                <a:latin typeface="Segoe UI" panose="020B0502040204020203" pitchFamily="34" charset="0"/>
                <a:cs typeface="Segoe UI" panose="020B0502040204020203" pitchFamily="34" charset="0"/>
              </a:rPr>
              <a:t>Microsoft Threat </a:t>
            </a: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Intelligence</a:t>
            </a:r>
            <a: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 </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br>
            <a:r>
              <a:rPr lang="en-US" sz="700">
                <a:gradFill>
                  <a:gsLst>
                    <a:gs pos="0">
                      <a:prstClr val="black"/>
                    </a:gs>
                    <a:gs pos="100000">
                      <a:prstClr val="black"/>
                    </a:gs>
                  </a:gsLst>
                  <a:lin ang="5400000" scaled="1"/>
                </a:gradFill>
                <a:latin typeface="Segoe UI" panose="020B0502040204020203" pitchFamily="34" charset="0"/>
                <a:cs typeface="Segoe UI" panose="020B0502040204020203" pitchFamily="34" charset="0"/>
              </a:rPr>
              <a:t>8+ Trillion signals per day of security context </a:t>
            </a: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endParaRPr>
          </a:p>
        </p:txBody>
      </p:sp>
      <p:grpSp>
        <p:nvGrpSpPr>
          <p:cNvPr id="44" name="Group 4">
            <a:extLst>
              <a:ext uri="{FF2B5EF4-FFF2-40B4-BE49-F238E27FC236}">
                <a16:creationId xmlns:a16="http://schemas.microsoft.com/office/drawing/2014/main" id="{CFDD7D56-E4CE-429B-A40F-FC35CEF52D0A}"/>
              </a:ext>
            </a:extLst>
          </p:cNvPr>
          <p:cNvGrpSpPr>
            <a:grpSpLocks noChangeAspect="1"/>
          </p:cNvGrpSpPr>
          <p:nvPr/>
        </p:nvGrpSpPr>
        <p:grpSpPr bwMode="auto">
          <a:xfrm>
            <a:off x="4169763" y="3594482"/>
            <a:ext cx="281366" cy="281366"/>
            <a:chOff x="380" y="3325"/>
            <a:chExt cx="286" cy="286"/>
          </a:xfrm>
          <a:solidFill>
            <a:srgbClr val="243A5E"/>
          </a:solidFill>
        </p:grpSpPr>
        <p:sp>
          <p:nvSpPr>
            <p:cNvPr id="45" name="Freeform 5">
              <a:extLst>
                <a:ext uri="{FF2B5EF4-FFF2-40B4-BE49-F238E27FC236}">
                  <a16:creationId xmlns:a16="http://schemas.microsoft.com/office/drawing/2014/main" id="{C6357BB3-9B68-46A3-A79B-02998F3FB1DA}"/>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6" name="Oval 6">
              <a:extLst>
                <a:ext uri="{FF2B5EF4-FFF2-40B4-BE49-F238E27FC236}">
                  <a16:creationId xmlns:a16="http://schemas.microsoft.com/office/drawing/2014/main" id="{997939C4-EE6B-45B7-9AAD-B64349603B19}"/>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 name="Oval 7">
              <a:extLst>
                <a:ext uri="{FF2B5EF4-FFF2-40B4-BE49-F238E27FC236}">
                  <a16:creationId xmlns:a16="http://schemas.microsoft.com/office/drawing/2014/main" id="{32B86030-3874-474E-AAD7-02103105CEBB}"/>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 name="Oval 8">
              <a:extLst>
                <a:ext uri="{FF2B5EF4-FFF2-40B4-BE49-F238E27FC236}">
                  <a16:creationId xmlns:a16="http://schemas.microsoft.com/office/drawing/2014/main" id="{3023944A-6B4E-4376-9CF7-8988C68780AE}"/>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9" name="Oval 9">
              <a:extLst>
                <a:ext uri="{FF2B5EF4-FFF2-40B4-BE49-F238E27FC236}">
                  <a16:creationId xmlns:a16="http://schemas.microsoft.com/office/drawing/2014/main" id="{D4A45220-2592-4DF7-B21F-ADE86CF6C45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0" name="Oval 10">
              <a:extLst>
                <a:ext uri="{FF2B5EF4-FFF2-40B4-BE49-F238E27FC236}">
                  <a16:creationId xmlns:a16="http://schemas.microsoft.com/office/drawing/2014/main" id="{E01AF9E0-9919-44B2-A8F5-5F42C41FDB18}"/>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1" name="Oval 11">
              <a:extLst>
                <a:ext uri="{FF2B5EF4-FFF2-40B4-BE49-F238E27FC236}">
                  <a16:creationId xmlns:a16="http://schemas.microsoft.com/office/drawing/2014/main" id="{A9FD368D-8C85-4638-A529-B05E2E52BB00}"/>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2" name="Oval 12">
              <a:extLst>
                <a:ext uri="{FF2B5EF4-FFF2-40B4-BE49-F238E27FC236}">
                  <a16:creationId xmlns:a16="http://schemas.microsoft.com/office/drawing/2014/main" id="{C2063BBC-F0F8-4E6E-B4E6-00C85902E885}"/>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53" name="Straight Arrow Connector 52">
            <a:extLst>
              <a:ext uri="{FF2B5EF4-FFF2-40B4-BE49-F238E27FC236}">
                <a16:creationId xmlns:a16="http://schemas.microsoft.com/office/drawing/2014/main" id="{0B204820-542B-4EBF-A1F5-393B07CB562A}"/>
              </a:ext>
            </a:extLst>
          </p:cNvPr>
          <p:cNvCxnSpPr>
            <a:cxnSpLocks/>
          </p:cNvCxnSpPr>
          <p:nvPr/>
        </p:nvCxnSpPr>
        <p:spPr>
          <a:xfrm flipV="1">
            <a:off x="5082672" y="3126700"/>
            <a:ext cx="0" cy="375375"/>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54" name="Group 53">
            <a:extLst>
              <a:ext uri="{FF2B5EF4-FFF2-40B4-BE49-F238E27FC236}">
                <a16:creationId xmlns:a16="http://schemas.microsoft.com/office/drawing/2014/main" id="{BCD09B26-96EC-42AD-B0CC-8D7CF6FBDE9F}"/>
              </a:ext>
            </a:extLst>
          </p:cNvPr>
          <p:cNvGrpSpPr/>
          <p:nvPr/>
        </p:nvGrpSpPr>
        <p:grpSpPr>
          <a:xfrm>
            <a:off x="1064480" y="3656358"/>
            <a:ext cx="3805367" cy="2080280"/>
            <a:chOff x="1064480" y="3656358"/>
            <a:chExt cx="3805367" cy="2080280"/>
          </a:xfrm>
        </p:grpSpPr>
        <p:sp>
          <p:nvSpPr>
            <p:cNvPr id="55" name="Arrow: Bent 54">
              <a:extLst>
                <a:ext uri="{FF2B5EF4-FFF2-40B4-BE49-F238E27FC236}">
                  <a16:creationId xmlns:a16="http://schemas.microsoft.com/office/drawing/2014/main" id="{75B88EC8-2FB2-4DA5-B3B7-053C71CF877A}"/>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4261CC08-D3E6-4160-B93E-B4B112165F1E}"/>
                </a:ext>
              </a:extLst>
            </p:cNvPr>
            <p:cNvSpPr/>
            <p:nvPr/>
          </p:nvSpPr>
          <p:spPr>
            <a:xfrm>
              <a:off x="1064480" y="3656358"/>
              <a:ext cx="2091114" cy="175433"/>
            </a:xfrm>
            <a:prstGeom prst="rect">
              <a:avLst/>
            </a:prstGeom>
            <a:solidFill>
              <a:schemeClr val="tx1">
                <a:lumMod val="50000"/>
              </a:schemeClr>
            </a:solidFill>
            <a:ln w="38100">
              <a:noFill/>
            </a:ln>
          </p:spPr>
          <p:txBody>
            <a:bodyPr wrap="square" lIns="0" tIns="18288" rIns="0" bIns="18288" anchor="ctr" anchorCtr="0">
              <a:spAutoFit/>
            </a:bodyPr>
            <a:lstStyle/>
            <a:p>
              <a:pPr marL="112713" marR="0" lvl="0"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rPr>
                <a:t>API integration</a:t>
              </a:r>
              <a:endParaRPr kumimoji="0" lang="en-US" sz="9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pic>
          <p:nvPicPr>
            <p:cNvPr id="57" name="Graphic 56">
              <a:extLst>
                <a:ext uri="{FF2B5EF4-FFF2-40B4-BE49-F238E27FC236}">
                  <a16:creationId xmlns:a16="http://schemas.microsoft.com/office/drawing/2014/main" id="{468DD865-0839-47CA-B8FC-7AE0044A26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2668" y="4004776"/>
              <a:ext cx="1677179" cy="548291"/>
            </a:xfrm>
            <a:prstGeom prst="rect">
              <a:avLst/>
            </a:prstGeom>
          </p:spPr>
        </p:pic>
      </p:grpSp>
      <p:grpSp>
        <p:nvGrpSpPr>
          <p:cNvPr id="58" name="Group 57">
            <a:extLst>
              <a:ext uri="{FF2B5EF4-FFF2-40B4-BE49-F238E27FC236}">
                <a16:creationId xmlns:a16="http://schemas.microsoft.com/office/drawing/2014/main" id="{4E7463D4-A7D6-4833-8F32-503110779217}"/>
              </a:ext>
            </a:extLst>
          </p:cNvPr>
          <p:cNvGrpSpPr/>
          <p:nvPr/>
        </p:nvGrpSpPr>
        <p:grpSpPr>
          <a:xfrm>
            <a:off x="5847561" y="423131"/>
            <a:ext cx="6130502" cy="826457"/>
            <a:chOff x="7322232" y="422237"/>
            <a:chExt cx="6130502" cy="826457"/>
          </a:xfrm>
        </p:grpSpPr>
        <p:sp>
          <p:nvSpPr>
            <p:cNvPr id="59" name="Rectangle 58">
              <a:extLst>
                <a:ext uri="{FF2B5EF4-FFF2-40B4-BE49-F238E27FC236}">
                  <a16:creationId xmlns:a16="http://schemas.microsoft.com/office/drawing/2014/main" id="{10A9BF10-1A8E-405B-8B5B-0DFC410F29A6}"/>
                </a:ext>
              </a:extLst>
            </p:cNvPr>
            <p:cNvSpPr/>
            <p:nvPr/>
          </p:nvSpPr>
          <p:spPr bwMode="auto">
            <a:xfrm>
              <a:off x="7322232" y="422237"/>
              <a:ext cx="6130502" cy="826457"/>
            </a:xfrm>
            <a:prstGeom prst="rect">
              <a:avLst/>
            </a:prstGeom>
            <a:solidFill>
              <a:schemeClr val="bg1"/>
            </a:solidFill>
            <a:ln w="0">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grpSp>
          <p:nvGrpSpPr>
            <p:cNvPr id="60" name="Group 59">
              <a:extLst>
                <a:ext uri="{FF2B5EF4-FFF2-40B4-BE49-F238E27FC236}">
                  <a16:creationId xmlns:a16="http://schemas.microsoft.com/office/drawing/2014/main" id="{687CB7E7-4C9F-4DAE-A42D-2E7B1BF6BF9A}"/>
                </a:ext>
              </a:extLst>
            </p:cNvPr>
            <p:cNvGrpSpPr/>
            <p:nvPr/>
          </p:nvGrpSpPr>
          <p:grpSpPr>
            <a:xfrm>
              <a:off x="9724028" y="746227"/>
              <a:ext cx="1646309" cy="244554"/>
              <a:chOff x="9828657" y="764191"/>
              <a:chExt cx="1646309" cy="244554"/>
            </a:xfrm>
          </p:grpSpPr>
          <p:sp>
            <p:nvSpPr>
              <p:cNvPr id="73" name="Arrow: Right 72">
                <a:extLst>
                  <a:ext uri="{FF2B5EF4-FFF2-40B4-BE49-F238E27FC236}">
                    <a16:creationId xmlns:a16="http://schemas.microsoft.com/office/drawing/2014/main" id="{8EB4E1DB-C377-429D-AB52-59A71F70C915}"/>
                  </a:ext>
                </a:extLst>
              </p:cNvPr>
              <p:cNvSpPr/>
              <p:nvPr/>
            </p:nvSpPr>
            <p:spPr>
              <a:xfrm>
                <a:off x="9828657" y="851065"/>
                <a:ext cx="315746" cy="80173"/>
              </a:xfrm>
              <a:prstGeom prst="rightArrow">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Arrow: Right 73">
                <a:extLst>
                  <a:ext uri="{FF2B5EF4-FFF2-40B4-BE49-F238E27FC236}">
                    <a16:creationId xmlns:a16="http://schemas.microsoft.com/office/drawing/2014/main" id="{9D1289A7-1825-4239-869B-00001CDB3EF8}"/>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Consulting and Escalation</a:t>
                </a:r>
              </a:p>
            </p:txBody>
          </p:sp>
        </p:grpSp>
        <p:grpSp>
          <p:nvGrpSpPr>
            <p:cNvPr id="61" name="Group 60">
              <a:extLst>
                <a:ext uri="{FF2B5EF4-FFF2-40B4-BE49-F238E27FC236}">
                  <a16:creationId xmlns:a16="http://schemas.microsoft.com/office/drawing/2014/main" id="{02E1354E-DC16-49AD-B7FE-445B9D6E627B}"/>
                </a:ext>
              </a:extLst>
            </p:cNvPr>
            <p:cNvGrpSpPr/>
            <p:nvPr/>
          </p:nvGrpSpPr>
          <p:grpSpPr>
            <a:xfrm>
              <a:off x="9724028" y="564591"/>
              <a:ext cx="1025888" cy="244554"/>
              <a:chOff x="9828657" y="939673"/>
              <a:chExt cx="1025888" cy="244554"/>
            </a:xfrm>
          </p:grpSpPr>
          <p:sp>
            <p:nvSpPr>
              <p:cNvPr id="71" name="Arrow: Right 70">
                <a:extLst>
                  <a:ext uri="{FF2B5EF4-FFF2-40B4-BE49-F238E27FC236}">
                    <a16:creationId xmlns:a16="http://schemas.microsoft.com/office/drawing/2014/main" id="{517FF5B7-C9D7-47FE-B97C-EAF0A95B69B9}"/>
                  </a:ext>
                </a:extLst>
              </p:cNvPr>
              <p:cNvSpPr/>
              <p:nvPr/>
            </p:nvSpPr>
            <p:spPr>
              <a:xfrm>
                <a:off x="9828657" y="1015224"/>
                <a:ext cx="315746" cy="101800"/>
              </a:xfrm>
              <a:prstGeom prst="rightArrow">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Arrow: Right 71">
                <a:extLst>
                  <a:ext uri="{FF2B5EF4-FFF2-40B4-BE49-F238E27FC236}">
                    <a16:creationId xmlns:a16="http://schemas.microsoft.com/office/drawing/2014/main" id="{6A5EF31B-1422-4767-B2A6-6DB722CFF2C0}"/>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Outsourcing</a:t>
                </a:r>
              </a:p>
            </p:txBody>
          </p:sp>
        </p:grpSp>
        <p:grpSp>
          <p:nvGrpSpPr>
            <p:cNvPr id="62" name="Group 61">
              <a:extLst>
                <a:ext uri="{FF2B5EF4-FFF2-40B4-BE49-F238E27FC236}">
                  <a16:creationId xmlns:a16="http://schemas.microsoft.com/office/drawing/2014/main" id="{FDD9A6EE-191E-4422-AB68-0594E44A6C4A}"/>
                </a:ext>
              </a:extLst>
            </p:cNvPr>
            <p:cNvGrpSpPr/>
            <p:nvPr/>
          </p:nvGrpSpPr>
          <p:grpSpPr>
            <a:xfrm>
              <a:off x="9724028" y="913277"/>
              <a:ext cx="1788057" cy="244554"/>
              <a:chOff x="7541203" y="939673"/>
              <a:chExt cx="1788057" cy="244554"/>
            </a:xfrm>
          </p:grpSpPr>
          <p:sp>
            <p:nvSpPr>
              <p:cNvPr id="69" name="Arrow: Right 68">
                <a:extLst>
                  <a:ext uri="{FF2B5EF4-FFF2-40B4-BE49-F238E27FC236}">
                    <a16:creationId xmlns:a16="http://schemas.microsoft.com/office/drawing/2014/main" id="{D79974A0-2589-47FE-AE5C-F56C926554E4}"/>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Native Resource Monitoring </a:t>
                </a:r>
              </a:p>
            </p:txBody>
          </p:sp>
          <p:cxnSp>
            <p:nvCxnSpPr>
              <p:cNvPr id="70" name="Connector: Elbow 279">
                <a:extLst>
                  <a:ext uri="{FF2B5EF4-FFF2-40B4-BE49-F238E27FC236}">
                    <a16:creationId xmlns:a16="http://schemas.microsoft.com/office/drawing/2014/main" id="{E7186A0B-2790-4914-B38B-D697F3236E19}"/>
                  </a:ext>
                </a:extLst>
              </p:cNvPr>
              <p:cNvCxnSpPr>
                <a:cxnSpLocks/>
              </p:cNvCxnSpPr>
              <p:nvPr/>
            </p:nvCxnSpPr>
            <p:spPr>
              <a:xfrm flipH="1">
                <a:off x="7541203" y="1063167"/>
                <a:ext cx="299602" cy="0"/>
              </a:xfrm>
              <a:prstGeom prst="straightConnector1">
                <a:avLst/>
              </a:prstGeom>
              <a:noFill/>
              <a:ln w="57150">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63" name="Group 62">
              <a:extLst>
                <a:ext uri="{FF2B5EF4-FFF2-40B4-BE49-F238E27FC236}">
                  <a16:creationId xmlns:a16="http://schemas.microsoft.com/office/drawing/2014/main" id="{F174F86B-A31F-4CEC-B9B1-F876B94EE555}"/>
                </a:ext>
              </a:extLst>
            </p:cNvPr>
            <p:cNvGrpSpPr/>
            <p:nvPr/>
          </p:nvGrpSpPr>
          <p:grpSpPr>
            <a:xfrm>
              <a:off x="7538429" y="746227"/>
              <a:ext cx="1732247" cy="244554"/>
              <a:chOff x="9857680" y="591021"/>
              <a:chExt cx="1732247" cy="244554"/>
            </a:xfrm>
          </p:grpSpPr>
          <p:sp>
            <p:nvSpPr>
              <p:cNvPr id="67" name="Arrow: Right 66">
                <a:extLst>
                  <a:ext uri="{FF2B5EF4-FFF2-40B4-BE49-F238E27FC236}">
                    <a16:creationId xmlns:a16="http://schemas.microsoft.com/office/drawing/2014/main" id="{8C3B5E02-24CA-4D29-A1E7-68C40D2B6F82}"/>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Event Log Based Monitoring</a:t>
                </a:r>
              </a:p>
            </p:txBody>
          </p:sp>
          <p:cxnSp>
            <p:nvCxnSpPr>
              <p:cNvPr id="68" name="Connector: Elbow 279">
                <a:extLst>
                  <a:ext uri="{FF2B5EF4-FFF2-40B4-BE49-F238E27FC236}">
                    <a16:creationId xmlns:a16="http://schemas.microsoft.com/office/drawing/2014/main" id="{CF18F143-96F5-4CB2-887D-8D758CF30440}"/>
                  </a:ext>
                </a:extLst>
              </p:cNvPr>
              <p:cNvCxnSpPr>
                <a:cxnSpLocks/>
              </p:cNvCxnSpPr>
              <p:nvPr/>
            </p:nvCxnSpPr>
            <p:spPr>
              <a:xfrm flipH="1">
                <a:off x="9857680" y="727468"/>
                <a:ext cx="295182" cy="0"/>
              </a:xfrm>
              <a:prstGeom prst="straightConnector1">
                <a:avLst/>
              </a:prstGeom>
              <a:ln w="28575">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440BD5B2-8D46-4669-B212-CAA264A22EC9}"/>
                </a:ext>
              </a:extLst>
            </p:cNvPr>
            <p:cNvGrpSpPr/>
            <p:nvPr/>
          </p:nvGrpSpPr>
          <p:grpSpPr>
            <a:xfrm>
              <a:off x="7538429" y="913277"/>
              <a:ext cx="1986362" cy="244554"/>
              <a:chOff x="7538429" y="750123"/>
              <a:chExt cx="1986362" cy="244554"/>
            </a:xfrm>
          </p:grpSpPr>
          <p:sp>
            <p:nvSpPr>
              <p:cNvPr id="65" name="Arrow: Right 64">
                <a:extLst>
                  <a:ext uri="{FF2B5EF4-FFF2-40B4-BE49-F238E27FC236}">
                    <a16:creationId xmlns:a16="http://schemas.microsoft.com/office/drawing/2014/main" id="{91287EF1-DA76-4860-8015-7B84C1D17B48}"/>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Investigation &amp; Proactive Hunting</a:t>
                </a:r>
              </a:p>
            </p:txBody>
          </p:sp>
          <p:cxnSp>
            <p:nvCxnSpPr>
              <p:cNvPr id="66" name="Straight Arrow Connector 65">
                <a:extLst>
                  <a:ext uri="{FF2B5EF4-FFF2-40B4-BE49-F238E27FC236}">
                    <a16:creationId xmlns:a16="http://schemas.microsoft.com/office/drawing/2014/main" id="{2293784D-44DB-461A-94F3-C1D8543A31E0}"/>
                  </a:ext>
                </a:extLst>
              </p:cNvPr>
              <p:cNvCxnSpPr>
                <a:cxnSpLocks/>
              </p:cNvCxnSpPr>
              <p:nvPr/>
            </p:nvCxnSpPr>
            <p:spPr>
              <a:xfrm flipH="1">
                <a:off x="7538429" y="878645"/>
                <a:ext cx="283712" cy="0"/>
              </a:xfrm>
              <a:prstGeom prst="straightConnector1">
                <a:avLst/>
              </a:prstGeom>
              <a:ln w="317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5" name="Arrow: Bent 74">
            <a:extLst>
              <a:ext uri="{FF2B5EF4-FFF2-40B4-BE49-F238E27FC236}">
                <a16:creationId xmlns:a16="http://schemas.microsoft.com/office/drawing/2014/main" id="{4108A4AB-1381-4841-9862-15BD92891CC8}"/>
              </a:ext>
            </a:extLst>
          </p:cNvPr>
          <p:cNvSpPr/>
          <p:nvPr/>
        </p:nvSpPr>
        <p:spPr>
          <a:xfrm rot="10800000" flipH="1" flipV="1">
            <a:off x="8451291" y="2321808"/>
            <a:ext cx="1611894"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Arrow: Bent 75">
            <a:extLst>
              <a:ext uri="{FF2B5EF4-FFF2-40B4-BE49-F238E27FC236}">
                <a16:creationId xmlns:a16="http://schemas.microsoft.com/office/drawing/2014/main" id="{2B37103A-E03D-4047-BE71-F2E0F48110DA}"/>
              </a:ext>
            </a:extLst>
          </p:cNvPr>
          <p:cNvSpPr/>
          <p:nvPr/>
        </p:nvSpPr>
        <p:spPr>
          <a:xfrm rot="10800000" flipH="1">
            <a:off x="8037309" y="3017736"/>
            <a:ext cx="1421615" cy="459138"/>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Title 1024">
            <a:extLst>
              <a:ext uri="{FF2B5EF4-FFF2-40B4-BE49-F238E27FC236}">
                <a16:creationId xmlns:a16="http://schemas.microsoft.com/office/drawing/2014/main" id="{F8238A13-E118-43CF-BAC9-DA3E301035A0}"/>
              </a:ext>
            </a:extLst>
          </p:cNvPr>
          <p:cNvSpPr txBox="1">
            <a:spLocks/>
          </p:cNvSpPr>
          <p:nvPr/>
        </p:nvSpPr>
        <p:spPr>
          <a:xfrm>
            <a:off x="481595" y="455882"/>
            <a:ext cx="5758367"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gsw-CH"/>
              <a:t>Security Operations</a:t>
            </a:r>
          </a:p>
        </p:txBody>
      </p:sp>
      <p:sp>
        <p:nvSpPr>
          <p:cNvPr id="78" name="Rectangle 77">
            <a:extLst>
              <a:ext uri="{FF2B5EF4-FFF2-40B4-BE49-F238E27FC236}">
                <a16:creationId xmlns:a16="http://schemas.microsoft.com/office/drawing/2014/main" id="{4AC563B8-9009-474E-91C8-2E396E673973}"/>
              </a:ext>
            </a:extLst>
          </p:cNvPr>
          <p:cNvSpPr/>
          <p:nvPr/>
        </p:nvSpPr>
        <p:spPr bwMode="auto">
          <a:xfrm>
            <a:off x="7794608" y="3750511"/>
            <a:ext cx="264042" cy="668255"/>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E7C50299-45D1-41A4-99D2-8DF3276E830E}"/>
              </a:ext>
            </a:extLst>
          </p:cNvPr>
          <p:cNvCxnSpPr>
            <a:cxnSpLocks/>
            <a:endCxn id="339" idx="0"/>
          </p:cNvCxnSpPr>
          <p:nvPr/>
        </p:nvCxnSpPr>
        <p:spPr>
          <a:xfrm>
            <a:off x="7926761" y="3340775"/>
            <a:ext cx="173" cy="1076626"/>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0B6BE055-7F0C-4B46-A37D-27975AC4EA3F}"/>
              </a:ext>
            </a:extLst>
          </p:cNvPr>
          <p:cNvGrpSpPr/>
          <p:nvPr/>
        </p:nvGrpSpPr>
        <p:grpSpPr>
          <a:xfrm>
            <a:off x="7192553" y="2262151"/>
            <a:ext cx="1475012" cy="1499879"/>
            <a:chOff x="7192553" y="2262151"/>
            <a:chExt cx="1475012" cy="1499879"/>
          </a:xfrm>
        </p:grpSpPr>
        <p:sp>
          <p:nvSpPr>
            <p:cNvPr id="81" name="Oval 80">
              <a:extLst>
                <a:ext uri="{FF2B5EF4-FFF2-40B4-BE49-F238E27FC236}">
                  <a16:creationId xmlns:a16="http://schemas.microsoft.com/office/drawing/2014/main" id="{9183DDDA-0C8A-45AC-AC31-64996A7D638C}"/>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A151E84-D833-4005-913A-5B28342AAD64}"/>
                </a:ext>
              </a:extLst>
            </p:cNvPr>
            <p:cNvSpPr/>
            <p:nvPr/>
          </p:nvSpPr>
          <p:spPr>
            <a:xfrm>
              <a:off x="7331555" y="2336395"/>
              <a:ext cx="1200812" cy="420756"/>
            </a:xfrm>
            <a:prstGeom prst="rect">
              <a:avLst/>
            </a:prstGeom>
          </p:spPr>
          <p:txBody>
            <a:bodyPr wrap="square">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lang="en-US" sz="1100" b="1" i="1" kern="0">
                  <a:solidFill>
                    <a:schemeClr val="accent1">
                      <a:lumMod val="75000"/>
                    </a:schemeClr>
                  </a:solidFill>
                  <a:latin typeface="Segoe UI" panose="020B0502040204020203" pitchFamily="34" charset="0"/>
                  <a:cs typeface="Segoe UI" panose="020B0502040204020203" pitchFamily="34" charset="0"/>
                </a:rPr>
                <a:t>Analysts</a:t>
              </a:r>
              <a:br>
                <a:rPr lang="en-US" sz="1100" b="1" i="1" kern="0">
                  <a:solidFill>
                    <a:schemeClr val="accent1">
                      <a:lumMod val="75000"/>
                    </a:schemeClr>
                  </a:solidFill>
                  <a:latin typeface="Segoe UI" panose="020B0502040204020203" pitchFamily="34" charset="0"/>
                  <a:cs typeface="Segoe UI" panose="020B0502040204020203" pitchFamily="34" charset="0"/>
                </a:rPr>
              </a:br>
              <a:r>
                <a:rPr lang="en-US" sz="1100" b="1" i="1" kern="0">
                  <a:solidFill>
                    <a:schemeClr val="accent1">
                      <a:lumMod val="75000"/>
                    </a:schemeClr>
                  </a:solidFill>
                  <a:latin typeface="Segoe UI" panose="020B0502040204020203" pitchFamily="34" charset="0"/>
                  <a:cs typeface="Segoe UI" panose="020B0502040204020203" pitchFamily="34" charset="0"/>
                </a:rPr>
                <a:t>and Hunters</a:t>
              </a:r>
            </a:p>
          </p:txBody>
        </p:sp>
        <p:grpSp>
          <p:nvGrpSpPr>
            <p:cNvPr id="83" name="Group 82">
              <a:extLst>
                <a:ext uri="{FF2B5EF4-FFF2-40B4-BE49-F238E27FC236}">
                  <a16:creationId xmlns:a16="http://schemas.microsoft.com/office/drawing/2014/main" id="{64C0720C-96D0-43A6-A4F8-EAC8B91DDF00}"/>
                </a:ext>
              </a:extLst>
            </p:cNvPr>
            <p:cNvGrpSpPr/>
            <p:nvPr/>
          </p:nvGrpSpPr>
          <p:grpSpPr>
            <a:xfrm>
              <a:off x="7598077" y="2787666"/>
              <a:ext cx="686640" cy="737232"/>
              <a:chOff x="5387169" y="1276544"/>
              <a:chExt cx="474140" cy="509075"/>
            </a:xfrm>
            <a:solidFill>
              <a:schemeClr val="accent1"/>
            </a:solidFill>
          </p:grpSpPr>
          <p:sp>
            <p:nvSpPr>
              <p:cNvPr id="84" name="Oval 1124">
                <a:extLst>
                  <a:ext uri="{FF2B5EF4-FFF2-40B4-BE49-F238E27FC236}">
                    <a16:creationId xmlns:a16="http://schemas.microsoft.com/office/drawing/2014/main" id="{92C0904B-06F8-4748-816D-09858031382D}"/>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5" name="Freeform 1125">
                <a:extLst>
                  <a:ext uri="{FF2B5EF4-FFF2-40B4-BE49-F238E27FC236}">
                    <a16:creationId xmlns:a16="http://schemas.microsoft.com/office/drawing/2014/main" id="{1D56D063-AE83-4C33-A148-E1E37A8FFD7B}"/>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6" name="Oval 1126">
                <a:extLst>
                  <a:ext uri="{FF2B5EF4-FFF2-40B4-BE49-F238E27FC236}">
                    <a16:creationId xmlns:a16="http://schemas.microsoft.com/office/drawing/2014/main" id="{9F65FBF4-FE31-436F-A395-065EC2A97C14}"/>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7" name="Oval 1127">
                <a:extLst>
                  <a:ext uri="{FF2B5EF4-FFF2-40B4-BE49-F238E27FC236}">
                    <a16:creationId xmlns:a16="http://schemas.microsoft.com/office/drawing/2014/main" id="{A724DC93-52FE-4EE5-8639-A7A7C78E8095}"/>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8" name="Oval 1128">
                <a:extLst>
                  <a:ext uri="{FF2B5EF4-FFF2-40B4-BE49-F238E27FC236}">
                    <a16:creationId xmlns:a16="http://schemas.microsoft.com/office/drawing/2014/main" id="{0FC664B5-E7F9-4B9F-A212-4B8919E63355}"/>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9" name="Oval 1129">
                <a:extLst>
                  <a:ext uri="{FF2B5EF4-FFF2-40B4-BE49-F238E27FC236}">
                    <a16:creationId xmlns:a16="http://schemas.microsoft.com/office/drawing/2014/main" id="{38A68CF0-20D6-45C8-94F3-592AC9D0BDE4}"/>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0" name="Oval 1130">
                <a:extLst>
                  <a:ext uri="{FF2B5EF4-FFF2-40B4-BE49-F238E27FC236}">
                    <a16:creationId xmlns:a16="http://schemas.microsoft.com/office/drawing/2014/main" id="{52FFB829-639F-4A5F-A1EF-16B48C0BB51F}"/>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1" name="Oval 1131">
                <a:extLst>
                  <a:ext uri="{FF2B5EF4-FFF2-40B4-BE49-F238E27FC236}">
                    <a16:creationId xmlns:a16="http://schemas.microsoft.com/office/drawing/2014/main" id="{83FD2DE4-B081-43BA-9880-1D20FFCFFEF9}"/>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2" name="Oval 1132">
                <a:extLst>
                  <a:ext uri="{FF2B5EF4-FFF2-40B4-BE49-F238E27FC236}">
                    <a16:creationId xmlns:a16="http://schemas.microsoft.com/office/drawing/2014/main" id="{270C3491-B91F-4DCC-95C7-2070D5DC136B}"/>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93" name="Isosceles Triangle 92">
            <a:extLst>
              <a:ext uri="{FF2B5EF4-FFF2-40B4-BE49-F238E27FC236}">
                <a16:creationId xmlns:a16="http://schemas.microsoft.com/office/drawing/2014/main" id="{4271A32F-8353-41F5-9629-F33F05784200}"/>
              </a:ext>
            </a:extLst>
          </p:cNvPr>
          <p:cNvSpPr/>
          <p:nvPr/>
        </p:nvSpPr>
        <p:spPr bwMode="auto">
          <a:xfrm>
            <a:off x="6596736" y="3333948"/>
            <a:ext cx="213809" cy="516959"/>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Speech Bubble: Rectangle 93">
            <a:extLst>
              <a:ext uri="{FF2B5EF4-FFF2-40B4-BE49-F238E27FC236}">
                <a16:creationId xmlns:a16="http://schemas.microsoft.com/office/drawing/2014/main" id="{809AB7C0-047B-4F5E-BAC6-9848BA78A747}"/>
              </a:ext>
            </a:extLst>
          </p:cNvPr>
          <p:cNvSpPr/>
          <p:nvPr/>
        </p:nvSpPr>
        <p:spPr bwMode="auto">
          <a:xfrm>
            <a:off x="5883924" y="3854447"/>
            <a:ext cx="1754706" cy="461665"/>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95" name="Connector: Elbow 94">
            <a:extLst>
              <a:ext uri="{FF2B5EF4-FFF2-40B4-BE49-F238E27FC236}">
                <a16:creationId xmlns:a16="http://schemas.microsoft.com/office/drawing/2014/main" id="{92DE4286-10DD-4ABF-96D4-6494549EFC2C}"/>
              </a:ext>
            </a:extLst>
          </p:cNvPr>
          <p:cNvCxnSpPr>
            <a:cxnSpLocks/>
          </p:cNvCxnSpPr>
          <p:nvPr/>
        </p:nvCxnSpPr>
        <p:spPr>
          <a:xfrm rot="16200000" flipV="1">
            <a:off x="3406063" y="2985460"/>
            <a:ext cx="1737360" cy="1371600"/>
          </a:xfrm>
          <a:prstGeom prst="bentConnector3">
            <a:avLst>
              <a:gd name="adj1" fmla="val 2316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CB1A9FD-C433-4734-8DDE-DB0E31C841B4}"/>
              </a:ext>
            </a:extLst>
          </p:cNvPr>
          <p:cNvCxnSpPr/>
          <p:nvPr/>
        </p:nvCxnSpPr>
        <p:spPr>
          <a:xfrm>
            <a:off x="3588943" y="2809113"/>
            <a:ext cx="0" cy="1732490"/>
          </a:xfrm>
          <a:prstGeom prst="line">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97" name="Group 96">
            <a:extLst>
              <a:ext uri="{FF2B5EF4-FFF2-40B4-BE49-F238E27FC236}">
                <a16:creationId xmlns:a16="http://schemas.microsoft.com/office/drawing/2014/main" id="{99CFEF46-8BE3-4835-9455-6DF777696B5A}"/>
              </a:ext>
            </a:extLst>
          </p:cNvPr>
          <p:cNvGrpSpPr/>
          <p:nvPr/>
        </p:nvGrpSpPr>
        <p:grpSpPr>
          <a:xfrm>
            <a:off x="2311575" y="4460834"/>
            <a:ext cx="1368178" cy="1923001"/>
            <a:chOff x="2578872" y="4553129"/>
            <a:chExt cx="1368178" cy="1923001"/>
          </a:xfrm>
        </p:grpSpPr>
        <p:sp>
          <p:nvSpPr>
            <p:cNvPr id="98" name="Rectangle 97">
              <a:extLst>
                <a:ext uri="{FF2B5EF4-FFF2-40B4-BE49-F238E27FC236}">
                  <a16:creationId xmlns:a16="http://schemas.microsoft.com/office/drawing/2014/main" id="{24301A0E-81B0-4286-B081-566DFD1A552E}"/>
                </a:ext>
              </a:extLst>
            </p:cNvPr>
            <p:cNvSpPr/>
            <p:nvPr/>
          </p:nvSpPr>
          <p:spPr>
            <a:xfrm>
              <a:off x="2580819" y="4697166"/>
              <a:ext cx="1364286" cy="177896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9" name="Rectangle 98">
              <a:extLst>
                <a:ext uri="{FF2B5EF4-FFF2-40B4-BE49-F238E27FC236}">
                  <a16:creationId xmlns:a16="http://schemas.microsoft.com/office/drawing/2014/main" id="{41BCF3C0-9AB2-4115-BD76-9455952154BE}"/>
                </a:ext>
              </a:extLst>
            </p:cNvPr>
            <p:cNvSpPr/>
            <p:nvPr/>
          </p:nvSpPr>
          <p:spPr>
            <a:xfrm>
              <a:off x="2578873" y="4553129"/>
              <a:ext cx="1368176"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Security &amp; Network</a:t>
              </a:r>
            </a:p>
          </p:txBody>
        </p:sp>
        <p:sp>
          <p:nvSpPr>
            <p:cNvPr id="100" name="Rectangle 99">
              <a:extLst>
                <a:ext uri="{FF2B5EF4-FFF2-40B4-BE49-F238E27FC236}">
                  <a16:creationId xmlns:a16="http://schemas.microsoft.com/office/drawing/2014/main" id="{A8C3A756-83B4-4F19-A5B6-99147D4D5839}"/>
                </a:ext>
              </a:extLst>
            </p:cNvPr>
            <p:cNvSpPr/>
            <p:nvPr/>
          </p:nvSpPr>
          <p:spPr>
            <a:xfrm>
              <a:off x="2578872" y="4783407"/>
              <a:ext cx="1368178" cy="343009"/>
            </a:xfrm>
            <a:prstGeom prst="rect">
              <a:avLst/>
            </a:prstGeom>
            <a:solidFill>
              <a:srgbClr val="C9E7FF"/>
            </a:solidFill>
            <a:ln>
              <a:noFill/>
            </a:ln>
          </p:spPr>
          <p:style>
            <a:lnRef idx="2">
              <a:schemeClr val="dk1"/>
            </a:lnRef>
            <a:fillRef idx="1">
              <a:schemeClr val="lt1"/>
            </a:fillRef>
            <a:effectRef idx="0">
              <a:schemeClr val="dk1"/>
            </a:effectRef>
            <a:fontRef idx="minor">
              <a:schemeClr val="dk1"/>
            </a:fontRef>
          </p:style>
          <p:txBody>
            <a:bodyPr lIns="73152"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Provide actionable security</a:t>
              </a:r>
              <a:b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alerts, raw logs, or both</a:t>
              </a:r>
            </a:p>
          </p:txBody>
        </p:sp>
        <p:pic>
          <p:nvPicPr>
            <p:cNvPr id="101" name="Picture 100" descr="A close up of a logo&#10;&#10;Description automatically generated">
              <a:extLst>
                <a:ext uri="{FF2B5EF4-FFF2-40B4-BE49-F238E27FC236}">
                  <a16:creationId xmlns:a16="http://schemas.microsoft.com/office/drawing/2014/main" id="{40B91591-16B5-4A29-A72B-F058BC66B9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96183" y="6194208"/>
              <a:ext cx="259411" cy="173805"/>
            </a:xfrm>
            <a:prstGeom prst="rect">
              <a:avLst/>
            </a:prstGeom>
          </p:spPr>
        </p:pic>
        <p:pic>
          <p:nvPicPr>
            <p:cNvPr id="102" name="Picture 101" descr="A close up of a logo&#10;&#10;Description generated with high confidence">
              <a:extLst>
                <a:ext uri="{FF2B5EF4-FFF2-40B4-BE49-F238E27FC236}">
                  <a16:creationId xmlns:a16="http://schemas.microsoft.com/office/drawing/2014/main" id="{F3CB6E86-E4E0-4275-A402-1C82E53226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1352" y="5855548"/>
              <a:ext cx="468737" cy="298287"/>
            </a:xfrm>
            <a:prstGeom prst="rect">
              <a:avLst/>
            </a:prstGeom>
            <a:effectLst>
              <a:outerShdw blurRad="50800" dist="38100" dir="2700000" algn="tl" rotWithShape="0">
                <a:schemeClr val="tx2">
                  <a:lumMod val="75000"/>
                  <a:alpha val="40000"/>
                </a:schemeClr>
              </a:outerShdw>
            </a:effectLst>
          </p:spPr>
        </p:pic>
        <p:pic>
          <p:nvPicPr>
            <p:cNvPr id="103" name="Picture 102">
              <a:extLst>
                <a:ext uri="{FF2B5EF4-FFF2-40B4-BE49-F238E27FC236}">
                  <a16:creationId xmlns:a16="http://schemas.microsoft.com/office/drawing/2014/main" id="{FA6EE28C-42D4-4272-8276-4F5C1FB2D8C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0406" y="6193445"/>
              <a:ext cx="229854" cy="168560"/>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C68BB62F-E97A-4CE4-919A-FA7A49C44B87}"/>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3378702" y="5713017"/>
              <a:ext cx="412029" cy="164476"/>
            </a:xfrm>
            <a:prstGeom prst="rect">
              <a:avLst/>
            </a:prstGeom>
          </p:spPr>
        </p:pic>
        <p:pic>
          <p:nvPicPr>
            <p:cNvPr id="105" name="Picture 104">
              <a:extLst>
                <a:ext uri="{FF2B5EF4-FFF2-40B4-BE49-F238E27FC236}">
                  <a16:creationId xmlns:a16="http://schemas.microsoft.com/office/drawing/2014/main" id="{F68E2A67-A624-48E7-98B0-E0238799B57D}"/>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2594857" y="5353844"/>
              <a:ext cx="671189" cy="153797"/>
            </a:xfrm>
            <a:prstGeom prst="rect">
              <a:avLst/>
            </a:prstGeom>
            <a:effectLst>
              <a:outerShdw blurRad="50800" dist="38100" dir="2700000" algn="tl" rotWithShape="0">
                <a:schemeClr val="tx2">
                  <a:lumMod val="75000"/>
                  <a:alpha val="40000"/>
                </a:schemeClr>
              </a:outerShdw>
            </a:effectLst>
          </p:spPr>
        </p:pic>
        <p:pic>
          <p:nvPicPr>
            <p:cNvPr id="106" name="Picture 105">
              <a:extLst>
                <a:ext uri="{FF2B5EF4-FFF2-40B4-BE49-F238E27FC236}">
                  <a16:creationId xmlns:a16="http://schemas.microsoft.com/office/drawing/2014/main" id="{C65B54ED-14F5-4741-BE66-DA2842CB68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3790" y="5975439"/>
              <a:ext cx="249270" cy="80597"/>
            </a:xfrm>
            <a:prstGeom prst="rect">
              <a:avLst/>
            </a:prstGeom>
          </p:spPr>
        </p:pic>
        <p:pic>
          <p:nvPicPr>
            <p:cNvPr id="107" name="Picture 2" descr="Image result for sophos png">
              <a:extLst>
                <a:ext uri="{FF2B5EF4-FFF2-40B4-BE49-F238E27FC236}">
                  <a16:creationId xmlns:a16="http://schemas.microsoft.com/office/drawing/2014/main" id="{524D614E-2EAC-4F59-985E-3EF198C2A0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descr="A picture containing object&#10;&#10;Description automatically generated">
              <a:extLst>
                <a:ext uri="{FF2B5EF4-FFF2-40B4-BE49-F238E27FC236}">
                  <a16:creationId xmlns:a16="http://schemas.microsoft.com/office/drawing/2014/main" id="{76EEEB5A-7E6A-4B7F-8F8C-A6C5E76DC787}"/>
                </a:ext>
              </a:extLst>
            </p:cNvPr>
            <p:cNvPicPr>
              <a:picLocks noChangeAspect="1"/>
            </p:cNvPicPr>
            <p:nvPr/>
          </p:nvPicPr>
          <p:blipFill rotWithShape="1">
            <a:blip r:embed="rId17"/>
            <a:srcRect t="21546" b="26174"/>
            <a:stretch/>
          </p:blipFill>
          <p:spPr>
            <a:xfrm>
              <a:off x="3360779" y="5534111"/>
              <a:ext cx="430409" cy="150010"/>
            </a:xfrm>
            <a:prstGeom prst="rect">
              <a:avLst/>
            </a:prstGeom>
          </p:spPr>
        </p:pic>
        <p:pic>
          <p:nvPicPr>
            <p:cNvPr id="109" name="Picture 108" descr="A close up of a logo&#10;&#10;Description automatically generated">
              <a:extLst>
                <a:ext uri="{FF2B5EF4-FFF2-40B4-BE49-F238E27FC236}">
                  <a16:creationId xmlns:a16="http://schemas.microsoft.com/office/drawing/2014/main" id="{F0A7A1D1-86F0-432B-BE74-1C6B1CF232D4}"/>
                </a:ext>
              </a:extLst>
            </p:cNvPr>
            <p:cNvPicPr>
              <a:picLocks noChangeAspect="1"/>
            </p:cNvPicPr>
            <p:nvPr/>
          </p:nvPicPr>
          <p:blipFill>
            <a:blip r:embed="rId18"/>
            <a:stretch>
              <a:fillRect/>
            </a:stretch>
          </p:blipFill>
          <p:spPr>
            <a:xfrm>
              <a:off x="2672991" y="5213382"/>
              <a:ext cx="552806" cy="62069"/>
            </a:xfrm>
            <a:prstGeom prst="rect">
              <a:avLst/>
            </a:prstGeom>
          </p:spPr>
        </p:pic>
        <p:pic>
          <p:nvPicPr>
            <p:cNvPr id="110" name="Picture 109">
              <a:extLst>
                <a:ext uri="{FF2B5EF4-FFF2-40B4-BE49-F238E27FC236}">
                  <a16:creationId xmlns:a16="http://schemas.microsoft.com/office/drawing/2014/main" id="{8CC227AA-B7DF-473E-AC15-74EE4826AF2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33877" y="5519105"/>
              <a:ext cx="559377" cy="195782"/>
            </a:xfrm>
            <a:prstGeom prst="rect">
              <a:avLst/>
            </a:prstGeom>
          </p:spPr>
        </p:pic>
        <p:pic>
          <p:nvPicPr>
            <p:cNvPr id="111" name="Picture 2">
              <a:extLst>
                <a:ext uri="{FF2B5EF4-FFF2-40B4-BE49-F238E27FC236}">
                  <a16:creationId xmlns:a16="http://schemas.microsoft.com/office/drawing/2014/main" id="{CD011CC6-A2EA-4164-AFA8-AEBDF2F8AB7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Image result for symantec png logo">
              <a:extLst>
                <a:ext uri="{FF2B5EF4-FFF2-40B4-BE49-F238E27FC236}">
                  <a16:creationId xmlns:a16="http://schemas.microsoft.com/office/drawing/2014/main" id="{AF75EE14-B9D0-45F8-9048-A941EB570B0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A close up of a logo&#10;&#10;Description generated with very high confidence">
              <a:extLst>
                <a:ext uri="{FF2B5EF4-FFF2-40B4-BE49-F238E27FC236}">
                  <a16:creationId xmlns:a16="http://schemas.microsoft.com/office/drawing/2014/main" id="{07165EEE-A68F-439C-940A-F19BE048791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58223" y="6171365"/>
              <a:ext cx="320307" cy="234892"/>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FBBE7424-73EB-4631-BE7C-B610F753D302}"/>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9973" y="5883883"/>
              <a:ext cx="349153" cy="235678"/>
            </a:xfrm>
            <a:prstGeom prst="rect">
              <a:avLst/>
            </a:prstGeom>
          </p:spPr>
        </p:pic>
        <p:grpSp>
          <p:nvGrpSpPr>
            <p:cNvPr id="115" name="Group 114">
              <a:extLst>
                <a:ext uri="{FF2B5EF4-FFF2-40B4-BE49-F238E27FC236}">
                  <a16:creationId xmlns:a16="http://schemas.microsoft.com/office/drawing/2014/main" id="{DC906DE8-9DA6-4585-911D-D46A152A13F6}"/>
                </a:ext>
              </a:extLst>
            </p:cNvPr>
            <p:cNvGrpSpPr/>
            <p:nvPr/>
          </p:nvGrpSpPr>
          <p:grpSpPr>
            <a:xfrm>
              <a:off x="3593291" y="6268395"/>
              <a:ext cx="160817" cy="36587"/>
              <a:chOff x="4050545" y="6518937"/>
              <a:chExt cx="160817" cy="36587"/>
            </a:xfrm>
          </p:grpSpPr>
          <p:sp>
            <p:nvSpPr>
              <p:cNvPr id="116" name="Oval 115">
                <a:extLst>
                  <a:ext uri="{FF2B5EF4-FFF2-40B4-BE49-F238E27FC236}">
                    <a16:creationId xmlns:a16="http://schemas.microsoft.com/office/drawing/2014/main" id="{A0959BDC-B436-4C7A-A2EF-EAF2B56B165B}"/>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7" name="Oval 116">
                <a:extLst>
                  <a:ext uri="{FF2B5EF4-FFF2-40B4-BE49-F238E27FC236}">
                    <a16:creationId xmlns:a16="http://schemas.microsoft.com/office/drawing/2014/main" id="{41F8404C-2F20-46F5-8CAD-1BD8CF59D1EA}"/>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8" name="Oval 117">
                <a:extLst>
                  <a:ext uri="{FF2B5EF4-FFF2-40B4-BE49-F238E27FC236}">
                    <a16:creationId xmlns:a16="http://schemas.microsoft.com/office/drawing/2014/main" id="{85F7BEF6-7237-4664-9A7C-E0A3B031F6AC}"/>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19" name="Group 118">
            <a:extLst>
              <a:ext uri="{FF2B5EF4-FFF2-40B4-BE49-F238E27FC236}">
                <a16:creationId xmlns:a16="http://schemas.microsoft.com/office/drawing/2014/main" id="{CE03F033-31FD-41DC-96B2-B36F206529FF}"/>
              </a:ext>
            </a:extLst>
          </p:cNvPr>
          <p:cNvGrpSpPr/>
          <p:nvPr/>
        </p:nvGrpSpPr>
        <p:grpSpPr>
          <a:xfrm>
            <a:off x="2888692" y="1792475"/>
            <a:ext cx="3025251" cy="1307827"/>
            <a:chOff x="2767495" y="1710614"/>
            <a:chExt cx="3025251" cy="1307827"/>
          </a:xfrm>
        </p:grpSpPr>
        <p:sp>
          <p:nvSpPr>
            <p:cNvPr id="120" name="Rectangle 119">
              <a:hlinkClick r:id="rId24"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E4774757-5B5D-4F1F-9117-2AC838517F0A}"/>
                </a:ext>
              </a:extLst>
            </p:cNvPr>
            <p:cNvSpPr/>
            <p:nvPr/>
          </p:nvSpPr>
          <p:spPr>
            <a:xfrm>
              <a:off x="2767495" y="1710614"/>
              <a:ext cx="3025251" cy="1307827"/>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Azure </a:t>
              </a:r>
              <a:b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Sentinel</a:t>
              </a:r>
            </a:p>
            <a:p>
              <a:pPr marL="342900" marR="0" lvl="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1" name="Group 120">
              <a:extLst>
                <a:ext uri="{FF2B5EF4-FFF2-40B4-BE49-F238E27FC236}">
                  <a16:creationId xmlns:a16="http://schemas.microsoft.com/office/drawing/2014/main" id="{1C1649A6-A59D-4C21-96CA-2D88594F36A3}"/>
                </a:ext>
              </a:extLst>
            </p:cNvPr>
            <p:cNvGrpSpPr/>
            <p:nvPr/>
          </p:nvGrpSpPr>
          <p:grpSpPr>
            <a:xfrm>
              <a:off x="4105674" y="1803358"/>
              <a:ext cx="1595893" cy="246888"/>
              <a:chOff x="2006475" y="5626256"/>
              <a:chExt cx="1595893" cy="246888"/>
            </a:xfrm>
          </p:grpSpPr>
          <p:sp>
            <p:nvSpPr>
              <p:cNvPr id="146" name="Rectangle 145">
                <a:extLst>
                  <a:ext uri="{FF2B5EF4-FFF2-40B4-BE49-F238E27FC236}">
                    <a16:creationId xmlns:a16="http://schemas.microsoft.com/office/drawing/2014/main" id="{B8B7A74F-FB4F-4519-B4FC-420B94BDEBF0}"/>
                  </a:ext>
                </a:extLst>
              </p:cNvPr>
              <p:cNvSpPr/>
              <p:nvPr/>
            </p:nvSpPr>
            <p:spPr>
              <a:xfrm>
                <a:off x="2006475" y="562625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Machine Learning (ML) &amp; AI</a:t>
                </a:r>
              </a:p>
            </p:txBody>
          </p:sp>
          <p:grpSp>
            <p:nvGrpSpPr>
              <p:cNvPr id="147" name="Group 146">
                <a:extLst>
                  <a:ext uri="{FF2B5EF4-FFF2-40B4-BE49-F238E27FC236}">
                    <a16:creationId xmlns:a16="http://schemas.microsoft.com/office/drawing/2014/main" id="{FF2596C1-5945-4A3E-AE6D-759EB5EC5597}"/>
                  </a:ext>
                </a:extLst>
              </p:cNvPr>
              <p:cNvGrpSpPr/>
              <p:nvPr/>
            </p:nvGrpSpPr>
            <p:grpSpPr>
              <a:xfrm>
                <a:off x="2058282" y="5662385"/>
                <a:ext cx="179375" cy="179374"/>
                <a:chOff x="7772012" y="5728917"/>
                <a:chExt cx="536745" cy="536745"/>
              </a:xfrm>
            </p:grpSpPr>
            <p:sp>
              <p:nvSpPr>
                <p:cNvPr id="148" name="Freeform 974">
                  <a:extLst>
                    <a:ext uri="{FF2B5EF4-FFF2-40B4-BE49-F238E27FC236}">
                      <a16:creationId xmlns:a16="http://schemas.microsoft.com/office/drawing/2014/main" id="{F1C3AB08-5926-4C41-B328-E1F0CA7058BC}"/>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49" name="Oval 986">
                  <a:extLst>
                    <a:ext uri="{FF2B5EF4-FFF2-40B4-BE49-F238E27FC236}">
                      <a16:creationId xmlns:a16="http://schemas.microsoft.com/office/drawing/2014/main" id="{FAB95EEA-8E9F-4E8A-9EB6-37F667D5E26F}"/>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0" name="Oval 987">
                  <a:extLst>
                    <a:ext uri="{FF2B5EF4-FFF2-40B4-BE49-F238E27FC236}">
                      <a16:creationId xmlns:a16="http://schemas.microsoft.com/office/drawing/2014/main" id="{32E70034-7CF5-4467-ACCC-F619C942D64C}"/>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1" name="Oval 988">
                  <a:extLst>
                    <a:ext uri="{FF2B5EF4-FFF2-40B4-BE49-F238E27FC236}">
                      <a16:creationId xmlns:a16="http://schemas.microsoft.com/office/drawing/2014/main" id="{EF78E2C9-97E4-4460-8E62-D446B46AD175}"/>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2" name="Oval 989">
                  <a:extLst>
                    <a:ext uri="{FF2B5EF4-FFF2-40B4-BE49-F238E27FC236}">
                      <a16:creationId xmlns:a16="http://schemas.microsoft.com/office/drawing/2014/main" id="{351383C5-30DE-4F08-8272-D5841708F98A}"/>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3" name="Oval 990">
                  <a:extLst>
                    <a:ext uri="{FF2B5EF4-FFF2-40B4-BE49-F238E27FC236}">
                      <a16:creationId xmlns:a16="http://schemas.microsoft.com/office/drawing/2014/main" id="{2F8473B6-8FDE-4EE3-89AD-F023D795CD67}"/>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4" name="Oval 991">
                  <a:extLst>
                    <a:ext uri="{FF2B5EF4-FFF2-40B4-BE49-F238E27FC236}">
                      <a16:creationId xmlns:a16="http://schemas.microsoft.com/office/drawing/2014/main" id="{8DDA68AE-1C43-4229-9162-0603658862B3}"/>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grpSp>
        </p:grpSp>
        <p:grpSp>
          <p:nvGrpSpPr>
            <p:cNvPr id="122" name="Group 121">
              <a:extLst>
                <a:ext uri="{FF2B5EF4-FFF2-40B4-BE49-F238E27FC236}">
                  <a16:creationId xmlns:a16="http://schemas.microsoft.com/office/drawing/2014/main" id="{8D6477CB-D935-47D5-92C7-26450F341A6C}"/>
                </a:ext>
              </a:extLst>
            </p:cNvPr>
            <p:cNvGrpSpPr/>
            <p:nvPr/>
          </p:nvGrpSpPr>
          <p:grpSpPr>
            <a:xfrm>
              <a:off x="4105674" y="2050318"/>
              <a:ext cx="1595893" cy="246888"/>
              <a:chOff x="2006475" y="5924916"/>
              <a:chExt cx="1595893" cy="246888"/>
            </a:xfrm>
          </p:grpSpPr>
          <p:sp>
            <p:nvSpPr>
              <p:cNvPr id="141" name="Rectangle 140">
                <a:extLst>
                  <a:ext uri="{FF2B5EF4-FFF2-40B4-BE49-F238E27FC236}">
                    <a16:creationId xmlns:a16="http://schemas.microsoft.com/office/drawing/2014/main" id="{08A9325D-FC60-4F9A-BE33-009DC7095D0C}"/>
                  </a:ext>
                </a:extLst>
              </p:cNvPr>
              <p:cNvSpPr/>
              <p:nvPr/>
            </p:nvSpPr>
            <p:spPr>
              <a:xfrm>
                <a:off x="2006475" y="592491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 (UEBA)</a:t>
                </a:r>
              </a:p>
            </p:txBody>
          </p:sp>
          <p:grpSp>
            <p:nvGrpSpPr>
              <p:cNvPr id="142" name="Group 141">
                <a:extLst>
                  <a:ext uri="{FF2B5EF4-FFF2-40B4-BE49-F238E27FC236}">
                    <a16:creationId xmlns:a16="http://schemas.microsoft.com/office/drawing/2014/main" id="{FB11AEC9-7D8E-4B74-9562-54620D7CE580}"/>
                  </a:ext>
                </a:extLst>
              </p:cNvPr>
              <p:cNvGrpSpPr/>
              <p:nvPr/>
            </p:nvGrpSpPr>
            <p:grpSpPr>
              <a:xfrm>
                <a:off x="2061122" y="5970184"/>
                <a:ext cx="164670" cy="142677"/>
                <a:chOff x="1098273" y="1545305"/>
                <a:chExt cx="392506" cy="340084"/>
              </a:xfrm>
            </p:grpSpPr>
            <p:sp>
              <p:nvSpPr>
                <p:cNvPr id="143" name="Rectangle 5">
                  <a:extLst>
                    <a:ext uri="{FF2B5EF4-FFF2-40B4-BE49-F238E27FC236}">
                      <a16:creationId xmlns:a16="http://schemas.microsoft.com/office/drawing/2014/main" id="{E0C3673F-0FD6-4709-B3B9-C02D5D52FA22}"/>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144" name="Freeform 6">
                  <a:extLst>
                    <a:ext uri="{FF2B5EF4-FFF2-40B4-BE49-F238E27FC236}">
                      <a16:creationId xmlns:a16="http://schemas.microsoft.com/office/drawing/2014/main" id="{2538CD89-5079-4171-98D8-8576C60A42C8}"/>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145" name="Freeform 7">
                  <a:extLst>
                    <a:ext uri="{FF2B5EF4-FFF2-40B4-BE49-F238E27FC236}">
                      <a16:creationId xmlns:a16="http://schemas.microsoft.com/office/drawing/2014/main" id="{BF315B88-9E0E-4F5C-94FE-75508524D683}"/>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grpSp>
        </p:grpSp>
        <p:pic>
          <p:nvPicPr>
            <p:cNvPr id="123" name="Picture 122">
              <a:extLst>
                <a:ext uri="{FF2B5EF4-FFF2-40B4-BE49-F238E27FC236}">
                  <a16:creationId xmlns:a16="http://schemas.microsoft.com/office/drawing/2014/main" id="{8E5A7587-B4A3-44E4-865F-7100772645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42113" y="1878499"/>
              <a:ext cx="231592" cy="276999"/>
            </a:xfrm>
            <a:prstGeom prst="rect">
              <a:avLst/>
            </a:prstGeom>
          </p:spPr>
        </p:pic>
        <p:grpSp>
          <p:nvGrpSpPr>
            <p:cNvPr id="124" name="Group 123">
              <a:extLst>
                <a:ext uri="{FF2B5EF4-FFF2-40B4-BE49-F238E27FC236}">
                  <a16:creationId xmlns:a16="http://schemas.microsoft.com/office/drawing/2014/main" id="{7EE1FD05-7E97-4E1E-9C1D-733B6CF35757}"/>
                </a:ext>
              </a:extLst>
            </p:cNvPr>
            <p:cNvGrpSpPr/>
            <p:nvPr/>
          </p:nvGrpSpPr>
          <p:grpSpPr>
            <a:xfrm>
              <a:off x="2909512" y="2630745"/>
              <a:ext cx="1166217" cy="296735"/>
              <a:chOff x="416720" y="6213215"/>
              <a:chExt cx="1166217" cy="296735"/>
            </a:xfrm>
          </p:grpSpPr>
          <p:sp>
            <p:nvSpPr>
              <p:cNvPr id="137" name="Rectangle 136">
                <a:extLst>
                  <a:ext uri="{FF2B5EF4-FFF2-40B4-BE49-F238E27FC236}">
                    <a16:creationId xmlns:a16="http://schemas.microsoft.com/office/drawing/2014/main" id="{256FE06C-7E0C-4FB0-B7D2-40DCD4C24015}"/>
                  </a:ext>
                </a:extLst>
              </p:cNvPr>
              <p:cNvSpPr/>
              <p:nvPr/>
            </p:nvSpPr>
            <p:spPr>
              <a:xfrm>
                <a:off x="416720" y="6213215"/>
                <a:ext cx="1166217" cy="2967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Data Lake</a:t>
                </a:r>
              </a:p>
            </p:txBody>
          </p:sp>
          <p:grpSp>
            <p:nvGrpSpPr>
              <p:cNvPr id="138" name="Graphic 34">
                <a:extLst>
                  <a:ext uri="{FF2B5EF4-FFF2-40B4-BE49-F238E27FC236}">
                    <a16:creationId xmlns:a16="http://schemas.microsoft.com/office/drawing/2014/main" id="{4A60083B-71BD-409A-A866-F188DF2088A8}"/>
                  </a:ext>
                </a:extLst>
              </p:cNvPr>
              <p:cNvGrpSpPr/>
              <p:nvPr/>
            </p:nvGrpSpPr>
            <p:grpSpPr>
              <a:xfrm>
                <a:off x="485860" y="6287506"/>
                <a:ext cx="141248" cy="149704"/>
                <a:chOff x="1365692" y="5732234"/>
                <a:chExt cx="542925" cy="575429"/>
              </a:xfrm>
            </p:grpSpPr>
            <p:sp>
              <p:nvSpPr>
                <p:cNvPr id="139" name="Freeform: Shape 138">
                  <a:extLst>
                    <a:ext uri="{FF2B5EF4-FFF2-40B4-BE49-F238E27FC236}">
                      <a16:creationId xmlns:a16="http://schemas.microsoft.com/office/drawing/2014/main" id="{D316CDE8-1655-4F00-9976-60C81384B0F1}"/>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D4A7E50A-466E-44D5-83A5-A807C718DE40}"/>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230FA256-7EA2-4715-8E22-69A7A6ED2AAC}"/>
                </a:ext>
              </a:extLst>
            </p:cNvPr>
            <p:cNvGrpSpPr/>
            <p:nvPr/>
          </p:nvGrpSpPr>
          <p:grpSpPr>
            <a:xfrm>
              <a:off x="4078060" y="2629193"/>
              <a:ext cx="1622679" cy="298287"/>
              <a:chOff x="1588089" y="6213215"/>
              <a:chExt cx="1622679" cy="298287"/>
            </a:xfrm>
          </p:grpSpPr>
          <p:sp>
            <p:nvSpPr>
              <p:cNvPr id="129" name="Rectangle 128">
                <a:extLst>
                  <a:ext uri="{FF2B5EF4-FFF2-40B4-BE49-F238E27FC236}">
                    <a16:creationId xmlns:a16="http://schemas.microsoft.com/office/drawing/2014/main" id="{94C11635-6AFF-4217-8A30-665033F489D4}"/>
                  </a:ext>
                </a:extLst>
              </p:cNvPr>
              <p:cNvSpPr/>
              <p:nvPr/>
            </p:nvSpPr>
            <p:spPr>
              <a:xfrm>
                <a:off x="1588089" y="6213215"/>
                <a:ext cx="1622679" cy="29828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Incident &amp; Event Management (SIEM)</a:t>
                </a:r>
              </a:p>
            </p:txBody>
          </p:sp>
          <p:grpSp>
            <p:nvGrpSpPr>
              <p:cNvPr id="130" name="Group 129">
                <a:extLst>
                  <a:ext uri="{FF2B5EF4-FFF2-40B4-BE49-F238E27FC236}">
                    <a16:creationId xmlns:a16="http://schemas.microsoft.com/office/drawing/2014/main" id="{7F55545F-1217-472A-80DA-49F2679DB827}"/>
                  </a:ext>
                </a:extLst>
              </p:cNvPr>
              <p:cNvGrpSpPr/>
              <p:nvPr/>
            </p:nvGrpSpPr>
            <p:grpSpPr>
              <a:xfrm>
                <a:off x="1696007" y="6289639"/>
                <a:ext cx="178885" cy="141617"/>
                <a:chOff x="6924544" y="4032658"/>
                <a:chExt cx="389108" cy="308044"/>
              </a:xfrm>
            </p:grpSpPr>
            <p:sp>
              <p:nvSpPr>
                <p:cNvPr id="131" name="Freeform: Shape 130">
                  <a:extLst>
                    <a:ext uri="{FF2B5EF4-FFF2-40B4-BE49-F238E27FC236}">
                      <a16:creationId xmlns:a16="http://schemas.microsoft.com/office/drawing/2014/main" id="{E742B2F6-2998-42EB-8035-E97CE21D22E4}"/>
                    </a:ext>
                  </a:extLst>
                </p:cNvPr>
                <p:cNvSpPr/>
                <p:nvPr/>
              </p:nvSpPr>
              <p:spPr>
                <a:xfrm>
                  <a:off x="6924544" y="4032658"/>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3FCC4A6D-6046-4C3F-B7EB-FA944E0E04CB}"/>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Shape 132">
                  <a:extLst>
                    <a:ext uri="{FF2B5EF4-FFF2-40B4-BE49-F238E27FC236}">
                      <a16:creationId xmlns:a16="http://schemas.microsoft.com/office/drawing/2014/main" id="{215E19A4-9D16-4A82-9D1B-0FB569E0B527}"/>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FC025AB9-64A1-479D-AA88-B4ED3211DCE3}"/>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Shape 134">
                  <a:extLst>
                    <a:ext uri="{FF2B5EF4-FFF2-40B4-BE49-F238E27FC236}">
                      <a16:creationId xmlns:a16="http://schemas.microsoft.com/office/drawing/2014/main" id="{77E0E323-0809-4178-8D2E-DB54FA33ECFD}"/>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Shape 135">
                  <a:extLst>
                    <a:ext uri="{FF2B5EF4-FFF2-40B4-BE49-F238E27FC236}">
                      <a16:creationId xmlns:a16="http://schemas.microsoft.com/office/drawing/2014/main" id="{8673BF0D-5E26-4E53-82C2-E8DAAA978424}"/>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3708172C-D2EF-4AA4-A04C-95F544F8D51D}"/>
                </a:ext>
              </a:extLst>
            </p:cNvPr>
            <p:cNvGrpSpPr/>
            <p:nvPr/>
          </p:nvGrpSpPr>
          <p:grpSpPr>
            <a:xfrm>
              <a:off x="2908277" y="2297646"/>
              <a:ext cx="2792462" cy="338554"/>
              <a:chOff x="-913264" y="5878807"/>
              <a:chExt cx="2792462" cy="338554"/>
            </a:xfrm>
          </p:grpSpPr>
          <p:sp>
            <p:nvSpPr>
              <p:cNvPr id="127" name="Rectangle 126">
                <a:extLst>
                  <a:ext uri="{FF2B5EF4-FFF2-40B4-BE49-F238E27FC236}">
                    <a16:creationId xmlns:a16="http://schemas.microsoft.com/office/drawing/2014/main" id="{2B1AF3C6-7C52-4497-B3E3-F7A9AFBF50AE}"/>
                  </a:ext>
                </a:extLst>
              </p:cNvPr>
              <p:cNvSpPr/>
              <p:nvPr/>
            </p:nvSpPr>
            <p:spPr>
              <a:xfrm>
                <a:off x="-913264" y="5878807"/>
                <a:ext cx="2792462" cy="338554"/>
              </a:xfrm>
              <a:prstGeom prst="rect">
                <a:avLst/>
              </a:prstGeom>
              <a:solidFill>
                <a:srgbClr val="002050"/>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128" name="Freeform 1054">
                <a:extLst>
                  <a:ext uri="{FF2B5EF4-FFF2-40B4-BE49-F238E27FC236}">
                    <a16:creationId xmlns:a16="http://schemas.microsoft.com/office/drawing/2014/main" id="{936880FB-C0CF-4A35-80A4-EE756963F742}"/>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55" name="Arrow: Up-Down 154">
            <a:extLst>
              <a:ext uri="{FF2B5EF4-FFF2-40B4-BE49-F238E27FC236}">
                <a16:creationId xmlns:a16="http://schemas.microsoft.com/office/drawing/2014/main" id="{49188F7B-AFB2-4729-8E02-D765DD0D7AA3}"/>
              </a:ext>
            </a:extLst>
          </p:cNvPr>
          <p:cNvSpPr/>
          <p:nvPr/>
        </p:nvSpPr>
        <p:spPr>
          <a:xfrm rot="5400000">
            <a:off x="2707435" y="2325567"/>
            <a:ext cx="189227" cy="454850"/>
          </a:xfrm>
          <a:prstGeom prst="upDownArrow">
            <a:avLst>
              <a:gd name="adj1" fmla="val 40718"/>
              <a:gd name="adj2" fmla="val 56784"/>
            </a:avLst>
          </a:prstGeom>
          <a:solidFill>
            <a:schemeClr val="tx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6" name="Group 155">
            <a:extLst>
              <a:ext uri="{FF2B5EF4-FFF2-40B4-BE49-F238E27FC236}">
                <a16:creationId xmlns:a16="http://schemas.microsoft.com/office/drawing/2014/main" id="{4A7F8E4D-2626-46E2-9CD9-98B44A55EDAA}"/>
              </a:ext>
            </a:extLst>
          </p:cNvPr>
          <p:cNvGrpSpPr/>
          <p:nvPr/>
        </p:nvGrpSpPr>
        <p:grpSpPr>
          <a:xfrm>
            <a:off x="3766817" y="5560875"/>
            <a:ext cx="1494714" cy="822960"/>
            <a:chOff x="3720591" y="5659520"/>
            <a:chExt cx="1494714" cy="822960"/>
          </a:xfrm>
        </p:grpSpPr>
        <p:sp>
          <p:nvSpPr>
            <p:cNvPr id="157" name="Rectangle 156">
              <a:extLst>
                <a:ext uri="{FF2B5EF4-FFF2-40B4-BE49-F238E27FC236}">
                  <a16:creationId xmlns:a16="http://schemas.microsoft.com/office/drawing/2014/main" id="{20EDBE57-D16A-45FA-BC2D-6AFD8CFAE41A}"/>
                </a:ext>
              </a:extLst>
            </p:cNvPr>
            <p:cNvSpPr/>
            <p:nvPr/>
          </p:nvSpPr>
          <p:spPr>
            <a:xfrm>
              <a:off x="3720592" y="5659520"/>
              <a:ext cx="1493642"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8" name="Picture 157">
              <a:extLst>
                <a:ext uri="{FF2B5EF4-FFF2-40B4-BE49-F238E27FC236}">
                  <a16:creationId xmlns:a16="http://schemas.microsoft.com/office/drawing/2014/main" id="{8CD8011D-FDD7-40CF-AF73-0EA6A28BFB5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793627" y="5974111"/>
              <a:ext cx="108954" cy="199713"/>
            </a:xfrm>
            <a:prstGeom prst="rect">
              <a:avLst/>
            </a:prstGeom>
          </p:spPr>
        </p:pic>
        <p:pic>
          <p:nvPicPr>
            <p:cNvPr id="159" name="Picture 158">
              <a:extLst>
                <a:ext uri="{FF2B5EF4-FFF2-40B4-BE49-F238E27FC236}">
                  <a16:creationId xmlns:a16="http://schemas.microsoft.com/office/drawing/2014/main" id="{7CBFF342-26D4-47E2-87D3-0ECB8EB656A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704443" y="6023531"/>
              <a:ext cx="210027" cy="112988"/>
            </a:xfrm>
            <a:prstGeom prst="rect">
              <a:avLst/>
            </a:prstGeom>
          </p:spPr>
        </p:pic>
        <p:pic>
          <p:nvPicPr>
            <p:cNvPr id="160" name="Picture 159">
              <a:extLst>
                <a:ext uri="{FF2B5EF4-FFF2-40B4-BE49-F238E27FC236}">
                  <a16:creationId xmlns:a16="http://schemas.microsoft.com/office/drawing/2014/main" id="{886B5286-128D-4510-BDA9-D680642025E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261786" y="5999088"/>
              <a:ext cx="161874" cy="161874"/>
            </a:xfrm>
            <a:prstGeom prst="rect">
              <a:avLst/>
            </a:prstGeom>
          </p:spPr>
        </p:pic>
        <p:pic>
          <p:nvPicPr>
            <p:cNvPr id="161" name="Picture 160">
              <a:extLst>
                <a:ext uri="{FF2B5EF4-FFF2-40B4-BE49-F238E27FC236}">
                  <a16:creationId xmlns:a16="http://schemas.microsoft.com/office/drawing/2014/main" id="{06CE7AC0-28DB-43F6-9565-93BBB6CAC083}"/>
                </a:ext>
              </a:extLst>
            </p:cNvPr>
            <p:cNvPicPr>
              <a:picLocks noChangeAspect="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51758" y="5980169"/>
              <a:ext cx="195569" cy="199713"/>
            </a:xfrm>
            <a:prstGeom prst="rect">
              <a:avLst/>
            </a:prstGeom>
          </p:spPr>
        </p:pic>
        <p:pic>
          <p:nvPicPr>
            <p:cNvPr id="162" name="Picture 161">
              <a:extLst>
                <a:ext uri="{FF2B5EF4-FFF2-40B4-BE49-F238E27FC236}">
                  <a16:creationId xmlns:a16="http://schemas.microsoft.com/office/drawing/2014/main" id="{285BD08F-DC22-4329-A9B9-5AF7B7F79DE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460946" y="6015585"/>
              <a:ext cx="206211" cy="128881"/>
            </a:xfrm>
            <a:prstGeom prst="rect">
              <a:avLst/>
            </a:prstGeom>
          </p:spPr>
        </p:pic>
        <p:pic>
          <p:nvPicPr>
            <p:cNvPr id="163" name="Picture 162">
              <a:extLst>
                <a:ext uri="{FF2B5EF4-FFF2-40B4-BE49-F238E27FC236}">
                  <a16:creationId xmlns:a16="http://schemas.microsoft.com/office/drawing/2014/main" id="{4A1826B6-E827-473E-8741-CD710F4477AF}"/>
                </a:ext>
              </a:extLst>
            </p:cNvPr>
            <p:cNvPicPr>
              <a:picLocks noChangeAspect="1"/>
            </p:cNvPicPr>
            <p:nvPr/>
          </p:nvPicPr>
          <p:blipFill rotWithShape="1">
            <a:blip r:embed="rId31">
              <a:extLst>
                <a:ext uri="{28A0092B-C50C-407E-A947-70E740481C1C}">
                  <a14:useLocalDpi xmlns:a14="http://schemas.microsoft.com/office/drawing/2010/main" val="0"/>
                </a:ext>
              </a:extLst>
            </a:blip>
            <a:srcRect l="13212" t="27676" r="12301" b="27919"/>
            <a:stretch/>
          </p:blipFill>
          <p:spPr>
            <a:xfrm>
              <a:off x="3939867" y="5989126"/>
              <a:ext cx="284633" cy="169682"/>
            </a:xfrm>
            <a:prstGeom prst="rect">
              <a:avLst/>
            </a:prstGeom>
          </p:spPr>
        </p:pic>
        <p:sp>
          <p:nvSpPr>
            <p:cNvPr id="164" name="Rectangle 163">
              <a:extLst>
                <a:ext uri="{FF2B5EF4-FFF2-40B4-BE49-F238E27FC236}">
                  <a16:creationId xmlns:a16="http://schemas.microsoft.com/office/drawing/2014/main" id="{C36C64EE-4D53-48CA-9ED2-7E7C035F4126}"/>
                </a:ext>
              </a:extLst>
            </p:cNvPr>
            <p:cNvSpPr/>
            <p:nvPr/>
          </p:nvSpPr>
          <p:spPr>
            <a:xfrm>
              <a:off x="3720591" y="5659520"/>
              <a:ext cx="14947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Infrastructure &amp; Apps</a:t>
              </a:r>
            </a:p>
          </p:txBody>
        </p:sp>
        <p:sp>
          <p:nvSpPr>
            <p:cNvPr id="165" name="Freeform 6">
              <a:extLst>
                <a:ext uri="{FF2B5EF4-FFF2-40B4-BE49-F238E27FC236}">
                  <a16:creationId xmlns:a16="http://schemas.microsoft.com/office/drawing/2014/main" id="{56C233A0-8568-4755-88A4-C7F1D649DCAB}"/>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66" name="Picture 165">
              <a:extLst>
                <a:ext uri="{FF2B5EF4-FFF2-40B4-BE49-F238E27FC236}">
                  <a16:creationId xmlns:a16="http://schemas.microsoft.com/office/drawing/2014/main" id="{C416EDD7-52BA-4AC6-B2F2-F3C1AC7A6C3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314275" y="6277523"/>
              <a:ext cx="146302" cy="87466"/>
            </a:xfrm>
            <a:prstGeom prst="rect">
              <a:avLst/>
            </a:prstGeom>
          </p:spPr>
        </p:pic>
        <p:pic>
          <p:nvPicPr>
            <p:cNvPr id="167" name="Picture 166" descr="A picture containing building&#10;&#10;Description automatically generated">
              <a:extLst>
                <a:ext uri="{FF2B5EF4-FFF2-40B4-BE49-F238E27FC236}">
                  <a16:creationId xmlns:a16="http://schemas.microsoft.com/office/drawing/2014/main" id="{52F91268-C59C-43E9-A7C5-B3EEB462029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530387" y="6250782"/>
              <a:ext cx="123432" cy="123432"/>
            </a:xfrm>
            <a:prstGeom prst="rect">
              <a:avLst/>
            </a:prstGeom>
          </p:spPr>
        </p:pic>
        <p:pic>
          <p:nvPicPr>
            <p:cNvPr id="168" name="Picture 167">
              <a:extLst>
                <a:ext uri="{FF2B5EF4-FFF2-40B4-BE49-F238E27FC236}">
                  <a16:creationId xmlns:a16="http://schemas.microsoft.com/office/drawing/2014/main" id="{D330D0B5-A891-497E-93EC-43E4DBCEA2BE}"/>
                </a:ext>
              </a:extLst>
            </p:cNvPr>
            <p:cNvPicPr>
              <a:picLocks noChangeAspect="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7757" y="6254352"/>
              <a:ext cx="381951" cy="133808"/>
            </a:xfrm>
            <a:prstGeom prst="rect">
              <a:avLst/>
            </a:prstGeom>
          </p:spPr>
        </p:pic>
        <p:pic>
          <p:nvPicPr>
            <p:cNvPr id="169" name="Picture 168">
              <a:extLst>
                <a:ext uri="{FF2B5EF4-FFF2-40B4-BE49-F238E27FC236}">
                  <a16:creationId xmlns:a16="http://schemas.microsoft.com/office/drawing/2014/main" id="{55A3A7FC-6FEB-437E-A843-AE9A440D6B1A}"/>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4387" y="6241451"/>
              <a:ext cx="189200" cy="141080"/>
            </a:xfrm>
            <a:prstGeom prst="rect">
              <a:avLst/>
            </a:prstGeom>
          </p:spPr>
        </p:pic>
        <p:grpSp>
          <p:nvGrpSpPr>
            <p:cNvPr id="170" name="Group 169">
              <a:extLst>
                <a:ext uri="{FF2B5EF4-FFF2-40B4-BE49-F238E27FC236}">
                  <a16:creationId xmlns:a16="http://schemas.microsoft.com/office/drawing/2014/main" id="{E751AF19-DFF0-49CB-AFA5-F2E0F2A34017}"/>
                </a:ext>
              </a:extLst>
            </p:cNvPr>
            <p:cNvGrpSpPr/>
            <p:nvPr/>
          </p:nvGrpSpPr>
          <p:grpSpPr>
            <a:xfrm>
              <a:off x="4980407" y="6306630"/>
              <a:ext cx="160816" cy="36598"/>
              <a:chOff x="6297813" y="3181591"/>
              <a:chExt cx="160855" cy="36607"/>
            </a:xfrm>
          </p:grpSpPr>
          <p:sp>
            <p:nvSpPr>
              <p:cNvPr id="171" name="Oval 170">
                <a:extLst>
                  <a:ext uri="{FF2B5EF4-FFF2-40B4-BE49-F238E27FC236}">
                    <a16:creationId xmlns:a16="http://schemas.microsoft.com/office/drawing/2014/main" id="{B342D8DF-9A16-4683-A674-12EB3A9CB51A}"/>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2" name="Oval 171">
                <a:extLst>
                  <a:ext uri="{FF2B5EF4-FFF2-40B4-BE49-F238E27FC236}">
                    <a16:creationId xmlns:a16="http://schemas.microsoft.com/office/drawing/2014/main" id="{0DC805DC-DA78-45C8-9B68-B97FC5CFD63A}"/>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Oval 172">
                <a:extLst>
                  <a:ext uri="{FF2B5EF4-FFF2-40B4-BE49-F238E27FC236}">
                    <a16:creationId xmlns:a16="http://schemas.microsoft.com/office/drawing/2014/main" id="{410E0BA3-B68C-4C5F-A3BF-9DDD176F1785}"/>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74" name="Group 173">
            <a:extLst>
              <a:ext uri="{FF2B5EF4-FFF2-40B4-BE49-F238E27FC236}">
                <a16:creationId xmlns:a16="http://schemas.microsoft.com/office/drawing/2014/main" id="{487A7A6E-AD47-4D24-BD27-D37BAAF4FDE8}"/>
              </a:ext>
            </a:extLst>
          </p:cNvPr>
          <p:cNvGrpSpPr/>
          <p:nvPr/>
        </p:nvGrpSpPr>
        <p:grpSpPr>
          <a:xfrm>
            <a:off x="5298736" y="5560875"/>
            <a:ext cx="751424" cy="822960"/>
            <a:chOff x="5298736" y="5560875"/>
            <a:chExt cx="751424" cy="822960"/>
          </a:xfrm>
        </p:grpSpPr>
        <p:grpSp>
          <p:nvGrpSpPr>
            <p:cNvPr id="175" name="Group 174">
              <a:extLst>
                <a:ext uri="{FF2B5EF4-FFF2-40B4-BE49-F238E27FC236}">
                  <a16:creationId xmlns:a16="http://schemas.microsoft.com/office/drawing/2014/main" id="{C3964F18-3C15-4815-B61B-5198F3D3E2F2}"/>
                </a:ext>
              </a:extLst>
            </p:cNvPr>
            <p:cNvGrpSpPr/>
            <p:nvPr/>
          </p:nvGrpSpPr>
          <p:grpSpPr>
            <a:xfrm>
              <a:off x="5298736" y="5560875"/>
              <a:ext cx="751424" cy="822960"/>
              <a:chOff x="4463880" y="5659520"/>
              <a:chExt cx="751424" cy="822960"/>
            </a:xfrm>
          </p:grpSpPr>
          <p:sp>
            <p:nvSpPr>
              <p:cNvPr id="200" name="Rectangle 199">
                <a:extLst>
                  <a:ext uri="{FF2B5EF4-FFF2-40B4-BE49-F238E27FC236}">
                    <a16:creationId xmlns:a16="http://schemas.microsoft.com/office/drawing/2014/main" id="{0E321899-2D53-4AB4-8F7C-3D38DA0613DD}"/>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Rectangle 200">
                <a:extLst>
                  <a:ext uri="{FF2B5EF4-FFF2-40B4-BE49-F238E27FC236}">
                    <a16:creationId xmlns:a16="http://schemas.microsoft.com/office/drawing/2014/main" id="{C229DA4F-50FE-449F-8722-820DC2C9595B}"/>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PaaS</a:t>
                </a:r>
              </a:p>
            </p:txBody>
          </p:sp>
          <p:grpSp>
            <p:nvGrpSpPr>
              <p:cNvPr id="202" name="Group 201">
                <a:extLst>
                  <a:ext uri="{FF2B5EF4-FFF2-40B4-BE49-F238E27FC236}">
                    <a16:creationId xmlns:a16="http://schemas.microsoft.com/office/drawing/2014/main" id="{5399C2CE-869A-4085-A050-8415A4065C8C}"/>
                  </a:ext>
                </a:extLst>
              </p:cNvPr>
              <p:cNvGrpSpPr/>
              <p:nvPr/>
            </p:nvGrpSpPr>
            <p:grpSpPr>
              <a:xfrm>
                <a:off x="4980407" y="6306630"/>
                <a:ext cx="160816" cy="36598"/>
                <a:chOff x="6297813" y="3181591"/>
                <a:chExt cx="160855" cy="36607"/>
              </a:xfrm>
            </p:grpSpPr>
            <p:sp>
              <p:nvSpPr>
                <p:cNvPr id="203" name="Oval 202">
                  <a:extLst>
                    <a:ext uri="{FF2B5EF4-FFF2-40B4-BE49-F238E27FC236}">
                      <a16:creationId xmlns:a16="http://schemas.microsoft.com/office/drawing/2014/main" id="{7AC0603F-4B4C-4875-B5F7-ABD359C8F978}"/>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4" name="Oval 203">
                  <a:extLst>
                    <a:ext uri="{FF2B5EF4-FFF2-40B4-BE49-F238E27FC236}">
                      <a16:creationId xmlns:a16="http://schemas.microsoft.com/office/drawing/2014/main" id="{595C6296-4CF7-4857-AECD-59AE259E6DC0}"/>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5" name="Oval 204">
                  <a:extLst>
                    <a:ext uri="{FF2B5EF4-FFF2-40B4-BE49-F238E27FC236}">
                      <a16:creationId xmlns:a16="http://schemas.microsoft.com/office/drawing/2014/main" id="{B76E8928-0229-44FB-B208-609D4C854187}"/>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76" name="Group 175">
              <a:extLst>
                <a:ext uri="{FF2B5EF4-FFF2-40B4-BE49-F238E27FC236}">
                  <a16:creationId xmlns:a16="http://schemas.microsoft.com/office/drawing/2014/main" id="{DF693D08-453B-4941-B8E9-EBC84789F7E2}"/>
                </a:ext>
              </a:extLst>
            </p:cNvPr>
            <p:cNvGrpSpPr/>
            <p:nvPr/>
          </p:nvGrpSpPr>
          <p:grpSpPr>
            <a:xfrm>
              <a:off x="5811037" y="5886932"/>
              <a:ext cx="117648" cy="116092"/>
              <a:chOff x="8051303" y="5878037"/>
              <a:chExt cx="596865" cy="523037"/>
            </a:xfrm>
          </p:grpSpPr>
          <p:sp>
            <p:nvSpPr>
              <p:cNvPr id="198" name="Freeform: Shape 197">
                <a:extLst>
                  <a:ext uri="{FF2B5EF4-FFF2-40B4-BE49-F238E27FC236}">
                    <a16:creationId xmlns:a16="http://schemas.microsoft.com/office/drawing/2014/main" id="{5631260F-F6C0-4E19-851D-DA34E215C204}"/>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5781798C-889D-4DD2-80F7-812E8CF21F55}"/>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77" name="Graphic 33">
              <a:extLst>
                <a:ext uri="{FF2B5EF4-FFF2-40B4-BE49-F238E27FC236}">
                  <a16:creationId xmlns:a16="http://schemas.microsoft.com/office/drawing/2014/main" id="{41344DE9-FE1C-4911-A814-6BBE2160A7B2}"/>
                </a:ext>
              </a:extLst>
            </p:cNvPr>
            <p:cNvGrpSpPr/>
            <p:nvPr/>
          </p:nvGrpSpPr>
          <p:grpSpPr>
            <a:xfrm>
              <a:off x="5572445" y="5900354"/>
              <a:ext cx="121402" cy="93478"/>
              <a:chOff x="9214624" y="5352522"/>
              <a:chExt cx="755282" cy="599017"/>
            </a:xfrm>
          </p:grpSpPr>
          <p:sp>
            <p:nvSpPr>
              <p:cNvPr id="193" name="Freeform: Shape 192">
                <a:extLst>
                  <a:ext uri="{FF2B5EF4-FFF2-40B4-BE49-F238E27FC236}">
                    <a16:creationId xmlns:a16="http://schemas.microsoft.com/office/drawing/2014/main" id="{F1168A40-D5F6-4AC1-862C-BDE12E50D4CD}"/>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1"/>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94" name="Graphic 33">
                <a:extLst>
                  <a:ext uri="{FF2B5EF4-FFF2-40B4-BE49-F238E27FC236}">
                    <a16:creationId xmlns:a16="http://schemas.microsoft.com/office/drawing/2014/main" id="{41F47934-1EA0-4E75-B78C-9792474C0680}"/>
                  </a:ext>
                </a:extLst>
              </p:cNvPr>
              <p:cNvGrpSpPr/>
              <p:nvPr/>
            </p:nvGrpSpPr>
            <p:grpSpPr>
              <a:xfrm>
                <a:off x="9469857" y="5451490"/>
                <a:ext cx="244816" cy="270860"/>
                <a:chOff x="9469857" y="5451490"/>
                <a:chExt cx="244816" cy="270860"/>
              </a:xfrm>
              <a:solidFill>
                <a:srgbClr val="FFFFFF"/>
              </a:solidFill>
            </p:grpSpPr>
            <p:sp>
              <p:nvSpPr>
                <p:cNvPr id="195" name="Freeform: Shape 194">
                  <a:extLst>
                    <a:ext uri="{FF2B5EF4-FFF2-40B4-BE49-F238E27FC236}">
                      <a16:creationId xmlns:a16="http://schemas.microsoft.com/office/drawing/2014/main" id="{3E93217F-B076-4FA2-8B32-3EF23A458637}"/>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237A5A93-994A-4D3E-BE47-3F553175FC73}"/>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A8B1B35-4359-40E0-9AD2-65243E58BB18}"/>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178" name="Picture 177">
              <a:extLst>
                <a:ext uri="{FF2B5EF4-FFF2-40B4-BE49-F238E27FC236}">
                  <a16:creationId xmlns:a16="http://schemas.microsoft.com/office/drawing/2014/main" id="{14D6DDCF-1E75-4DB5-8AB5-D884A942957D}"/>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363354" y="5894373"/>
              <a:ext cx="99552" cy="96652"/>
            </a:xfrm>
            <a:prstGeom prst="rect">
              <a:avLst/>
            </a:prstGeom>
          </p:spPr>
        </p:pic>
        <p:grpSp>
          <p:nvGrpSpPr>
            <p:cNvPr id="179" name="Group 178">
              <a:extLst>
                <a:ext uri="{FF2B5EF4-FFF2-40B4-BE49-F238E27FC236}">
                  <a16:creationId xmlns:a16="http://schemas.microsoft.com/office/drawing/2014/main" id="{7090CFCD-AE9B-4F63-B1CF-532AC0277676}"/>
                </a:ext>
              </a:extLst>
            </p:cNvPr>
            <p:cNvGrpSpPr/>
            <p:nvPr/>
          </p:nvGrpSpPr>
          <p:grpSpPr>
            <a:xfrm>
              <a:off x="5349903" y="6155109"/>
              <a:ext cx="121788" cy="119264"/>
              <a:chOff x="10854228" y="3989686"/>
              <a:chExt cx="379602" cy="382863"/>
            </a:xfrm>
          </p:grpSpPr>
          <p:sp>
            <p:nvSpPr>
              <p:cNvPr id="181" name="Rectangle 180">
                <a:extLst>
                  <a:ext uri="{FF2B5EF4-FFF2-40B4-BE49-F238E27FC236}">
                    <a16:creationId xmlns:a16="http://schemas.microsoft.com/office/drawing/2014/main" id="{74655C80-B7CE-4E6C-B341-C88052DA7B97}"/>
                  </a:ext>
                </a:extLst>
              </p:cNvPr>
              <p:cNvSpPr/>
              <p:nvPr/>
            </p:nvSpPr>
            <p:spPr bwMode="auto">
              <a:xfrm rot="19125560" flipH="1">
                <a:off x="10978090"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CAC21BDD-92E4-4FB8-93CF-C6ED35DA62A0}"/>
                  </a:ext>
                </a:extLst>
              </p:cNvPr>
              <p:cNvSpPr/>
              <p:nvPr/>
            </p:nvSpPr>
            <p:spPr bwMode="auto">
              <a:xfrm rot="2161206" flipH="1">
                <a:off x="11091916"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B6CF158F-7D7D-4833-B8BF-6DED3C075DCB}"/>
                  </a:ext>
                </a:extLst>
              </p:cNvPr>
              <p:cNvSpPr/>
              <p:nvPr/>
            </p:nvSpPr>
            <p:spPr bwMode="auto">
              <a:xfrm rot="3931757" flipH="1">
                <a:off x="10953277" y="4159000"/>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30AF0D84-5AF0-4BDC-B4E7-B9F9D54A6B69}"/>
                  </a:ext>
                </a:extLst>
              </p:cNvPr>
              <p:cNvSpPr/>
              <p:nvPr/>
            </p:nvSpPr>
            <p:spPr bwMode="auto">
              <a:xfrm rot="16538738" flipH="1">
                <a:off x="11108130" y="4124703"/>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C97F8B27-CBC7-448C-B5E2-D40B17D848CE}"/>
                  </a:ext>
                </a:extLst>
              </p:cNvPr>
              <p:cNvSpPr/>
              <p:nvPr/>
            </p:nvSpPr>
            <p:spPr bwMode="auto">
              <a:xfrm rot="20658908" flipH="1">
                <a:off x="11059269"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6" name="Group 185">
                <a:extLst>
                  <a:ext uri="{FF2B5EF4-FFF2-40B4-BE49-F238E27FC236}">
                    <a16:creationId xmlns:a16="http://schemas.microsoft.com/office/drawing/2014/main" id="{4C441EE2-40F7-4EF7-A6BE-AA04D97989DE}"/>
                  </a:ext>
                </a:extLst>
              </p:cNvPr>
              <p:cNvGrpSpPr/>
              <p:nvPr/>
            </p:nvGrpSpPr>
            <p:grpSpPr>
              <a:xfrm>
                <a:off x="10854228" y="3989686"/>
                <a:ext cx="379602" cy="382863"/>
                <a:chOff x="10854228" y="3989686"/>
                <a:chExt cx="379602" cy="382863"/>
              </a:xfrm>
            </p:grpSpPr>
            <p:sp>
              <p:nvSpPr>
                <p:cNvPr id="187" name="Oval 186">
                  <a:extLst>
                    <a:ext uri="{FF2B5EF4-FFF2-40B4-BE49-F238E27FC236}">
                      <a16:creationId xmlns:a16="http://schemas.microsoft.com/office/drawing/2014/main" id="{6567E856-0F66-46B9-84D2-D6140478D52E}"/>
                    </a:ext>
                  </a:extLst>
                </p:cNvPr>
                <p:cNvSpPr/>
                <p:nvPr/>
              </p:nvSpPr>
              <p:spPr bwMode="auto">
                <a:xfrm>
                  <a:off x="10974270" y="4114134"/>
                  <a:ext cx="139622" cy="1396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Oval 187">
                  <a:extLst>
                    <a:ext uri="{FF2B5EF4-FFF2-40B4-BE49-F238E27FC236}">
                      <a16:creationId xmlns:a16="http://schemas.microsoft.com/office/drawing/2014/main" id="{DD32F9A2-2DC1-4AB1-AF3D-5104E3118502}"/>
                    </a:ext>
                  </a:extLst>
                </p:cNvPr>
                <p:cNvSpPr/>
                <p:nvPr/>
              </p:nvSpPr>
              <p:spPr bwMode="auto">
                <a:xfrm>
                  <a:off x="11101607" y="3989686"/>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E60B2032-D0E3-4A4F-B776-01A5F873552E}"/>
                    </a:ext>
                  </a:extLst>
                </p:cNvPr>
                <p:cNvSpPr/>
                <p:nvPr/>
              </p:nvSpPr>
              <p:spPr bwMode="auto">
                <a:xfrm>
                  <a:off x="10902749" y="4016582"/>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Oval 189">
                  <a:extLst>
                    <a:ext uri="{FF2B5EF4-FFF2-40B4-BE49-F238E27FC236}">
                      <a16:creationId xmlns:a16="http://schemas.microsoft.com/office/drawing/2014/main" id="{99671715-E9AF-4A62-A84A-9195B39DBF21}"/>
                    </a:ext>
                  </a:extLst>
                </p:cNvPr>
                <p:cNvSpPr/>
                <p:nvPr/>
              </p:nvSpPr>
              <p:spPr bwMode="auto">
                <a:xfrm>
                  <a:off x="10854228" y="421113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12084169-DC5B-49BE-8605-F58043EAA484}"/>
                    </a:ext>
                  </a:extLst>
                </p:cNvPr>
                <p:cNvSpPr/>
                <p:nvPr/>
              </p:nvSpPr>
              <p:spPr bwMode="auto">
                <a:xfrm>
                  <a:off x="11148586" y="416116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Oval 191">
                  <a:extLst>
                    <a:ext uri="{FF2B5EF4-FFF2-40B4-BE49-F238E27FC236}">
                      <a16:creationId xmlns:a16="http://schemas.microsoft.com/office/drawing/2014/main" id="{A0AB0B56-2905-4C90-A916-61006246EEB4}"/>
                    </a:ext>
                  </a:extLst>
                </p:cNvPr>
                <p:cNvSpPr/>
                <p:nvPr/>
              </p:nvSpPr>
              <p:spPr bwMode="auto">
                <a:xfrm>
                  <a:off x="11051501" y="4287305"/>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80" name="Graphic 179">
              <a:extLst>
                <a:ext uri="{FF2B5EF4-FFF2-40B4-BE49-F238E27FC236}">
                  <a16:creationId xmlns:a16="http://schemas.microsoft.com/office/drawing/2014/main" id="{98F65687-F188-4910-A7D3-53E18D4CFFCA}"/>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556479" y="6138187"/>
              <a:ext cx="150182" cy="150180"/>
            </a:xfrm>
            <a:prstGeom prst="rect">
              <a:avLst/>
            </a:prstGeom>
          </p:spPr>
        </p:pic>
      </p:grpSp>
      <p:cxnSp>
        <p:nvCxnSpPr>
          <p:cNvPr id="206" name="Connector: Elbow 205">
            <a:extLst>
              <a:ext uri="{FF2B5EF4-FFF2-40B4-BE49-F238E27FC236}">
                <a16:creationId xmlns:a16="http://schemas.microsoft.com/office/drawing/2014/main" id="{9B769489-C2EB-4125-842A-1DC112230021}"/>
              </a:ext>
            </a:extLst>
          </p:cNvPr>
          <p:cNvCxnSpPr>
            <a:cxnSpLocks/>
            <a:stCxn id="260" idx="0"/>
            <a:endCxn id="356" idx="2"/>
          </p:cNvCxnSpPr>
          <p:nvPr/>
        </p:nvCxnSpPr>
        <p:spPr>
          <a:xfrm rot="5400000" flipH="1" flipV="1">
            <a:off x="8824365" y="4926317"/>
            <a:ext cx="404029" cy="86508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207" name="Group 206">
            <a:extLst>
              <a:ext uri="{FF2B5EF4-FFF2-40B4-BE49-F238E27FC236}">
                <a16:creationId xmlns:a16="http://schemas.microsoft.com/office/drawing/2014/main" id="{31FA35F9-7A9A-4B79-A686-C458D044D3C2}"/>
              </a:ext>
            </a:extLst>
          </p:cNvPr>
          <p:cNvGrpSpPr/>
          <p:nvPr/>
        </p:nvGrpSpPr>
        <p:grpSpPr>
          <a:xfrm>
            <a:off x="7402654" y="5161451"/>
            <a:ext cx="1034375" cy="399425"/>
            <a:chOff x="7402654" y="5161451"/>
            <a:chExt cx="1034375" cy="399425"/>
          </a:xfrm>
        </p:grpSpPr>
        <p:cxnSp>
          <p:nvCxnSpPr>
            <p:cNvPr id="208" name="Connector: Elbow 207">
              <a:extLst>
                <a:ext uri="{FF2B5EF4-FFF2-40B4-BE49-F238E27FC236}">
                  <a16:creationId xmlns:a16="http://schemas.microsoft.com/office/drawing/2014/main" id="{FD621052-7F26-46CC-AF28-14A603498853}"/>
                </a:ext>
              </a:extLst>
            </p:cNvPr>
            <p:cNvCxnSpPr>
              <a:cxnSpLocks/>
              <a:stCxn id="244" idx="0"/>
              <a:endCxn id="352" idx="2"/>
            </p:cNvCxnSpPr>
            <p:nvPr/>
          </p:nvCxnSpPr>
          <p:spPr>
            <a:xfrm rot="16200000" flipV="1">
              <a:off x="7275012" y="5289093"/>
              <a:ext cx="399424" cy="144140"/>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09" name="Connector: Elbow 208">
              <a:extLst>
                <a:ext uri="{FF2B5EF4-FFF2-40B4-BE49-F238E27FC236}">
                  <a16:creationId xmlns:a16="http://schemas.microsoft.com/office/drawing/2014/main" id="{D6AAC2BD-2679-46CD-9405-21976AE75CB1}"/>
                </a:ext>
              </a:extLst>
            </p:cNvPr>
            <p:cNvCxnSpPr>
              <a:cxnSpLocks/>
              <a:stCxn id="244" idx="0"/>
              <a:endCxn id="350" idx="2"/>
            </p:cNvCxnSpPr>
            <p:nvPr/>
          </p:nvCxnSpPr>
          <p:spPr>
            <a:xfrm rot="5400000" flipH="1" flipV="1">
              <a:off x="7792882" y="4916729"/>
              <a:ext cx="398059" cy="89023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210" name="Group 209">
            <a:extLst>
              <a:ext uri="{FF2B5EF4-FFF2-40B4-BE49-F238E27FC236}">
                <a16:creationId xmlns:a16="http://schemas.microsoft.com/office/drawing/2014/main" id="{5134DBAE-80C6-4A77-9A5F-7F8D1A7055C2}"/>
              </a:ext>
            </a:extLst>
          </p:cNvPr>
          <p:cNvGrpSpPr/>
          <p:nvPr/>
        </p:nvGrpSpPr>
        <p:grpSpPr>
          <a:xfrm>
            <a:off x="4514174" y="5230299"/>
            <a:ext cx="1949169" cy="330576"/>
            <a:chOff x="4514174" y="5230299"/>
            <a:chExt cx="1949169" cy="330576"/>
          </a:xfrm>
        </p:grpSpPr>
        <p:cxnSp>
          <p:nvCxnSpPr>
            <p:cNvPr id="211" name="Connector: Elbow 210">
              <a:extLst>
                <a:ext uri="{FF2B5EF4-FFF2-40B4-BE49-F238E27FC236}">
                  <a16:creationId xmlns:a16="http://schemas.microsoft.com/office/drawing/2014/main" id="{E5C9ED83-B047-4864-A6ED-476167FD77F2}"/>
                </a:ext>
              </a:extLst>
            </p:cNvPr>
            <p:cNvCxnSpPr>
              <a:cxnSpLocks/>
              <a:stCxn id="164" idx="0"/>
              <a:endCxn id="371" idx="2"/>
            </p:cNvCxnSpPr>
            <p:nvPr/>
          </p:nvCxnSpPr>
          <p:spPr>
            <a:xfrm rot="5400000" flipH="1" flipV="1">
              <a:off x="4750639" y="4993834"/>
              <a:ext cx="330576" cy="803506"/>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2" name="Connector: Elbow 211">
              <a:extLst>
                <a:ext uri="{FF2B5EF4-FFF2-40B4-BE49-F238E27FC236}">
                  <a16:creationId xmlns:a16="http://schemas.microsoft.com/office/drawing/2014/main" id="{9ED37012-C5CB-430C-AAFE-0F0AFCE18906}"/>
                </a:ext>
              </a:extLst>
            </p:cNvPr>
            <p:cNvCxnSpPr>
              <a:cxnSpLocks/>
              <a:stCxn id="201" idx="0"/>
              <a:endCxn id="371" idx="2"/>
            </p:cNvCxnSpPr>
            <p:nvPr/>
          </p:nvCxnSpPr>
          <p:spPr>
            <a:xfrm rot="16200000" flipV="1">
              <a:off x="5330909" y="5217070"/>
              <a:ext cx="330576" cy="357034"/>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3" name="Connector: Elbow 212">
              <a:extLst>
                <a:ext uri="{FF2B5EF4-FFF2-40B4-BE49-F238E27FC236}">
                  <a16:creationId xmlns:a16="http://schemas.microsoft.com/office/drawing/2014/main" id="{8B86AD75-D8B5-4FC3-BC88-F330D961D3D8}"/>
                </a:ext>
              </a:extLst>
            </p:cNvPr>
            <p:cNvCxnSpPr>
              <a:cxnSpLocks/>
              <a:stCxn id="237" idx="0"/>
              <a:endCxn id="371" idx="2"/>
            </p:cNvCxnSpPr>
            <p:nvPr/>
          </p:nvCxnSpPr>
          <p:spPr>
            <a:xfrm rot="16200000" flipV="1">
              <a:off x="5725224" y="4822755"/>
              <a:ext cx="330576" cy="1145663"/>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214" name="Group 213">
            <a:extLst>
              <a:ext uri="{FF2B5EF4-FFF2-40B4-BE49-F238E27FC236}">
                <a16:creationId xmlns:a16="http://schemas.microsoft.com/office/drawing/2014/main" id="{4BCF1F2A-0387-418C-8606-E8A518028DD8}"/>
              </a:ext>
            </a:extLst>
          </p:cNvPr>
          <p:cNvGrpSpPr/>
          <p:nvPr/>
        </p:nvGrpSpPr>
        <p:grpSpPr>
          <a:xfrm>
            <a:off x="719138" y="6384412"/>
            <a:ext cx="10712023" cy="233362"/>
            <a:chOff x="719138" y="6384412"/>
            <a:chExt cx="10712023" cy="233362"/>
          </a:xfrm>
        </p:grpSpPr>
        <p:cxnSp>
          <p:nvCxnSpPr>
            <p:cNvPr id="215" name="Straight Connector 214">
              <a:extLst>
                <a:ext uri="{FF2B5EF4-FFF2-40B4-BE49-F238E27FC236}">
                  <a16:creationId xmlns:a16="http://schemas.microsoft.com/office/drawing/2014/main" id="{74F3CAA5-B0A1-4FEA-904D-105C130E1ADA}"/>
                </a:ext>
              </a:extLst>
            </p:cNvPr>
            <p:cNvCxnSpPr>
              <a:cxnSpLocks/>
            </p:cNvCxnSpPr>
            <p:nvPr/>
          </p:nvCxnSpPr>
          <p:spPr>
            <a:xfrm>
              <a:off x="719138" y="6616670"/>
              <a:ext cx="10712023" cy="0"/>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679F9F6-8C04-4D6A-B970-6743E25DBEE2}"/>
                </a:ext>
              </a:extLst>
            </p:cNvPr>
            <p:cNvCxnSpPr>
              <a:cxnSpLocks/>
            </p:cNvCxnSpPr>
            <p:nvPr/>
          </p:nvCxnSpPr>
          <p:spPr>
            <a:xfrm flipV="1">
              <a:off x="293626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785B522-234A-48D3-99AD-E6F074F3919A}"/>
                </a:ext>
              </a:extLst>
            </p:cNvPr>
            <p:cNvCxnSpPr>
              <a:cxnSpLocks/>
            </p:cNvCxnSpPr>
            <p:nvPr/>
          </p:nvCxnSpPr>
          <p:spPr>
            <a:xfrm flipV="1">
              <a:off x="9871557"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87B5324-CC99-4F45-9598-C3456812DF32}"/>
                </a:ext>
              </a:extLst>
            </p:cNvPr>
            <p:cNvCxnSpPr>
              <a:cxnSpLocks/>
            </p:cNvCxnSpPr>
            <p:nvPr/>
          </p:nvCxnSpPr>
          <p:spPr>
            <a:xfrm flipV="1">
              <a:off x="863170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DD80EBE-3A74-4392-B1A1-B7827D097EC1}"/>
                </a:ext>
              </a:extLst>
            </p:cNvPr>
            <p:cNvCxnSpPr>
              <a:cxnSpLocks/>
            </p:cNvCxnSpPr>
            <p:nvPr/>
          </p:nvCxnSpPr>
          <p:spPr>
            <a:xfrm flipV="1">
              <a:off x="7546793"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906629E-9C0D-4820-979A-095E749EF0C6}"/>
                </a:ext>
              </a:extLst>
            </p:cNvPr>
            <p:cNvCxnSpPr>
              <a:cxnSpLocks/>
            </p:cNvCxnSpPr>
            <p:nvPr/>
          </p:nvCxnSpPr>
          <p:spPr>
            <a:xfrm flipV="1">
              <a:off x="6462542"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79C2B60-EF0C-4923-BE15-123204B08FCC}"/>
                </a:ext>
              </a:extLst>
            </p:cNvPr>
            <p:cNvCxnSpPr>
              <a:cxnSpLocks/>
            </p:cNvCxnSpPr>
            <p:nvPr/>
          </p:nvCxnSpPr>
          <p:spPr>
            <a:xfrm flipV="1">
              <a:off x="5655515"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1CBFDEB-350C-4DF1-957E-CB14B6B80CD9}"/>
                </a:ext>
              </a:extLst>
            </p:cNvPr>
            <p:cNvCxnSpPr>
              <a:cxnSpLocks/>
            </p:cNvCxnSpPr>
            <p:nvPr/>
          </p:nvCxnSpPr>
          <p:spPr>
            <a:xfrm flipV="1">
              <a:off x="448622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ADF8725-CD51-492A-85AC-37E1CA8B23E6}"/>
                </a:ext>
              </a:extLst>
            </p:cNvPr>
            <p:cNvCxnSpPr>
              <a:cxnSpLocks/>
            </p:cNvCxnSpPr>
            <p:nvPr/>
          </p:nvCxnSpPr>
          <p:spPr>
            <a:xfrm flipV="1">
              <a:off x="1143116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8D5CAD05-3990-4D7E-B123-44B51801596C}"/>
              </a:ext>
            </a:extLst>
          </p:cNvPr>
          <p:cNvGrpSpPr/>
          <p:nvPr/>
        </p:nvGrpSpPr>
        <p:grpSpPr>
          <a:xfrm>
            <a:off x="728664" y="3393405"/>
            <a:ext cx="339890" cy="3223265"/>
            <a:chOff x="728664" y="3393405"/>
            <a:chExt cx="339890" cy="3223265"/>
          </a:xfrm>
        </p:grpSpPr>
        <p:cxnSp>
          <p:nvCxnSpPr>
            <p:cNvPr id="225" name="Connector: Elbow 224">
              <a:extLst>
                <a:ext uri="{FF2B5EF4-FFF2-40B4-BE49-F238E27FC236}">
                  <a16:creationId xmlns:a16="http://schemas.microsoft.com/office/drawing/2014/main" id="{AC9BB55A-B8E2-4202-9726-4D3A0E486F87}"/>
                </a:ext>
              </a:extLst>
            </p:cNvPr>
            <p:cNvCxnSpPr>
              <a:cxnSpLocks/>
              <a:stCxn id="18" idx="0"/>
              <a:endCxn id="25" idx="1"/>
            </p:cNvCxnSpPr>
            <p:nvPr/>
          </p:nvCxnSpPr>
          <p:spPr>
            <a:xfrm rot="5400000" flipH="1" flipV="1">
              <a:off x="-290748" y="4421144"/>
              <a:ext cx="2387041" cy="331563"/>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7995D7-8AD9-409C-B511-53F845935EB8}"/>
                </a:ext>
              </a:extLst>
            </p:cNvPr>
            <p:cNvCxnSpPr>
              <a:cxnSpLocks/>
            </p:cNvCxnSpPr>
            <p:nvPr/>
          </p:nvCxnSpPr>
          <p:spPr>
            <a:xfrm flipV="1">
              <a:off x="728664" y="6197476"/>
              <a:ext cx="0" cy="419194"/>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164B1364-E0C2-496E-99A0-B8226BAACE0C}"/>
              </a:ext>
            </a:extLst>
          </p:cNvPr>
          <p:cNvGrpSpPr/>
          <p:nvPr/>
        </p:nvGrpSpPr>
        <p:grpSpPr>
          <a:xfrm>
            <a:off x="6087365" y="5560875"/>
            <a:ext cx="751424" cy="822960"/>
            <a:chOff x="6087365" y="5560875"/>
            <a:chExt cx="751424" cy="822960"/>
          </a:xfrm>
        </p:grpSpPr>
        <p:grpSp>
          <p:nvGrpSpPr>
            <p:cNvPr id="228" name="Group 227">
              <a:extLst>
                <a:ext uri="{FF2B5EF4-FFF2-40B4-BE49-F238E27FC236}">
                  <a16:creationId xmlns:a16="http://schemas.microsoft.com/office/drawing/2014/main" id="{B765CBE6-746E-4E51-9038-55E62623E0A2}"/>
                </a:ext>
              </a:extLst>
            </p:cNvPr>
            <p:cNvGrpSpPr/>
            <p:nvPr/>
          </p:nvGrpSpPr>
          <p:grpSpPr>
            <a:xfrm>
              <a:off x="6087365" y="5560875"/>
              <a:ext cx="751424" cy="822960"/>
              <a:chOff x="4463880" y="5659520"/>
              <a:chExt cx="751424" cy="822960"/>
            </a:xfrm>
          </p:grpSpPr>
          <p:sp>
            <p:nvSpPr>
              <p:cNvPr id="236" name="Rectangle 235">
                <a:extLst>
                  <a:ext uri="{FF2B5EF4-FFF2-40B4-BE49-F238E27FC236}">
                    <a16:creationId xmlns:a16="http://schemas.microsoft.com/office/drawing/2014/main" id="{42D22D25-6434-426E-9C2E-33351C9CFB4F}"/>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7" name="Rectangle 236">
                <a:extLst>
                  <a:ext uri="{FF2B5EF4-FFF2-40B4-BE49-F238E27FC236}">
                    <a16:creationId xmlns:a16="http://schemas.microsoft.com/office/drawing/2014/main" id="{E4B6BA68-A39A-46E7-AFC2-2416AE905C99}"/>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OT &amp; IoT</a:t>
                </a:r>
              </a:p>
            </p:txBody>
          </p:sp>
          <p:grpSp>
            <p:nvGrpSpPr>
              <p:cNvPr id="238" name="Group 237">
                <a:extLst>
                  <a:ext uri="{FF2B5EF4-FFF2-40B4-BE49-F238E27FC236}">
                    <a16:creationId xmlns:a16="http://schemas.microsoft.com/office/drawing/2014/main" id="{543BB3DE-3024-43BC-9980-B06912DD9803}"/>
                  </a:ext>
                </a:extLst>
              </p:cNvPr>
              <p:cNvGrpSpPr/>
              <p:nvPr/>
            </p:nvGrpSpPr>
            <p:grpSpPr>
              <a:xfrm>
                <a:off x="4948615" y="6343712"/>
                <a:ext cx="160826" cy="36599"/>
                <a:chOff x="6266013" y="3218682"/>
                <a:chExt cx="160865" cy="36608"/>
              </a:xfrm>
            </p:grpSpPr>
            <p:sp>
              <p:nvSpPr>
                <p:cNvPr id="239" name="Oval 238">
                  <a:extLst>
                    <a:ext uri="{FF2B5EF4-FFF2-40B4-BE49-F238E27FC236}">
                      <a16:creationId xmlns:a16="http://schemas.microsoft.com/office/drawing/2014/main" id="{31A11A70-C35E-486F-8BA4-ECA7896C5304}"/>
                    </a:ext>
                  </a:extLst>
                </p:cNvPr>
                <p:cNvSpPr/>
                <p:nvPr/>
              </p:nvSpPr>
              <p:spPr bwMode="auto">
                <a:xfrm>
                  <a:off x="6266013" y="321870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0" name="Oval 239">
                  <a:extLst>
                    <a:ext uri="{FF2B5EF4-FFF2-40B4-BE49-F238E27FC236}">
                      <a16:creationId xmlns:a16="http://schemas.microsoft.com/office/drawing/2014/main" id="{0E3D8D01-2259-44AE-B4CA-3237823727EB}"/>
                    </a:ext>
                  </a:extLst>
                </p:cNvPr>
                <p:cNvSpPr/>
                <p:nvPr/>
              </p:nvSpPr>
              <p:spPr bwMode="auto">
                <a:xfrm>
                  <a:off x="6326804" y="3218705"/>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1" name="Oval 240">
                  <a:extLst>
                    <a:ext uri="{FF2B5EF4-FFF2-40B4-BE49-F238E27FC236}">
                      <a16:creationId xmlns:a16="http://schemas.microsoft.com/office/drawing/2014/main" id="{0CFA7F03-2C35-487D-98CC-EE8A985D26C9}"/>
                    </a:ext>
                  </a:extLst>
                </p:cNvPr>
                <p:cNvSpPr/>
                <p:nvPr/>
              </p:nvSpPr>
              <p:spPr bwMode="auto">
                <a:xfrm>
                  <a:off x="6390293" y="321868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pic>
          <p:nvPicPr>
            <p:cNvPr id="229" name="Graphic 228">
              <a:extLst>
                <a:ext uri="{FF2B5EF4-FFF2-40B4-BE49-F238E27FC236}">
                  <a16:creationId xmlns:a16="http://schemas.microsoft.com/office/drawing/2014/main" id="{A126D4D4-8C05-4B77-879A-EBE09DB4A36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138556" y="5973426"/>
              <a:ext cx="377477" cy="87161"/>
            </a:xfrm>
            <a:prstGeom prst="rect">
              <a:avLst/>
            </a:prstGeom>
          </p:spPr>
        </p:pic>
        <p:pic>
          <p:nvPicPr>
            <p:cNvPr id="230" name="Picture 229" descr="A screen shot of a building&#10;&#10;Description automatically generated">
              <a:extLst>
                <a:ext uri="{FF2B5EF4-FFF2-40B4-BE49-F238E27FC236}">
                  <a16:creationId xmlns:a16="http://schemas.microsoft.com/office/drawing/2014/main" id="{EEDD64DE-3710-47A7-A3F4-A371BA675C8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144491" y="5856235"/>
              <a:ext cx="164240" cy="65354"/>
            </a:xfrm>
            <a:prstGeom prst="rect">
              <a:avLst/>
            </a:prstGeom>
          </p:spPr>
        </p:pic>
        <p:pic>
          <p:nvPicPr>
            <p:cNvPr id="231" name="Picture 230" descr="Logo&#10;&#10;Description automatically generated">
              <a:extLst>
                <a:ext uri="{FF2B5EF4-FFF2-40B4-BE49-F238E27FC236}">
                  <a16:creationId xmlns:a16="http://schemas.microsoft.com/office/drawing/2014/main" id="{E9329B55-A0C1-4AD2-AB21-5B731D1D9D20}"/>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53084" y="6196516"/>
              <a:ext cx="336484" cy="134645"/>
            </a:xfrm>
            <a:prstGeom prst="rect">
              <a:avLst/>
            </a:prstGeom>
          </p:spPr>
        </p:pic>
        <p:pic>
          <p:nvPicPr>
            <p:cNvPr id="232" name="Picture 231" descr="Text&#10;&#10;Description automatically generated">
              <a:extLst>
                <a:ext uri="{FF2B5EF4-FFF2-40B4-BE49-F238E27FC236}">
                  <a16:creationId xmlns:a16="http://schemas.microsoft.com/office/drawing/2014/main" id="{A3ED7FA3-F383-4A17-9317-703FA95372ED}"/>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664" y="5963741"/>
              <a:ext cx="312634" cy="107171"/>
            </a:xfrm>
            <a:prstGeom prst="rect">
              <a:avLst/>
            </a:prstGeom>
          </p:spPr>
        </p:pic>
        <p:pic>
          <p:nvPicPr>
            <p:cNvPr id="233" name="Picture 232" descr="A picture containing logo&#10;&#10;Description automatically generated">
              <a:extLst>
                <a:ext uri="{FF2B5EF4-FFF2-40B4-BE49-F238E27FC236}">
                  <a16:creationId xmlns:a16="http://schemas.microsoft.com/office/drawing/2014/main" id="{0A61AE09-DEE9-40B8-B1F6-7746BDAFA3F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113163" y="6092396"/>
              <a:ext cx="293497" cy="97832"/>
            </a:xfrm>
            <a:prstGeom prst="rect">
              <a:avLst/>
            </a:prstGeom>
          </p:spPr>
        </p:pic>
        <p:pic>
          <p:nvPicPr>
            <p:cNvPr id="234" name="Picture 233" descr="A picture containing drawing&#10;&#10;Description automatically generated">
              <a:extLst>
                <a:ext uri="{FF2B5EF4-FFF2-40B4-BE49-F238E27FC236}">
                  <a16:creationId xmlns:a16="http://schemas.microsoft.com/office/drawing/2014/main" id="{F8E73330-7B6D-4351-8659-175C3BE8A6F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362753" y="5864222"/>
              <a:ext cx="393584" cy="69569"/>
            </a:xfrm>
            <a:prstGeom prst="rect">
              <a:avLst/>
            </a:prstGeom>
          </p:spPr>
        </p:pic>
        <p:pic>
          <p:nvPicPr>
            <p:cNvPr id="235" name="Picture 234" descr="A picture containing shape&#10;&#10;Description automatically generated">
              <a:extLst>
                <a:ext uri="{FF2B5EF4-FFF2-40B4-BE49-F238E27FC236}">
                  <a16:creationId xmlns:a16="http://schemas.microsoft.com/office/drawing/2014/main" id="{9EB77899-441E-4BCB-AADD-BF0AA359E9F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421280" y="6103832"/>
              <a:ext cx="398705" cy="70366"/>
            </a:xfrm>
            <a:prstGeom prst="rect">
              <a:avLst/>
            </a:prstGeom>
          </p:spPr>
        </p:pic>
      </p:grpSp>
      <p:grpSp>
        <p:nvGrpSpPr>
          <p:cNvPr id="242" name="Group 241">
            <a:extLst>
              <a:ext uri="{FF2B5EF4-FFF2-40B4-BE49-F238E27FC236}">
                <a16:creationId xmlns:a16="http://schemas.microsoft.com/office/drawing/2014/main" id="{22B4907E-0C14-4412-B24C-5D8D6DA8C5A7}"/>
              </a:ext>
            </a:extLst>
          </p:cNvPr>
          <p:cNvGrpSpPr/>
          <p:nvPr/>
        </p:nvGrpSpPr>
        <p:grpSpPr>
          <a:xfrm>
            <a:off x="6875994" y="5560875"/>
            <a:ext cx="1341599" cy="822960"/>
            <a:chOff x="6875994" y="5560875"/>
            <a:chExt cx="1341599" cy="822960"/>
          </a:xfrm>
        </p:grpSpPr>
        <p:sp>
          <p:nvSpPr>
            <p:cNvPr id="243" name="Rectangle 242">
              <a:extLst>
                <a:ext uri="{FF2B5EF4-FFF2-40B4-BE49-F238E27FC236}">
                  <a16:creationId xmlns:a16="http://schemas.microsoft.com/office/drawing/2014/main" id="{705B6645-39F1-4FEF-B2F0-1CD5E764DF06}"/>
                </a:ext>
              </a:extLst>
            </p:cNvPr>
            <p:cNvSpPr/>
            <p:nvPr/>
          </p:nvSpPr>
          <p:spPr>
            <a:xfrm>
              <a:off x="6875994" y="5560875"/>
              <a:ext cx="1341599"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4" name="Rectangle 243">
              <a:extLst>
                <a:ext uri="{FF2B5EF4-FFF2-40B4-BE49-F238E27FC236}">
                  <a16:creationId xmlns:a16="http://schemas.microsoft.com/office/drawing/2014/main" id="{6AFF7936-92EE-411F-A5F8-FF8BBA7AC762}"/>
                </a:ext>
              </a:extLst>
            </p:cNvPr>
            <p:cNvSpPr/>
            <p:nvPr/>
          </p:nvSpPr>
          <p:spPr>
            <a:xfrm>
              <a:off x="6875994" y="5560875"/>
              <a:ext cx="1341599"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sp>
          <p:nvSpPr>
            <p:cNvPr id="245" name="TextBox 244">
              <a:extLst>
                <a:ext uri="{FF2B5EF4-FFF2-40B4-BE49-F238E27FC236}">
                  <a16:creationId xmlns:a16="http://schemas.microsoft.com/office/drawing/2014/main" id="{03843127-662E-49BF-8585-1A68CBD6A898}"/>
                </a:ext>
              </a:extLst>
            </p:cNvPr>
            <p:cNvSpPr txBox="1"/>
            <p:nvPr/>
          </p:nvSpPr>
          <p:spPr>
            <a:xfrm>
              <a:off x="7342396" y="6050719"/>
              <a:ext cx="397101" cy="83100"/>
            </a:xfrm>
            <a:prstGeom prst="rect">
              <a:avLst/>
            </a:prstGeom>
            <a:noFill/>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pic>
          <p:nvPicPr>
            <p:cNvPr id="246" name="Picture 245">
              <a:extLst>
                <a:ext uri="{FF2B5EF4-FFF2-40B4-BE49-F238E27FC236}">
                  <a16:creationId xmlns:a16="http://schemas.microsoft.com/office/drawing/2014/main" id="{215E1179-232C-48B7-A8F1-D5D37AEB6A9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750740" y="6020366"/>
              <a:ext cx="147953" cy="147953"/>
            </a:xfrm>
            <a:prstGeom prst="rect">
              <a:avLst/>
            </a:prstGeom>
          </p:spPr>
        </p:pic>
        <p:pic>
          <p:nvPicPr>
            <p:cNvPr id="247" name="Picture 246" descr="A close up of a sign&#10;&#10;Description automatically generated">
              <a:extLst>
                <a:ext uri="{FF2B5EF4-FFF2-40B4-BE49-F238E27FC236}">
                  <a16:creationId xmlns:a16="http://schemas.microsoft.com/office/drawing/2014/main" id="{92662607-DD84-4607-AB20-51EC1F6C5178}"/>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707877" y="6246892"/>
              <a:ext cx="374560" cy="76155"/>
            </a:xfrm>
            <a:prstGeom prst="rect">
              <a:avLst/>
            </a:prstGeom>
          </p:spPr>
        </p:pic>
        <p:pic>
          <p:nvPicPr>
            <p:cNvPr id="248" name="Picture 247">
              <a:extLst>
                <a:ext uri="{FF2B5EF4-FFF2-40B4-BE49-F238E27FC236}">
                  <a16:creationId xmlns:a16="http://schemas.microsoft.com/office/drawing/2014/main" id="{EF440204-DD78-417C-90BA-61BDA5E91EF4}"/>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441126" y="6239881"/>
              <a:ext cx="229310" cy="77392"/>
            </a:xfrm>
            <a:prstGeom prst="rect">
              <a:avLst/>
            </a:prstGeom>
          </p:spPr>
        </p:pic>
        <p:pic>
          <p:nvPicPr>
            <p:cNvPr id="249" name="Picture 248">
              <a:extLst>
                <a:ext uri="{FF2B5EF4-FFF2-40B4-BE49-F238E27FC236}">
                  <a16:creationId xmlns:a16="http://schemas.microsoft.com/office/drawing/2014/main" id="{E31B355D-6F43-4CC3-A6B7-ACE3CBC48F91}"/>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6933262" y="6248856"/>
              <a:ext cx="496676" cy="83695"/>
            </a:xfrm>
            <a:prstGeom prst="rect">
              <a:avLst/>
            </a:prstGeom>
          </p:spPr>
        </p:pic>
        <p:grpSp>
          <p:nvGrpSpPr>
            <p:cNvPr id="250" name="Group 249">
              <a:extLst>
                <a:ext uri="{FF2B5EF4-FFF2-40B4-BE49-F238E27FC236}">
                  <a16:creationId xmlns:a16="http://schemas.microsoft.com/office/drawing/2014/main" id="{85277448-8963-4CED-B88C-5A916D5179BC}"/>
                </a:ext>
              </a:extLst>
            </p:cNvPr>
            <p:cNvGrpSpPr/>
            <p:nvPr/>
          </p:nvGrpSpPr>
          <p:grpSpPr>
            <a:xfrm>
              <a:off x="7980465" y="6107694"/>
              <a:ext cx="160802" cy="36592"/>
              <a:chOff x="6499132" y="3003227"/>
              <a:chExt cx="160841" cy="36601"/>
            </a:xfrm>
          </p:grpSpPr>
          <p:sp>
            <p:nvSpPr>
              <p:cNvPr id="253" name="Oval 252">
                <a:extLst>
                  <a:ext uri="{FF2B5EF4-FFF2-40B4-BE49-F238E27FC236}">
                    <a16:creationId xmlns:a16="http://schemas.microsoft.com/office/drawing/2014/main" id="{1D5F23E1-BECA-4602-9B0A-40B15EB14048}"/>
                  </a:ext>
                </a:extLst>
              </p:cNvPr>
              <p:cNvSpPr/>
              <p:nvPr/>
            </p:nvSpPr>
            <p:spPr bwMode="auto">
              <a:xfrm>
                <a:off x="6499132" y="300324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4" name="Oval 253">
                <a:extLst>
                  <a:ext uri="{FF2B5EF4-FFF2-40B4-BE49-F238E27FC236}">
                    <a16:creationId xmlns:a16="http://schemas.microsoft.com/office/drawing/2014/main" id="{FB24515F-9C12-4B77-B134-F5CD0F3A5E52}"/>
                  </a:ext>
                </a:extLst>
              </p:cNvPr>
              <p:cNvSpPr/>
              <p:nvPr/>
            </p:nvSpPr>
            <p:spPr bwMode="auto">
              <a:xfrm>
                <a:off x="6559913" y="300323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5" name="Oval 254">
                <a:extLst>
                  <a:ext uri="{FF2B5EF4-FFF2-40B4-BE49-F238E27FC236}">
                    <a16:creationId xmlns:a16="http://schemas.microsoft.com/office/drawing/2014/main" id="{F73E6A99-8948-4167-B19F-193116C80629}"/>
                  </a:ext>
                </a:extLst>
              </p:cNvPr>
              <p:cNvSpPr/>
              <p:nvPr/>
            </p:nvSpPr>
            <p:spPr bwMode="auto">
              <a:xfrm>
                <a:off x="6623388" y="30032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51" name="Picture 250">
              <a:extLst>
                <a:ext uri="{FF2B5EF4-FFF2-40B4-BE49-F238E27FC236}">
                  <a16:creationId xmlns:a16="http://schemas.microsoft.com/office/drawing/2014/main" id="{9452C9F6-571A-4D64-8B7E-98D054F11A99}"/>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176851" y="6044241"/>
              <a:ext cx="191318" cy="126646"/>
            </a:xfrm>
            <a:prstGeom prst="rect">
              <a:avLst/>
            </a:prstGeom>
          </p:spPr>
        </p:pic>
        <p:pic>
          <p:nvPicPr>
            <p:cNvPr id="252" name="Graphic 251">
              <a:extLst>
                <a:ext uri="{FF2B5EF4-FFF2-40B4-BE49-F238E27FC236}">
                  <a16:creationId xmlns:a16="http://schemas.microsoft.com/office/drawing/2014/main" id="{34C723B6-D248-4169-884C-6D9A7D1BDB7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933119" y="6020366"/>
              <a:ext cx="183196" cy="183196"/>
            </a:xfrm>
            <a:prstGeom prst="rect">
              <a:avLst/>
            </a:prstGeom>
          </p:spPr>
        </p:pic>
      </p:grpSp>
      <p:grpSp>
        <p:nvGrpSpPr>
          <p:cNvPr id="256" name="Group 255">
            <a:extLst>
              <a:ext uri="{FF2B5EF4-FFF2-40B4-BE49-F238E27FC236}">
                <a16:creationId xmlns:a16="http://schemas.microsoft.com/office/drawing/2014/main" id="{CB7C9D53-128C-47D5-A53F-364CD73C6288}"/>
              </a:ext>
            </a:extLst>
          </p:cNvPr>
          <p:cNvGrpSpPr/>
          <p:nvPr/>
        </p:nvGrpSpPr>
        <p:grpSpPr>
          <a:xfrm>
            <a:off x="8254798" y="5560875"/>
            <a:ext cx="678074" cy="822960"/>
            <a:chOff x="7690899" y="5659520"/>
            <a:chExt cx="678074" cy="822960"/>
          </a:xfrm>
        </p:grpSpPr>
        <p:sp>
          <p:nvSpPr>
            <p:cNvPr id="257" name="Rectangle 256">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B748733-C6A5-479A-A069-CF115E922082}"/>
                </a:ext>
              </a:extLst>
            </p:cNvPr>
            <p:cNvSpPr/>
            <p:nvPr/>
          </p:nvSpPr>
          <p:spPr>
            <a:xfrm>
              <a:off x="7695913" y="5659520"/>
              <a:ext cx="673060"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58" name="Group 257">
              <a:extLst>
                <a:ext uri="{FF2B5EF4-FFF2-40B4-BE49-F238E27FC236}">
                  <a16:creationId xmlns:a16="http://schemas.microsoft.com/office/drawing/2014/main" id="{8E29A902-AE18-49DD-BF9C-EEB916F67D46}"/>
                </a:ext>
              </a:extLst>
            </p:cNvPr>
            <p:cNvGrpSpPr/>
            <p:nvPr/>
          </p:nvGrpSpPr>
          <p:grpSpPr>
            <a:xfrm>
              <a:off x="8193265" y="6142886"/>
              <a:ext cx="88256" cy="110322"/>
              <a:chOff x="9444077" y="2885171"/>
              <a:chExt cx="107950" cy="134939"/>
            </a:xfrm>
            <a:solidFill>
              <a:schemeClr val="tx1"/>
            </a:solidFill>
          </p:grpSpPr>
          <p:sp>
            <p:nvSpPr>
              <p:cNvPr id="274" name="Freeform 26">
                <a:extLst>
                  <a:ext uri="{FF2B5EF4-FFF2-40B4-BE49-F238E27FC236}">
                    <a16:creationId xmlns:a16="http://schemas.microsoft.com/office/drawing/2014/main" id="{E94A7EEF-E1EA-46B6-B10B-F59A0260C7D4}"/>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7">
                <a:extLst>
                  <a:ext uri="{FF2B5EF4-FFF2-40B4-BE49-F238E27FC236}">
                    <a16:creationId xmlns:a16="http://schemas.microsoft.com/office/drawing/2014/main" id="{1003C0CC-6873-407A-8FE7-A1E21DEF3B5F}"/>
                  </a:ext>
                </a:extLst>
              </p:cNvPr>
              <p:cNvSpPr>
                <a:spLocks/>
              </p:cNvSpPr>
              <p:nvPr/>
            </p:nvSpPr>
            <p:spPr bwMode="auto">
              <a:xfrm>
                <a:off x="9444077" y="2916922"/>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9" name="Group 30">
              <a:extLst>
                <a:ext uri="{FF2B5EF4-FFF2-40B4-BE49-F238E27FC236}">
                  <a16:creationId xmlns:a16="http://schemas.microsoft.com/office/drawing/2014/main" id="{8FE51D9C-97B8-4CE9-8C3E-7A2CA52AAA14}"/>
                </a:ext>
              </a:extLst>
            </p:cNvPr>
            <p:cNvGrpSpPr>
              <a:grpSpLocks noChangeAspect="1"/>
            </p:cNvGrpSpPr>
            <p:nvPr/>
          </p:nvGrpSpPr>
          <p:grpSpPr bwMode="auto">
            <a:xfrm>
              <a:off x="8007594" y="6135713"/>
              <a:ext cx="120431" cy="124658"/>
              <a:chOff x="5049" y="1841"/>
              <a:chExt cx="57" cy="59"/>
            </a:xfrm>
            <a:solidFill>
              <a:srgbClr val="00B050"/>
            </a:solidFill>
          </p:grpSpPr>
          <p:sp>
            <p:nvSpPr>
              <p:cNvPr id="266" name="Freeform 31">
                <a:extLst>
                  <a:ext uri="{FF2B5EF4-FFF2-40B4-BE49-F238E27FC236}">
                    <a16:creationId xmlns:a16="http://schemas.microsoft.com/office/drawing/2014/main" id="{75E8105D-8B2D-49C2-A31E-EA0A7A93494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7" name="Freeform 32">
                <a:extLst>
                  <a:ext uri="{FF2B5EF4-FFF2-40B4-BE49-F238E27FC236}">
                    <a16:creationId xmlns:a16="http://schemas.microsoft.com/office/drawing/2014/main" id="{124EAD5A-AB91-4BE2-986B-404B7122B87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8" name="Freeform 33">
                <a:extLst>
                  <a:ext uri="{FF2B5EF4-FFF2-40B4-BE49-F238E27FC236}">
                    <a16:creationId xmlns:a16="http://schemas.microsoft.com/office/drawing/2014/main" id="{B5910F3C-7C36-415F-9B38-5A1F80D8AAA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9" name="Freeform 34">
                <a:extLst>
                  <a:ext uri="{FF2B5EF4-FFF2-40B4-BE49-F238E27FC236}">
                    <a16:creationId xmlns:a16="http://schemas.microsoft.com/office/drawing/2014/main" id="{3EB108C8-6B49-4898-A963-675CCEE342F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35">
                <a:extLst>
                  <a:ext uri="{FF2B5EF4-FFF2-40B4-BE49-F238E27FC236}">
                    <a16:creationId xmlns:a16="http://schemas.microsoft.com/office/drawing/2014/main" id="{66A16722-47D9-4A9C-91AA-CEB05D57054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1" name="Freeform 36">
                <a:extLst>
                  <a:ext uri="{FF2B5EF4-FFF2-40B4-BE49-F238E27FC236}">
                    <a16:creationId xmlns:a16="http://schemas.microsoft.com/office/drawing/2014/main" id="{8532681A-D150-472C-9E79-E7A146991425}"/>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37">
                <a:extLst>
                  <a:ext uri="{FF2B5EF4-FFF2-40B4-BE49-F238E27FC236}">
                    <a16:creationId xmlns:a16="http://schemas.microsoft.com/office/drawing/2014/main" id="{20240F38-DE9C-47DA-BAEE-A79EA047DD3E}"/>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38">
                <a:extLst>
                  <a:ext uri="{FF2B5EF4-FFF2-40B4-BE49-F238E27FC236}">
                    <a16:creationId xmlns:a16="http://schemas.microsoft.com/office/drawing/2014/main" id="{B9BC1AF2-FCA5-4967-8FA3-B6A295B3EBF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0" name="Rectangle 259">
              <a:extLst>
                <a:ext uri="{FF2B5EF4-FFF2-40B4-BE49-F238E27FC236}">
                  <a16:creationId xmlns:a16="http://schemas.microsoft.com/office/drawing/2014/main" id="{83452023-C31A-4250-963C-48DB8FFFE743}"/>
                </a:ext>
              </a:extLst>
            </p:cNvPr>
            <p:cNvSpPr/>
            <p:nvPr/>
          </p:nvSpPr>
          <p:spPr>
            <a:xfrm>
              <a:off x="7690899" y="5659520"/>
              <a:ext cx="678073"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pic>
          <p:nvPicPr>
            <p:cNvPr id="261" name="Picture 260" descr="A picture containing building&#10;&#10;Description automatically generated">
              <a:extLst>
                <a:ext uri="{FF2B5EF4-FFF2-40B4-BE49-F238E27FC236}">
                  <a16:creationId xmlns:a16="http://schemas.microsoft.com/office/drawing/2014/main" id="{3F11C505-DD31-4500-8D54-5425084F862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810617" y="6132178"/>
              <a:ext cx="131729" cy="131729"/>
            </a:xfrm>
            <a:prstGeom prst="rect">
              <a:avLst/>
            </a:prstGeom>
          </p:spPr>
        </p:pic>
        <p:grpSp>
          <p:nvGrpSpPr>
            <p:cNvPr id="262" name="Group 261">
              <a:extLst>
                <a:ext uri="{FF2B5EF4-FFF2-40B4-BE49-F238E27FC236}">
                  <a16:creationId xmlns:a16="http://schemas.microsoft.com/office/drawing/2014/main" id="{92B3F5ED-F938-4262-87A6-7A9EFB84241D}"/>
                </a:ext>
              </a:extLst>
            </p:cNvPr>
            <p:cNvGrpSpPr/>
            <p:nvPr/>
          </p:nvGrpSpPr>
          <p:grpSpPr>
            <a:xfrm>
              <a:off x="7968497" y="6362005"/>
              <a:ext cx="160827" cy="36608"/>
              <a:chOff x="6782828" y="3049942"/>
              <a:chExt cx="160866" cy="36617"/>
            </a:xfrm>
          </p:grpSpPr>
          <p:sp>
            <p:nvSpPr>
              <p:cNvPr id="263" name="Oval 262">
                <a:extLst>
                  <a:ext uri="{FF2B5EF4-FFF2-40B4-BE49-F238E27FC236}">
                    <a16:creationId xmlns:a16="http://schemas.microsoft.com/office/drawing/2014/main" id="{C813AD63-D5A3-4164-8162-1AC9031C832B}"/>
                  </a:ext>
                </a:extLst>
              </p:cNvPr>
              <p:cNvSpPr/>
              <p:nvPr/>
            </p:nvSpPr>
            <p:spPr bwMode="auto">
              <a:xfrm>
                <a:off x="6782828" y="304997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4" name="Oval 263">
                <a:extLst>
                  <a:ext uri="{FF2B5EF4-FFF2-40B4-BE49-F238E27FC236}">
                    <a16:creationId xmlns:a16="http://schemas.microsoft.com/office/drawing/2014/main" id="{DC0BF702-9B77-4695-8FEF-FF903CBBF8EF}"/>
                  </a:ext>
                </a:extLst>
              </p:cNvPr>
              <p:cNvSpPr/>
              <p:nvPr/>
            </p:nvSpPr>
            <p:spPr bwMode="auto">
              <a:xfrm>
                <a:off x="6843634" y="304994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5" name="Oval 264">
                <a:extLst>
                  <a:ext uri="{FF2B5EF4-FFF2-40B4-BE49-F238E27FC236}">
                    <a16:creationId xmlns:a16="http://schemas.microsoft.com/office/drawing/2014/main" id="{E57D33B9-528E-41F7-9E14-52582C9100EF}"/>
                  </a:ext>
                </a:extLst>
              </p:cNvPr>
              <p:cNvSpPr/>
              <p:nvPr/>
            </p:nvSpPr>
            <p:spPr bwMode="auto">
              <a:xfrm>
                <a:off x="6907109" y="304996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76" name="Group 275">
            <a:extLst>
              <a:ext uri="{FF2B5EF4-FFF2-40B4-BE49-F238E27FC236}">
                <a16:creationId xmlns:a16="http://schemas.microsoft.com/office/drawing/2014/main" id="{907314AF-B1CD-4781-B8FB-56C5018D77E6}"/>
              </a:ext>
            </a:extLst>
          </p:cNvPr>
          <p:cNvGrpSpPr/>
          <p:nvPr/>
        </p:nvGrpSpPr>
        <p:grpSpPr>
          <a:xfrm>
            <a:off x="8970077" y="5560875"/>
            <a:ext cx="1731429" cy="822960"/>
            <a:chOff x="8425142" y="5659520"/>
            <a:chExt cx="1731429" cy="822960"/>
          </a:xfrm>
        </p:grpSpPr>
        <p:sp>
          <p:nvSpPr>
            <p:cNvPr id="277" name="Rectangle 276">
              <a:extLst>
                <a:ext uri="{FF2B5EF4-FFF2-40B4-BE49-F238E27FC236}">
                  <a16:creationId xmlns:a16="http://schemas.microsoft.com/office/drawing/2014/main" id="{3A210407-3F71-45FA-9995-357D17EC51CE}"/>
                </a:ext>
              </a:extLst>
            </p:cNvPr>
            <p:cNvSpPr/>
            <p:nvPr/>
          </p:nvSpPr>
          <p:spPr>
            <a:xfrm>
              <a:off x="8428484" y="5659520"/>
              <a:ext cx="172808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8" name="Group 277">
              <a:extLst>
                <a:ext uri="{FF2B5EF4-FFF2-40B4-BE49-F238E27FC236}">
                  <a16:creationId xmlns:a16="http://schemas.microsoft.com/office/drawing/2014/main" id="{9FB1390C-58C7-4811-A5D6-4409DFFDFC13}"/>
                </a:ext>
              </a:extLst>
            </p:cNvPr>
            <p:cNvGrpSpPr/>
            <p:nvPr/>
          </p:nvGrpSpPr>
          <p:grpSpPr>
            <a:xfrm>
              <a:off x="8516514" y="5952670"/>
              <a:ext cx="693178" cy="215444"/>
              <a:chOff x="8520889" y="5965471"/>
              <a:chExt cx="693178" cy="215444"/>
            </a:xfrm>
          </p:grpSpPr>
          <p:pic>
            <p:nvPicPr>
              <p:cNvPr id="294" name="Picture 293">
                <a:extLst>
                  <a:ext uri="{FF2B5EF4-FFF2-40B4-BE49-F238E27FC236}">
                    <a16:creationId xmlns:a16="http://schemas.microsoft.com/office/drawing/2014/main" id="{9724AE51-6A1A-4342-A89F-A09078B66E03}"/>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520889" y="6011088"/>
                <a:ext cx="93267" cy="121670"/>
              </a:xfrm>
              <a:prstGeom prst="rect">
                <a:avLst/>
              </a:prstGeom>
              <a:solidFill>
                <a:schemeClr val="bg1"/>
              </a:solidFill>
            </p:spPr>
          </p:pic>
          <p:sp>
            <p:nvSpPr>
              <p:cNvPr id="295" name="Rectangle 294">
                <a:extLst>
                  <a:ext uri="{FF2B5EF4-FFF2-40B4-BE49-F238E27FC236}">
                    <a16:creationId xmlns:a16="http://schemas.microsoft.com/office/drawing/2014/main" id="{78C2DD67-BF5D-4C59-BEF8-A74087CEFF3F}"/>
                  </a:ext>
                </a:extLst>
              </p:cNvPr>
              <p:cNvSpPr/>
              <p:nvPr/>
            </p:nvSpPr>
            <p:spPr>
              <a:xfrm>
                <a:off x="8550103" y="5965471"/>
                <a:ext cx="66396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grpSp>
        <p:pic>
          <p:nvPicPr>
            <p:cNvPr id="279" name="Picture 278">
              <a:extLst>
                <a:ext uri="{FF2B5EF4-FFF2-40B4-BE49-F238E27FC236}">
                  <a16:creationId xmlns:a16="http://schemas.microsoft.com/office/drawing/2014/main" id="{CD958D27-83AB-4939-9400-EB9413F1E4D9}"/>
                </a:ext>
              </a:extLst>
            </p:cNvPr>
            <p:cNvPicPr>
              <a:picLocks noChangeAspect="1"/>
            </p:cNvPicPr>
            <p:nvPr/>
          </p:nvPicPr>
          <p:blipFill rotWithShape="1">
            <a:blip r:embed="rId56">
              <a:extLst>
                <a:ext uri="{28A0092B-C50C-407E-A947-70E740481C1C}">
                  <a14:useLocalDpi xmlns:a14="http://schemas.microsoft.com/office/drawing/2010/main" val="0"/>
                </a:ext>
              </a:extLst>
            </a:blip>
            <a:srcRect/>
            <a:stretch/>
          </p:blipFill>
          <p:spPr>
            <a:xfrm>
              <a:off x="9171639" y="6001348"/>
              <a:ext cx="88630" cy="118088"/>
            </a:xfrm>
            <a:prstGeom prst="rect">
              <a:avLst/>
            </a:prstGeom>
          </p:spPr>
        </p:pic>
        <p:pic>
          <p:nvPicPr>
            <p:cNvPr id="280" name="Picture 279">
              <a:extLst>
                <a:ext uri="{FF2B5EF4-FFF2-40B4-BE49-F238E27FC236}">
                  <a16:creationId xmlns:a16="http://schemas.microsoft.com/office/drawing/2014/main" id="{E107D07A-EDFB-4D64-AB81-B0E346077848}"/>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9492000" y="6257098"/>
              <a:ext cx="331316" cy="83644"/>
            </a:xfrm>
            <a:prstGeom prst="rect">
              <a:avLst/>
            </a:prstGeom>
          </p:spPr>
        </p:pic>
        <p:pic>
          <p:nvPicPr>
            <p:cNvPr id="281" name="Picture 280">
              <a:extLst>
                <a:ext uri="{FF2B5EF4-FFF2-40B4-BE49-F238E27FC236}">
                  <a16:creationId xmlns:a16="http://schemas.microsoft.com/office/drawing/2014/main" id="{C1E2E599-B6C8-47B7-BCA5-192D116818FD}"/>
                </a:ext>
              </a:extLst>
            </p:cNvPr>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753846" y="5998565"/>
              <a:ext cx="122824" cy="122820"/>
            </a:xfrm>
            <a:prstGeom prst="rect">
              <a:avLst/>
            </a:prstGeom>
          </p:spPr>
        </p:pic>
        <p:pic>
          <p:nvPicPr>
            <p:cNvPr id="282" name="Picture 281">
              <a:extLst>
                <a:ext uri="{FF2B5EF4-FFF2-40B4-BE49-F238E27FC236}">
                  <a16:creationId xmlns:a16="http://schemas.microsoft.com/office/drawing/2014/main" id="{C93EE304-F083-4661-AEB9-8E2C444E557F}"/>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518250" y="5994158"/>
              <a:ext cx="192148" cy="134568"/>
            </a:xfrm>
            <a:prstGeom prst="rect">
              <a:avLst/>
            </a:prstGeom>
          </p:spPr>
        </p:pic>
        <p:pic>
          <p:nvPicPr>
            <p:cNvPr id="283" name="Picture 282">
              <a:extLst>
                <a:ext uri="{FF2B5EF4-FFF2-40B4-BE49-F238E27FC236}">
                  <a16:creationId xmlns:a16="http://schemas.microsoft.com/office/drawing/2014/main" id="{BA5C4647-2F54-4833-BB03-8BCA45448B0E}"/>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326936" y="5990578"/>
              <a:ext cx="135952" cy="135952"/>
            </a:xfrm>
            <a:prstGeom prst="rect">
              <a:avLst/>
            </a:prstGeom>
          </p:spPr>
        </p:pic>
        <p:pic>
          <p:nvPicPr>
            <p:cNvPr id="284" name="Picture 283">
              <a:extLst>
                <a:ext uri="{FF2B5EF4-FFF2-40B4-BE49-F238E27FC236}">
                  <a16:creationId xmlns:a16="http://schemas.microsoft.com/office/drawing/2014/main" id="{5A85F97C-11B2-425E-A9B5-9BCF2AB720F4}"/>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8846158" y="6220016"/>
              <a:ext cx="159900" cy="157808"/>
            </a:xfrm>
            <a:prstGeom prst="rect">
              <a:avLst/>
            </a:prstGeom>
          </p:spPr>
        </p:pic>
        <p:pic>
          <p:nvPicPr>
            <p:cNvPr id="285" name="Picture 284">
              <a:extLst>
                <a:ext uri="{FF2B5EF4-FFF2-40B4-BE49-F238E27FC236}">
                  <a16:creationId xmlns:a16="http://schemas.microsoft.com/office/drawing/2014/main" id="{B0FCCC6F-8889-4642-A6A6-8B73F07E440B}"/>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938741" y="6004798"/>
              <a:ext cx="122976" cy="114298"/>
            </a:xfrm>
            <a:prstGeom prst="rect">
              <a:avLst/>
            </a:prstGeom>
          </p:spPr>
        </p:pic>
        <p:pic>
          <p:nvPicPr>
            <p:cNvPr id="286" name="Picture 285">
              <a:extLst>
                <a:ext uri="{FF2B5EF4-FFF2-40B4-BE49-F238E27FC236}">
                  <a16:creationId xmlns:a16="http://schemas.microsoft.com/office/drawing/2014/main" id="{AF4B2FAE-1DF3-47AA-B4F7-9DEFB8E560A2}"/>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058142" y="6230764"/>
              <a:ext cx="136314" cy="136312"/>
            </a:xfrm>
            <a:prstGeom prst="rect">
              <a:avLst/>
            </a:prstGeom>
          </p:spPr>
        </p:pic>
        <p:pic>
          <p:nvPicPr>
            <p:cNvPr id="287" name="Picture 286">
              <a:extLst>
                <a:ext uri="{FF2B5EF4-FFF2-40B4-BE49-F238E27FC236}">
                  <a16:creationId xmlns:a16="http://schemas.microsoft.com/office/drawing/2014/main" id="{100AE10C-179D-46A5-BFEF-2A8433880C17}"/>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9240418" y="6191427"/>
              <a:ext cx="205620" cy="214986"/>
            </a:xfrm>
            <a:prstGeom prst="rect">
              <a:avLst/>
            </a:prstGeom>
          </p:spPr>
        </p:pic>
        <p:sp>
          <p:nvSpPr>
            <p:cNvPr id="288" name="Rectangle 287">
              <a:extLst>
                <a:ext uri="{FF2B5EF4-FFF2-40B4-BE49-F238E27FC236}">
                  <a16:creationId xmlns:a16="http://schemas.microsoft.com/office/drawing/2014/main" id="{6B9D45DF-ECB5-44F9-97A4-4D2F168524D5}"/>
                </a:ext>
              </a:extLst>
            </p:cNvPr>
            <p:cNvSpPr/>
            <p:nvPr/>
          </p:nvSpPr>
          <p:spPr>
            <a:xfrm>
              <a:off x="8425142" y="5659520"/>
              <a:ext cx="1731190"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pic>
          <p:nvPicPr>
            <p:cNvPr id="289" name="Picture 288">
              <a:extLst>
                <a:ext uri="{FF2B5EF4-FFF2-40B4-BE49-F238E27FC236}">
                  <a16:creationId xmlns:a16="http://schemas.microsoft.com/office/drawing/2014/main" id="{9B11A2B4-893C-48B3-BE03-38D6E4CDEEDD}"/>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8514289" y="6220838"/>
              <a:ext cx="289726" cy="134110"/>
            </a:xfrm>
            <a:prstGeom prst="rect">
              <a:avLst/>
            </a:prstGeom>
          </p:spPr>
        </p:pic>
        <p:grpSp>
          <p:nvGrpSpPr>
            <p:cNvPr id="290" name="Group 289">
              <a:extLst>
                <a:ext uri="{FF2B5EF4-FFF2-40B4-BE49-F238E27FC236}">
                  <a16:creationId xmlns:a16="http://schemas.microsoft.com/office/drawing/2014/main" id="{14AD350B-4B36-4994-AD9E-230E8DC51F58}"/>
                </a:ext>
              </a:extLst>
            </p:cNvPr>
            <p:cNvGrpSpPr/>
            <p:nvPr/>
          </p:nvGrpSpPr>
          <p:grpSpPr>
            <a:xfrm>
              <a:off x="9887484" y="6272843"/>
              <a:ext cx="160808" cy="36603"/>
              <a:chOff x="6508519" y="3147797"/>
              <a:chExt cx="160847" cy="36612"/>
            </a:xfrm>
          </p:grpSpPr>
          <p:sp>
            <p:nvSpPr>
              <p:cNvPr id="291" name="Oval 290">
                <a:extLst>
                  <a:ext uri="{FF2B5EF4-FFF2-40B4-BE49-F238E27FC236}">
                    <a16:creationId xmlns:a16="http://schemas.microsoft.com/office/drawing/2014/main" id="{0DD656A2-E3D3-46AA-8026-0E31FFDB0DDC}"/>
                  </a:ext>
                </a:extLst>
              </p:cNvPr>
              <p:cNvSpPr/>
              <p:nvPr/>
            </p:nvSpPr>
            <p:spPr bwMode="auto">
              <a:xfrm>
                <a:off x="6508519" y="314779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2" name="Oval 291">
                <a:extLst>
                  <a:ext uri="{FF2B5EF4-FFF2-40B4-BE49-F238E27FC236}">
                    <a16:creationId xmlns:a16="http://schemas.microsoft.com/office/drawing/2014/main" id="{15B4FB21-DA67-4561-90F0-C4036085A53D}"/>
                  </a:ext>
                </a:extLst>
              </p:cNvPr>
              <p:cNvSpPr/>
              <p:nvPr/>
            </p:nvSpPr>
            <p:spPr bwMode="auto">
              <a:xfrm>
                <a:off x="6569306" y="314782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3" name="Oval 292">
                <a:extLst>
                  <a:ext uri="{FF2B5EF4-FFF2-40B4-BE49-F238E27FC236}">
                    <a16:creationId xmlns:a16="http://schemas.microsoft.com/office/drawing/2014/main" id="{CF94627B-1247-4CDD-AB60-9E76CA9CF3DF}"/>
                  </a:ext>
                </a:extLst>
              </p:cNvPr>
              <p:cNvSpPr/>
              <p:nvPr/>
            </p:nvSpPr>
            <p:spPr bwMode="auto">
              <a:xfrm>
                <a:off x="6632781" y="3147818"/>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96" name="Group 295">
            <a:extLst>
              <a:ext uri="{FF2B5EF4-FFF2-40B4-BE49-F238E27FC236}">
                <a16:creationId xmlns:a16="http://schemas.microsoft.com/office/drawing/2014/main" id="{55A432BF-A753-4BE6-B1A7-40E992E18ED3}"/>
              </a:ext>
            </a:extLst>
          </p:cNvPr>
          <p:cNvGrpSpPr/>
          <p:nvPr/>
        </p:nvGrpSpPr>
        <p:grpSpPr>
          <a:xfrm>
            <a:off x="10738713" y="5560875"/>
            <a:ext cx="1341318" cy="822960"/>
            <a:chOff x="10577581" y="5659520"/>
            <a:chExt cx="1341318" cy="822960"/>
          </a:xfrm>
        </p:grpSpPr>
        <p:sp>
          <p:nvSpPr>
            <p:cNvPr id="297" name="Rectangle 296">
              <a:extLst>
                <a:ext uri="{FF2B5EF4-FFF2-40B4-BE49-F238E27FC236}">
                  <a16:creationId xmlns:a16="http://schemas.microsoft.com/office/drawing/2014/main" id="{71CD8943-1BA3-4978-B5D4-A05952F6080A}"/>
                </a:ext>
              </a:extLst>
            </p:cNvPr>
            <p:cNvSpPr/>
            <p:nvPr/>
          </p:nvSpPr>
          <p:spPr>
            <a:xfrm>
              <a:off x="10578085" y="5659520"/>
              <a:ext cx="134081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98" name="Picture 297">
              <a:hlinkClick r:id="rId66"/>
              <a:extLst>
                <a:ext uri="{FF2B5EF4-FFF2-40B4-BE49-F238E27FC236}">
                  <a16:creationId xmlns:a16="http://schemas.microsoft.com/office/drawing/2014/main" id="{DAEE8663-6AAC-4E2F-B214-7C5961C02F21}"/>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1443913" y="5964619"/>
              <a:ext cx="246873" cy="185977"/>
            </a:xfrm>
            <a:prstGeom prst="rect">
              <a:avLst/>
            </a:prstGeom>
          </p:spPr>
        </p:pic>
        <p:pic>
          <p:nvPicPr>
            <p:cNvPr id="299" name="Picture 298">
              <a:extLst>
                <a:ext uri="{FF2B5EF4-FFF2-40B4-BE49-F238E27FC236}">
                  <a16:creationId xmlns:a16="http://schemas.microsoft.com/office/drawing/2014/main" id="{888C9FF4-6DE5-44D2-896D-7315EE6857C4}"/>
                </a:ext>
              </a:extLst>
            </p:cNvPr>
            <p:cNvPicPr>
              <a:picLocks noChangeAspect="1"/>
            </p:cNvPicPr>
            <p:nvPr/>
          </p:nvPicPr>
          <p:blipFill rotWithShape="1">
            <a:blip r:embed="rId68">
              <a:extLst>
                <a:ext uri="{28A0092B-C50C-407E-A947-70E740481C1C}">
                  <a14:useLocalDpi xmlns:a14="http://schemas.microsoft.com/office/drawing/2010/main" val="0"/>
                </a:ext>
              </a:extLst>
            </a:blip>
            <a:srcRect/>
            <a:stretch/>
          </p:blipFill>
          <p:spPr>
            <a:xfrm>
              <a:off x="10824743" y="5947964"/>
              <a:ext cx="206121" cy="222200"/>
            </a:xfrm>
            <a:prstGeom prst="rect">
              <a:avLst/>
            </a:prstGeom>
          </p:spPr>
        </p:pic>
        <p:pic>
          <p:nvPicPr>
            <p:cNvPr id="300" name="Picture 299">
              <a:extLst>
                <a:ext uri="{FF2B5EF4-FFF2-40B4-BE49-F238E27FC236}">
                  <a16:creationId xmlns:a16="http://schemas.microsoft.com/office/drawing/2014/main" id="{4FF0F952-630E-42FF-AF72-9304DCEC53C6}"/>
                </a:ext>
              </a:extLst>
            </p:cNvPr>
            <p:cNvPicPr>
              <a:picLocks noChangeAspect="1"/>
            </p:cNvPicPr>
            <p:nvPr/>
          </p:nvPicPr>
          <p:blipFill rotWithShape="1">
            <a:blip r:embed="rId69">
              <a:extLst>
                <a:ext uri="{28A0092B-C50C-407E-A947-70E740481C1C}">
                  <a14:useLocalDpi xmlns:a14="http://schemas.microsoft.com/office/drawing/2010/main" val="0"/>
                </a:ext>
              </a:extLst>
            </a:blip>
            <a:srcRect/>
            <a:stretch/>
          </p:blipFill>
          <p:spPr>
            <a:xfrm>
              <a:off x="10616285" y="5949430"/>
              <a:ext cx="205755" cy="222199"/>
            </a:xfrm>
            <a:prstGeom prst="rect">
              <a:avLst/>
            </a:prstGeom>
          </p:spPr>
        </p:pic>
        <p:pic>
          <p:nvPicPr>
            <p:cNvPr id="301" name="Picture 300">
              <a:extLst>
                <a:ext uri="{FF2B5EF4-FFF2-40B4-BE49-F238E27FC236}">
                  <a16:creationId xmlns:a16="http://schemas.microsoft.com/office/drawing/2014/main" id="{CBD32BFD-2E4C-482C-81BD-62A4EE2C7690}"/>
                </a:ext>
              </a:extLst>
            </p:cNvPr>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1033567" y="5950391"/>
              <a:ext cx="202716" cy="222200"/>
            </a:xfrm>
            <a:prstGeom prst="rect">
              <a:avLst/>
            </a:prstGeom>
          </p:spPr>
        </p:pic>
        <p:pic>
          <p:nvPicPr>
            <p:cNvPr id="302" name="Picture 301">
              <a:extLst>
                <a:ext uri="{FF2B5EF4-FFF2-40B4-BE49-F238E27FC236}">
                  <a16:creationId xmlns:a16="http://schemas.microsoft.com/office/drawing/2014/main" id="{A95F536D-5F85-46AA-A8C4-501DC3354170}"/>
                </a:ext>
              </a:extLst>
            </p:cNvPr>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1238986" y="5948875"/>
              <a:ext cx="202224" cy="222200"/>
            </a:xfrm>
            <a:prstGeom prst="rect">
              <a:avLst/>
            </a:prstGeom>
          </p:spPr>
        </p:pic>
        <p:grpSp>
          <p:nvGrpSpPr>
            <p:cNvPr id="303" name="Group 302">
              <a:extLst>
                <a:ext uri="{FF2B5EF4-FFF2-40B4-BE49-F238E27FC236}">
                  <a16:creationId xmlns:a16="http://schemas.microsoft.com/office/drawing/2014/main" id="{910FE703-8680-41D6-86F7-CED2A5510B49}"/>
                </a:ext>
              </a:extLst>
            </p:cNvPr>
            <p:cNvGrpSpPr/>
            <p:nvPr/>
          </p:nvGrpSpPr>
          <p:grpSpPr>
            <a:xfrm>
              <a:off x="11696696" y="6335975"/>
              <a:ext cx="160817" cy="36587"/>
              <a:chOff x="6673899" y="3052616"/>
              <a:chExt cx="160856" cy="36596"/>
            </a:xfrm>
          </p:grpSpPr>
          <p:sp>
            <p:nvSpPr>
              <p:cNvPr id="312" name="Oval 311">
                <a:extLst>
                  <a:ext uri="{FF2B5EF4-FFF2-40B4-BE49-F238E27FC236}">
                    <a16:creationId xmlns:a16="http://schemas.microsoft.com/office/drawing/2014/main" id="{4622A945-7B49-4DE1-85E0-7EE03E5EE6C9}"/>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3" name="Oval 312">
                <a:extLst>
                  <a:ext uri="{FF2B5EF4-FFF2-40B4-BE49-F238E27FC236}">
                    <a16:creationId xmlns:a16="http://schemas.microsoft.com/office/drawing/2014/main" id="{805A2079-AD98-4A1D-9448-6CBEE29CC2BC}"/>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4" name="Oval 313">
                <a:extLst>
                  <a:ext uri="{FF2B5EF4-FFF2-40B4-BE49-F238E27FC236}">
                    <a16:creationId xmlns:a16="http://schemas.microsoft.com/office/drawing/2014/main" id="{AB503519-5B48-41B0-9620-3B00FFB3AA58}"/>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04" name="Picture 303">
              <a:hlinkClick r:id="rId72"/>
              <a:extLst>
                <a:ext uri="{FF2B5EF4-FFF2-40B4-BE49-F238E27FC236}">
                  <a16:creationId xmlns:a16="http://schemas.microsoft.com/office/drawing/2014/main" id="{ECE58DFB-7B24-4243-8352-363F204A6E80}"/>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1693487" y="5984361"/>
              <a:ext cx="147777" cy="147776"/>
            </a:xfrm>
            <a:prstGeom prst="rect">
              <a:avLst/>
            </a:prstGeom>
          </p:spPr>
        </p:pic>
        <p:sp>
          <p:nvSpPr>
            <p:cNvPr id="305" name="Rectangle 304">
              <a:extLst>
                <a:ext uri="{FF2B5EF4-FFF2-40B4-BE49-F238E27FC236}">
                  <a16:creationId xmlns:a16="http://schemas.microsoft.com/office/drawing/2014/main" id="{3CCD5EFC-8B66-4734-8272-51DDAEDD42C9}"/>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a:t>
              </a:r>
            </a:p>
          </p:txBody>
        </p:sp>
        <p:pic>
          <p:nvPicPr>
            <p:cNvPr id="306" name="Picture 305">
              <a:extLst>
                <a:ext uri="{FF2B5EF4-FFF2-40B4-BE49-F238E27FC236}">
                  <a16:creationId xmlns:a16="http://schemas.microsoft.com/office/drawing/2014/main" id="{7E44B124-91DC-42D9-A39A-E2A993571BB7}"/>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972677" y="6273776"/>
              <a:ext cx="216755" cy="146133"/>
            </a:xfrm>
            <a:prstGeom prst="rect">
              <a:avLst/>
            </a:prstGeom>
          </p:spPr>
        </p:pic>
        <p:pic>
          <p:nvPicPr>
            <p:cNvPr id="307" name="Picture 306">
              <a:extLst>
                <a:ext uri="{FF2B5EF4-FFF2-40B4-BE49-F238E27FC236}">
                  <a16:creationId xmlns:a16="http://schemas.microsoft.com/office/drawing/2014/main" id="{7A6FC1F8-A27E-42C6-BC8B-35848030C1AD}"/>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10604109" y="6273571"/>
              <a:ext cx="372818" cy="62823"/>
            </a:xfrm>
            <a:prstGeom prst="rect">
              <a:avLst/>
            </a:prstGeom>
          </p:spPr>
        </p:pic>
        <p:pic>
          <p:nvPicPr>
            <p:cNvPr id="308" name="Picture 307" descr="A close up of a logo&#10;&#10;Description automatically generated">
              <a:extLst>
                <a:ext uri="{FF2B5EF4-FFF2-40B4-BE49-F238E27FC236}">
                  <a16:creationId xmlns:a16="http://schemas.microsoft.com/office/drawing/2014/main" id="{E5AAB728-270D-4ADF-8FDD-2ECC4DA1A604}"/>
                </a:ext>
              </a:extLst>
            </p:cNvPr>
            <p:cNvPicPr>
              <a:picLocks noChangeAspect="1"/>
            </p:cNvPicPr>
            <p:nvPr/>
          </p:nvPicPr>
          <p:blipFill rotWithShape="1">
            <a:blip r:embed="rId75">
              <a:clrChange>
                <a:clrFrom>
                  <a:srgbClr val="FFFFFF"/>
                </a:clrFrom>
                <a:clrTo>
                  <a:srgbClr val="FFFFFF">
                    <a:alpha val="0"/>
                  </a:srgbClr>
                </a:clrTo>
              </a:clrChange>
              <a:extLst>
                <a:ext uri="{28A0092B-C50C-407E-A947-70E740481C1C}">
                  <a14:useLocalDpi xmlns:a14="http://schemas.microsoft.com/office/drawing/2010/main" val="0"/>
                </a:ext>
              </a:extLst>
            </a:blip>
            <a:srcRect l="10765" t="31817" r="10765" b="31817"/>
            <a:stretch/>
          </p:blipFill>
          <p:spPr>
            <a:xfrm>
              <a:off x="10604109" y="6341815"/>
              <a:ext cx="346758" cy="90716"/>
            </a:xfrm>
            <a:prstGeom prst="rect">
              <a:avLst/>
            </a:prstGeom>
          </p:spPr>
        </p:pic>
        <p:pic>
          <p:nvPicPr>
            <p:cNvPr id="309" name="Picture 308">
              <a:extLst>
                <a:ext uri="{FF2B5EF4-FFF2-40B4-BE49-F238E27FC236}">
                  <a16:creationId xmlns:a16="http://schemas.microsoft.com/office/drawing/2014/main" id="{ABFFE0AE-9940-437D-8EF3-553439369672}"/>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1193952" y="6258431"/>
              <a:ext cx="203489" cy="164336"/>
            </a:xfrm>
            <a:prstGeom prst="rect">
              <a:avLst/>
            </a:prstGeom>
          </p:spPr>
        </p:pic>
        <p:pic>
          <p:nvPicPr>
            <p:cNvPr id="310" name="Picture 309" descr="A close up of a logo&#10;&#10;Description automatically generated">
              <a:extLst>
                <a:ext uri="{FF2B5EF4-FFF2-40B4-BE49-F238E27FC236}">
                  <a16:creationId xmlns:a16="http://schemas.microsoft.com/office/drawing/2014/main" id="{A2D9C9F0-A061-4A9D-969B-12CC5ACB9822}"/>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1530366" y="6263262"/>
              <a:ext cx="168478" cy="168478"/>
            </a:xfrm>
            <a:prstGeom prst="rect">
              <a:avLst/>
            </a:prstGeom>
          </p:spPr>
        </p:pic>
        <p:pic>
          <p:nvPicPr>
            <p:cNvPr id="311" name="Picture 310" descr="A green sign with white text&#10;&#10;Description automatically generated">
              <a:extLst>
                <a:ext uri="{FF2B5EF4-FFF2-40B4-BE49-F238E27FC236}">
                  <a16:creationId xmlns:a16="http://schemas.microsoft.com/office/drawing/2014/main" id="{E0378963-EC02-4A91-9F55-6F96D5E9FC29}"/>
                </a:ext>
              </a:extLst>
            </p:cNvPr>
            <p:cNvPicPr>
              <a:picLocks noChangeAspect="1"/>
            </p:cNvPicPr>
            <p:nvPr/>
          </p:nvPicPr>
          <p:blipFill rotWithShape="1">
            <a:blip r:embed="rId78">
              <a:extLst>
                <a:ext uri="{28A0092B-C50C-407E-A947-70E740481C1C}">
                  <a14:useLocalDpi xmlns:a14="http://schemas.microsoft.com/office/drawing/2010/main" val="0"/>
                </a:ext>
              </a:extLst>
            </a:blip>
            <a:srcRect l="18049" t="19263" r="18049" b="19263"/>
            <a:stretch/>
          </p:blipFill>
          <p:spPr>
            <a:xfrm>
              <a:off x="11396887" y="6285035"/>
              <a:ext cx="134034" cy="128942"/>
            </a:xfrm>
            <a:prstGeom prst="rect">
              <a:avLst/>
            </a:prstGeom>
          </p:spPr>
        </p:pic>
      </p:grpSp>
      <p:grpSp>
        <p:nvGrpSpPr>
          <p:cNvPr id="315" name="Group 314">
            <a:extLst>
              <a:ext uri="{FF2B5EF4-FFF2-40B4-BE49-F238E27FC236}">
                <a16:creationId xmlns:a16="http://schemas.microsoft.com/office/drawing/2014/main" id="{E37470D6-FB73-404E-8C22-0F33A4FAAD83}"/>
              </a:ext>
            </a:extLst>
          </p:cNvPr>
          <p:cNvGrpSpPr/>
          <p:nvPr/>
        </p:nvGrpSpPr>
        <p:grpSpPr>
          <a:xfrm>
            <a:off x="527233" y="4496536"/>
            <a:ext cx="419516" cy="419517"/>
            <a:chOff x="4890881" y="5910062"/>
            <a:chExt cx="812414" cy="812410"/>
          </a:xfrm>
        </p:grpSpPr>
        <p:sp>
          <p:nvSpPr>
            <p:cNvPr id="316" name="Oval 315">
              <a:extLst>
                <a:ext uri="{FF2B5EF4-FFF2-40B4-BE49-F238E27FC236}">
                  <a16:creationId xmlns:a16="http://schemas.microsoft.com/office/drawing/2014/main" id="{5ADC1E06-9D72-4B4A-87E1-D3FF86B9B61F}"/>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317" name="Group 316">
              <a:extLst>
                <a:ext uri="{FF2B5EF4-FFF2-40B4-BE49-F238E27FC236}">
                  <a16:creationId xmlns:a16="http://schemas.microsoft.com/office/drawing/2014/main" id="{A3D265C9-A109-4830-90E4-61EC1255855E}"/>
                </a:ext>
              </a:extLst>
            </p:cNvPr>
            <p:cNvGrpSpPr/>
            <p:nvPr/>
          </p:nvGrpSpPr>
          <p:grpSpPr>
            <a:xfrm>
              <a:off x="5139021" y="6107362"/>
              <a:ext cx="316134" cy="417805"/>
              <a:chOff x="4691309" y="4394828"/>
              <a:chExt cx="768039" cy="1015048"/>
            </a:xfrm>
          </p:grpSpPr>
          <p:sp>
            <p:nvSpPr>
              <p:cNvPr id="318" name="Freeform 209">
                <a:extLst>
                  <a:ext uri="{FF2B5EF4-FFF2-40B4-BE49-F238E27FC236}">
                    <a16:creationId xmlns:a16="http://schemas.microsoft.com/office/drawing/2014/main" id="{9FC1919F-9059-430A-B1EA-84CC6BB3C416}"/>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319" name="Freeform 210">
                <a:extLst>
                  <a:ext uri="{FF2B5EF4-FFF2-40B4-BE49-F238E27FC236}">
                    <a16:creationId xmlns:a16="http://schemas.microsoft.com/office/drawing/2014/main" id="{12578A34-7376-49DF-8F8B-ECC7FADD2D25}"/>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20" name="Group 319">
            <a:extLst>
              <a:ext uri="{FF2B5EF4-FFF2-40B4-BE49-F238E27FC236}">
                <a16:creationId xmlns:a16="http://schemas.microsoft.com/office/drawing/2014/main" id="{E9005F07-66A0-452B-ABF9-7277C95939E0}"/>
              </a:ext>
            </a:extLst>
          </p:cNvPr>
          <p:cNvGrpSpPr/>
          <p:nvPr/>
        </p:nvGrpSpPr>
        <p:grpSpPr>
          <a:xfrm>
            <a:off x="9835672" y="5159417"/>
            <a:ext cx="1573449" cy="401459"/>
            <a:chOff x="9835672" y="5159417"/>
            <a:chExt cx="1573449" cy="401459"/>
          </a:xfrm>
        </p:grpSpPr>
        <p:cxnSp>
          <p:nvCxnSpPr>
            <p:cNvPr id="321" name="Connector: Elbow 320">
              <a:extLst>
                <a:ext uri="{FF2B5EF4-FFF2-40B4-BE49-F238E27FC236}">
                  <a16:creationId xmlns:a16="http://schemas.microsoft.com/office/drawing/2014/main" id="{D429D7F9-4BB2-4391-8DA7-65EFE6EFE9F8}"/>
                </a:ext>
              </a:extLst>
            </p:cNvPr>
            <p:cNvCxnSpPr>
              <a:cxnSpLocks/>
              <a:stCxn id="288" idx="0"/>
              <a:endCxn id="346" idx="2"/>
            </p:cNvCxnSpPr>
            <p:nvPr/>
          </p:nvCxnSpPr>
          <p:spPr>
            <a:xfrm rot="5400000" flipH="1" flipV="1">
              <a:off x="10399212" y="4595877"/>
              <a:ext cx="401459" cy="152853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22" name="Connector: Elbow 321">
              <a:extLst>
                <a:ext uri="{FF2B5EF4-FFF2-40B4-BE49-F238E27FC236}">
                  <a16:creationId xmlns:a16="http://schemas.microsoft.com/office/drawing/2014/main" id="{0BB6B438-4E89-417C-B91A-B1A1874C26CE}"/>
                </a:ext>
              </a:extLst>
            </p:cNvPr>
            <p:cNvCxnSpPr>
              <a:cxnSpLocks/>
              <a:stCxn id="305" idx="0"/>
              <a:endCxn id="354" idx="2"/>
            </p:cNvCxnSpPr>
            <p:nvPr/>
          </p:nvCxnSpPr>
          <p:spPr>
            <a:xfrm rot="16200000" flipV="1">
              <a:off x="10696367" y="4848121"/>
              <a:ext cx="399303" cy="102620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Straight Arrow Connector 322">
            <a:extLst>
              <a:ext uri="{FF2B5EF4-FFF2-40B4-BE49-F238E27FC236}">
                <a16:creationId xmlns:a16="http://schemas.microsoft.com/office/drawing/2014/main" id="{08D974BD-7509-415B-AA30-35DE16FA0536}"/>
              </a:ext>
            </a:extLst>
          </p:cNvPr>
          <p:cNvCxnSpPr>
            <a:cxnSpLocks/>
          </p:cNvCxnSpPr>
          <p:nvPr/>
        </p:nvCxnSpPr>
        <p:spPr>
          <a:xfrm>
            <a:off x="5082672" y="3952035"/>
            <a:ext cx="0" cy="484632"/>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324" name="Group 323">
            <a:extLst>
              <a:ext uri="{FF2B5EF4-FFF2-40B4-BE49-F238E27FC236}">
                <a16:creationId xmlns:a16="http://schemas.microsoft.com/office/drawing/2014/main" id="{E35768FD-148E-4C35-98E1-7A83D8D620D6}"/>
              </a:ext>
            </a:extLst>
          </p:cNvPr>
          <p:cNvGrpSpPr/>
          <p:nvPr/>
        </p:nvGrpSpPr>
        <p:grpSpPr>
          <a:xfrm>
            <a:off x="7811618" y="4457782"/>
            <a:ext cx="2920255" cy="182880"/>
            <a:chOff x="3572576" y="3406595"/>
            <a:chExt cx="2920255" cy="182880"/>
          </a:xfrm>
        </p:grpSpPr>
        <p:sp>
          <p:nvSpPr>
            <p:cNvPr id="325" name="Rectangle 324">
              <a:extLst>
                <a:ext uri="{FF2B5EF4-FFF2-40B4-BE49-F238E27FC236}">
                  <a16:creationId xmlns:a16="http://schemas.microsoft.com/office/drawing/2014/main" id="{B7DDB3B4-D43B-4380-B9FC-28A7B9571897}"/>
                </a:ext>
              </a:extLst>
            </p:cNvPr>
            <p:cNvSpPr/>
            <p:nvPr/>
          </p:nvSpPr>
          <p:spPr>
            <a:xfrm>
              <a:off x="3572576" y="3406595"/>
              <a:ext cx="2920255" cy="182880"/>
            </a:xfrm>
            <a:prstGeom prst="rect">
              <a:avLst/>
            </a:prstGeom>
            <a:solidFill>
              <a:schemeClr val="tx2">
                <a:lumMod val="50000"/>
              </a:schemeClr>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 Automated investigation and response (</a:t>
              </a:r>
              <a:r>
                <a:rPr kumimoji="0" lang="en-US" sz="800" b="0" i="0" u="none" strike="noStrike" kern="120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326" name="Freeform 1054">
              <a:extLst>
                <a:ext uri="{FF2B5EF4-FFF2-40B4-BE49-F238E27FC236}">
                  <a16:creationId xmlns:a16="http://schemas.microsoft.com/office/drawing/2014/main" id="{0DF0932E-12D6-4929-832B-027CA691E5B3}"/>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27" name="Group 326">
            <a:extLst>
              <a:ext uri="{FF2B5EF4-FFF2-40B4-BE49-F238E27FC236}">
                <a16:creationId xmlns:a16="http://schemas.microsoft.com/office/drawing/2014/main" id="{4A4DDFD1-00EE-498B-808F-885D7D0B049D}"/>
              </a:ext>
            </a:extLst>
          </p:cNvPr>
          <p:cNvGrpSpPr/>
          <p:nvPr/>
        </p:nvGrpSpPr>
        <p:grpSpPr>
          <a:xfrm>
            <a:off x="10094615" y="2228130"/>
            <a:ext cx="1556531" cy="493846"/>
            <a:chOff x="10094615" y="2228130"/>
            <a:chExt cx="1556531" cy="493846"/>
          </a:xfrm>
        </p:grpSpPr>
        <p:sp>
          <p:nvSpPr>
            <p:cNvPr id="328" name="Rectangle 327">
              <a:extLst>
                <a:ext uri="{FF2B5EF4-FFF2-40B4-BE49-F238E27FC236}">
                  <a16:creationId xmlns:a16="http://schemas.microsoft.com/office/drawing/2014/main" id="{53724C10-0D86-4D88-A709-03454129DBBD}"/>
                </a:ext>
              </a:extLst>
            </p:cNvPr>
            <p:cNvSpPr/>
            <p:nvPr/>
          </p:nvSpPr>
          <p:spPr>
            <a:xfrm>
              <a:off x="10094615" y="2228130"/>
              <a:ext cx="1556531" cy="493846"/>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2004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29" name="Rectangle 328">
              <a:hlinkClick r:id="rId79"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60601D27-E29E-47E2-B809-3F79A6AD3217}"/>
                </a:ext>
              </a:extLst>
            </p:cNvPr>
            <p:cNvSpPr/>
            <p:nvPr/>
          </p:nvSpPr>
          <p:spPr>
            <a:xfrm>
              <a:off x="10393751" y="2292956"/>
              <a:ext cx="1209023" cy="14881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 </a:t>
              </a:r>
            </a:p>
          </p:txBody>
        </p:sp>
        <p:sp>
          <p:nvSpPr>
            <p:cNvPr id="330" name="Rectangle 329">
              <a:hlinkClick r:id="rId80" tooltip="Microsoft's Detection and Response Team (DART) and customer support provide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28B3663C-CBD5-4E92-B884-B1C9B6FBB68F}"/>
                </a:ext>
              </a:extLst>
            </p:cNvPr>
            <p:cNvSpPr/>
            <p:nvPr/>
          </p:nvSpPr>
          <p:spPr>
            <a:xfrm>
              <a:off x="10186253" y="2501547"/>
              <a:ext cx="1416089" cy="16825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R="0" lvl="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&amp; Recovery</a:t>
              </a:r>
            </a:p>
          </p:txBody>
        </p:sp>
        <p:pic>
          <p:nvPicPr>
            <p:cNvPr id="331" name="Picture 330">
              <a:extLst>
                <a:ext uri="{FF2B5EF4-FFF2-40B4-BE49-F238E27FC236}">
                  <a16:creationId xmlns:a16="http://schemas.microsoft.com/office/drawing/2014/main" id="{6336F3F3-FFB3-4EB8-A7C2-1028574A07B3}"/>
                </a:ext>
              </a:extLst>
            </p:cNvPr>
            <p:cNvPicPr>
              <a:picLocks noChangeAspect="1"/>
            </p:cNvPicPr>
            <p:nvPr/>
          </p:nvPicPr>
          <p:blipFill rotWithShape="1">
            <a:blip r:embed="rId81" cstate="email">
              <a:extLst>
                <a:ext uri="{28A0092B-C50C-407E-A947-70E740481C1C}">
                  <a14:useLocalDpi xmlns:a14="http://schemas.microsoft.com/office/drawing/2010/main" val="0"/>
                </a:ext>
              </a:extLst>
            </a:blip>
            <a:srcRect r="77979"/>
            <a:stretch/>
          </p:blipFill>
          <p:spPr bwMode="invGray">
            <a:xfrm>
              <a:off x="10186253" y="2302801"/>
              <a:ext cx="131703" cy="128113"/>
            </a:xfrm>
            <a:prstGeom prst="rect">
              <a:avLst/>
            </a:prstGeom>
          </p:spPr>
        </p:pic>
      </p:grpSp>
      <p:pic>
        <p:nvPicPr>
          <p:cNvPr id="332" name="Graphic 331">
            <a:extLst>
              <a:ext uri="{FF2B5EF4-FFF2-40B4-BE49-F238E27FC236}">
                <a16:creationId xmlns:a16="http://schemas.microsoft.com/office/drawing/2014/main" id="{F0077E4A-8C6F-4307-B0EE-707EEF0A206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899779" y="1761327"/>
            <a:ext cx="143288" cy="158858"/>
          </a:xfrm>
          <a:prstGeom prst="rect">
            <a:avLst/>
          </a:prstGeom>
        </p:spPr>
      </p:pic>
      <p:grpSp>
        <p:nvGrpSpPr>
          <p:cNvPr id="333" name="Group 332">
            <a:extLst>
              <a:ext uri="{FF2B5EF4-FFF2-40B4-BE49-F238E27FC236}">
                <a16:creationId xmlns:a16="http://schemas.microsoft.com/office/drawing/2014/main" id="{8763246B-8DBC-4BC6-98F6-6DA426533272}"/>
              </a:ext>
            </a:extLst>
          </p:cNvPr>
          <p:cNvGrpSpPr/>
          <p:nvPr/>
        </p:nvGrpSpPr>
        <p:grpSpPr>
          <a:xfrm>
            <a:off x="3766817" y="4417401"/>
            <a:ext cx="8324185" cy="853504"/>
            <a:chOff x="3766817" y="4417401"/>
            <a:chExt cx="8324185" cy="853504"/>
          </a:xfrm>
        </p:grpSpPr>
        <p:grpSp>
          <p:nvGrpSpPr>
            <p:cNvPr id="334" name="Group 333">
              <a:extLst>
                <a:ext uri="{FF2B5EF4-FFF2-40B4-BE49-F238E27FC236}">
                  <a16:creationId xmlns:a16="http://schemas.microsoft.com/office/drawing/2014/main" id="{5291E9F5-D957-4568-B769-3941BD06A6DF}"/>
                </a:ext>
              </a:extLst>
            </p:cNvPr>
            <p:cNvGrpSpPr/>
            <p:nvPr/>
          </p:nvGrpSpPr>
          <p:grpSpPr>
            <a:xfrm>
              <a:off x="3766817" y="4417401"/>
              <a:ext cx="8324185" cy="853504"/>
              <a:chOff x="3766817" y="4417401"/>
              <a:chExt cx="8324185" cy="853504"/>
            </a:xfrm>
          </p:grpSpPr>
          <p:sp>
            <p:nvSpPr>
              <p:cNvPr id="336" name="Rectangle 335">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392E6E1-46CD-4405-B450-2E1161EF896C}"/>
                  </a:ext>
                </a:extLst>
              </p:cNvPr>
              <p:cNvSpPr/>
              <p:nvPr/>
            </p:nvSpPr>
            <p:spPr>
              <a:xfrm>
                <a:off x="3772921" y="4521944"/>
                <a:ext cx="8318081" cy="74896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7" name="Group 336">
                <a:extLst>
                  <a:ext uri="{FF2B5EF4-FFF2-40B4-BE49-F238E27FC236}">
                    <a16:creationId xmlns:a16="http://schemas.microsoft.com/office/drawing/2014/main" id="{16D58F3D-F3CD-4AAF-B998-280131FAF9A4}"/>
                  </a:ext>
                </a:extLst>
              </p:cNvPr>
              <p:cNvGrpSpPr/>
              <p:nvPr/>
            </p:nvGrpSpPr>
            <p:grpSpPr>
              <a:xfrm>
                <a:off x="3869531" y="4789667"/>
                <a:ext cx="8112538" cy="445385"/>
                <a:chOff x="3869531" y="4808878"/>
                <a:chExt cx="8112538" cy="364800"/>
              </a:xfrm>
            </p:grpSpPr>
            <p:sp>
              <p:nvSpPr>
                <p:cNvPr id="370" name="Rectangle 369">
                  <a:extLst>
                    <a:ext uri="{FF2B5EF4-FFF2-40B4-BE49-F238E27FC236}">
                      <a16:creationId xmlns:a16="http://schemas.microsoft.com/office/drawing/2014/main" id="{840DF236-2193-475B-9010-819FDCE20168}"/>
                    </a:ext>
                  </a:extLst>
                </p:cNvPr>
                <p:cNvSpPr/>
                <p:nvPr/>
              </p:nvSpPr>
              <p:spPr>
                <a:xfrm>
                  <a:off x="3869531" y="4808878"/>
                  <a:ext cx="8112538" cy="364800"/>
                </a:xfrm>
                <a:prstGeom prst="rect">
                  <a:avLst/>
                </a:prstGeom>
                <a:noFill/>
                <a:ln w="14224">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 rtlCol="0" anchor="ctr">
                  <a:noAutofit/>
                </a:bodyPr>
                <a:lstStyle/>
                <a:p>
                  <a:endParaRPr lang="en-US" sz="8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71" name="Rectangle 370">
                  <a:extLst>
                    <a:ext uri="{FF2B5EF4-FFF2-40B4-BE49-F238E27FC236}">
                      <a16:creationId xmlns:a16="http://schemas.microsoft.com/office/drawing/2014/main" id="{9362C5C3-60F2-4711-849D-64B3CED395F9}"/>
                    </a:ext>
                  </a:extLst>
                </p:cNvPr>
                <p:cNvSpPr/>
                <p:nvPr/>
              </p:nvSpPr>
              <p:spPr bwMode="auto">
                <a:xfrm>
                  <a:off x="5180637" y="5075711"/>
                  <a:ext cx="274086" cy="94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338" name="TextBox 337">
                <a:hlinkClick r:id="rId84"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63C00503-6350-4098-BE74-7CFECD8E389D}"/>
                  </a:ext>
                </a:extLst>
              </p:cNvPr>
              <p:cNvSpPr txBox="1"/>
              <p:nvPr/>
            </p:nvSpPr>
            <p:spPr>
              <a:xfrm>
                <a:off x="9112055" y="4649155"/>
                <a:ext cx="1533890" cy="204098"/>
              </a:xfrm>
              <a:prstGeom prst="rect">
                <a:avLst/>
              </a:prstGeom>
              <a:solidFill>
                <a:schemeClr val="bg1"/>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Microsoft 365 Defender</a:t>
                </a:r>
              </a:p>
            </p:txBody>
          </p:sp>
          <p:sp>
            <p:nvSpPr>
              <p:cNvPr id="339" name="Rectangle 338">
                <a:extLst>
                  <a:ext uri="{FF2B5EF4-FFF2-40B4-BE49-F238E27FC236}">
                    <a16:creationId xmlns:a16="http://schemas.microsoft.com/office/drawing/2014/main" id="{943FE913-FFBB-4B68-BE1F-35769D5EB7BF}"/>
                  </a:ext>
                </a:extLst>
              </p:cNvPr>
              <p:cNvSpPr/>
              <p:nvPr/>
            </p:nvSpPr>
            <p:spPr>
              <a:xfrm>
                <a:off x="3766817" y="4417401"/>
                <a:ext cx="8320234" cy="241605"/>
              </a:xfrm>
              <a:prstGeom prst="rect">
                <a:avLst/>
              </a:prstGeom>
              <a:solidFill>
                <a:srgbClr val="0078D4"/>
              </a:solidFill>
              <a:effectLst/>
            </p:spPr>
            <p:txBody>
              <a:bodyPr wrap="square" lIns="182880" tIns="45720" rIns="73152" bIns="45720" anchor="ctr" anchorCtr="0">
                <a:noAutofit/>
              </a:bodyP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1000" i="1" u="none" strike="noStrike" kern="0" cap="none" spc="0" normalizeH="0" baseline="0" noProof="0">
                    <a:ln>
                      <a:noFill/>
                    </a:ln>
                    <a:gradFill>
                      <a:gsLst>
                        <a:gs pos="0">
                          <a:prstClr val="white"/>
                        </a:gs>
                        <a:gs pos="100000">
                          <a:prstClr val="white"/>
                        </a:gs>
                      </a:gsLst>
                      <a:lin ang="5400000" scaled="1"/>
                    </a:gradFill>
                    <a:effectLst/>
                    <a:uLnTx/>
                    <a:uFillTx/>
                    <a:latin typeface="+mj-lt"/>
                    <a:ea typeface="+mn-ea"/>
                    <a:cs typeface="Segoe UI" panose="020B0502040204020203" pitchFamily="34" charset="0"/>
                  </a:rPr>
                  <a:t>Extended Detection and Response (XDR)</a:t>
                </a:r>
              </a:p>
            </p:txBody>
          </p:sp>
          <p:sp>
            <p:nvSpPr>
              <p:cNvPr id="340" name="TextBox 339">
                <a:extLst>
                  <a:ext uri="{FF2B5EF4-FFF2-40B4-BE49-F238E27FC236}">
                    <a16:creationId xmlns:a16="http://schemas.microsoft.com/office/drawing/2014/main" id="{5A161ED0-49BE-4D48-AC0C-4BF4221E45E0}"/>
                  </a:ext>
                </a:extLst>
              </p:cNvPr>
              <p:cNvSpPr txBox="1"/>
              <p:nvPr/>
            </p:nvSpPr>
            <p:spPr>
              <a:xfrm>
                <a:off x="4763827" y="4689276"/>
                <a:ext cx="1027364" cy="201243"/>
              </a:xfrm>
              <a:prstGeom prst="rect">
                <a:avLst/>
              </a:prstGeom>
              <a:solidFill>
                <a:schemeClr val="bg1"/>
              </a:solid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Defender</a:t>
                </a:r>
              </a:p>
            </p:txBody>
          </p:sp>
          <p:grpSp>
            <p:nvGrpSpPr>
              <p:cNvPr id="341" name="Group 340">
                <a:extLst>
                  <a:ext uri="{FF2B5EF4-FFF2-40B4-BE49-F238E27FC236}">
                    <a16:creationId xmlns:a16="http://schemas.microsoft.com/office/drawing/2014/main" id="{FAFE2BC5-2E0D-4510-AA2F-E4A494674C90}"/>
                  </a:ext>
                </a:extLst>
              </p:cNvPr>
              <p:cNvGrpSpPr/>
              <p:nvPr/>
            </p:nvGrpSpPr>
            <p:grpSpPr>
              <a:xfrm>
                <a:off x="3911305" y="4847407"/>
                <a:ext cx="2926414" cy="347038"/>
                <a:chOff x="3911305" y="4850142"/>
                <a:chExt cx="2926414" cy="347038"/>
              </a:xfrm>
            </p:grpSpPr>
            <p:sp>
              <p:nvSpPr>
                <p:cNvPr id="358" name="Rectangle 357">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C77C1A90-8928-4CC1-8135-C840D890CCC2}"/>
                    </a:ext>
                  </a:extLst>
                </p:cNvPr>
                <p:cNvSpPr/>
                <p:nvPr/>
              </p:nvSpPr>
              <p:spPr>
                <a:xfrm>
                  <a:off x="3911305" y="4850142"/>
                  <a:ext cx="2926414" cy="347038"/>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R="0" lvl="0" indent="0" algn="ctr" fontAlgn="auto">
                    <a:lnSpc>
                      <a:spcPct val="97000"/>
                    </a:lnSpc>
                    <a:spcBef>
                      <a:spcPts val="0"/>
                    </a:spcBef>
                    <a:spcAft>
                      <a:spcPts val="100"/>
                    </a:spcAft>
                    <a:buClrTx/>
                    <a:buSzTx/>
                    <a:buFontTx/>
                    <a:buNone/>
                    <a:tabLst>
                      <a:tab pos="1028700" algn="l"/>
                    </a:tabLst>
                    <a:defRPr/>
                  </a:pPr>
                  <a:endPar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nvGrpSpPr>
                <p:cNvPr id="359" name="Group 358">
                  <a:extLst>
                    <a:ext uri="{FF2B5EF4-FFF2-40B4-BE49-F238E27FC236}">
                      <a16:creationId xmlns:a16="http://schemas.microsoft.com/office/drawing/2014/main" id="{9337F558-AAF9-4738-9BB6-12F2028F77C8}"/>
                    </a:ext>
                  </a:extLst>
                </p:cNvPr>
                <p:cNvGrpSpPr/>
                <p:nvPr/>
              </p:nvGrpSpPr>
              <p:grpSpPr>
                <a:xfrm>
                  <a:off x="3973044" y="4891829"/>
                  <a:ext cx="2783293" cy="268017"/>
                  <a:chOff x="3941723" y="4896148"/>
                  <a:chExt cx="2783293" cy="268017"/>
                </a:xfrm>
              </p:grpSpPr>
              <p:grpSp>
                <p:nvGrpSpPr>
                  <p:cNvPr id="360" name="Group 359">
                    <a:extLst>
                      <a:ext uri="{FF2B5EF4-FFF2-40B4-BE49-F238E27FC236}">
                        <a16:creationId xmlns:a16="http://schemas.microsoft.com/office/drawing/2014/main" id="{EC3BCC3F-7626-476A-A89C-FF98C73795DF}"/>
                      </a:ext>
                    </a:extLst>
                  </p:cNvPr>
                  <p:cNvGrpSpPr/>
                  <p:nvPr/>
                </p:nvGrpSpPr>
                <p:grpSpPr>
                  <a:xfrm>
                    <a:off x="6564200" y="4973262"/>
                    <a:ext cx="160816" cy="36598"/>
                    <a:chOff x="6564200" y="4973262"/>
                    <a:chExt cx="160816" cy="36598"/>
                  </a:xfrm>
                </p:grpSpPr>
                <p:sp>
                  <p:nvSpPr>
                    <p:cNvPr id="367" name="Oval 366">
                      <a:extLst>
                        <a:ext uri="{FF2B5EF4-FFF2-40B4-BE49-F238E27FC236}">
                          <a16:creationId xmlns:a16="http://schemas.microsoft.com/office/drawing/2014/main" id="{F130A78D-4FC2-43C5-A35A-E381F6E1F57E}"/>
                        </a:ext>
                      </a:extLst>
                    </p:cNvPr>
                    <p:cNvSpPr/>
                    <p:nvPr/>
                  </p:nvSpPr>
                  <p:spPr bwMode="auto">
                    <a:xfrm>
                      <a:off x="6564200" y="4973284"/>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8" name="Oval 367">
                      <a:extLst>
                        <a:ext uri="{FF2B5EF4-FFF2-40B4-BE49-F238E27FC236}">
                          <a16:creationId xmlns:a16="http://schemas.microsoft.com/office/drawing/2014/main" id="{7A3D7983-4E9B-43FA-8F26-E171E001C9FA}"/>
                        </a:ext>
                      </a:extLst>
                    </p:cNvPr>
                    <p:cNvSpPr/>
                    <p:nvPr/>
                  </p:nvSpPr>
                  <p:spPr bwMode="auto">
                    <a:xfrm>
                      <a:off x="6624976" y="4973280"/>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9" name="Oval 368">
                      <a:extLst>
                        <a:ext uri="{FF2B5EF4-FFF2-40B4-BE49-F238E27FC236}">
                          <a16:creationId xmlns:a16="http://schemas.microsoft.com/office/drawing/2014/main" id="{B224C0A0-5DA9-4745-AA1D-8D2B789D5530}"/>
                        </a:ext>
                      </a:extLst>
                    </p:cNvPr>
                    <p:cNvSpPr/>
                    <p:nvPr/>
                  </p:nvSpPr>
                  <p:spPr bwMode="auto">
                    <a:xfrm>
                      <a:off x="6688440" y="4973262"/>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61" name="TextBox 360">
                    <a:extLst>
                      <a:ext uri="{FF2B5EF4-FFF2-40B4-BE49-F238E27FC236}">
                        <a16:creationId xmlns:a16="http://schemas.microsoft.com/office/drawing/2014/main" id="{E0D16F1D-A8BD-442D-ACF6-10C20D2E451C}"/>
                      </a:ext>
                    </a:extLst>
                  </p:cNvPr>
                  <p:cNvSpPr txBox="1"/>
                  <p:nvPr/>
                </p:nvSpPr>
                <p:spPr>
                  <a:xfrm>
                    <a:off x="4382568" y="4896149"/>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Containers</a:t>
                    </a:r>
                  </a:p>
                </p:txBody>
              </p:sp>
              <p:sp>
                <p:nvSpPr>
                  <p:cNvPr id="362" name="TextBox 361">
                    <a:extLst>
                      <a:ext uri="{FF2B5EF4-FFF2-40B4-BE49-F238E27FC236}">
                        <a16:creationId xmlns:a16="http://schemas.microsoft.com/office/drawing/2014/main" id="{DE9871A3-2D66-4A5D-BCEC-5C86CF58364F}"/>
                      </a:ext>
                    </a:extLst>
                  </p:cNvPr>
                  <p:cNvSpPr txBox="1"/>
                  <p:nvPr/>
                </p:nvSpPr>
                <p:spPr>
                  <a:xfrm>
                    <a:off x="3941723" y="4896148"/>
                    <a:ext cx="416646" cy="261179"/>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8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sz="700"/>
                      <a:t>Servers </a:t>
                    </a:r>
                    <a:br>
                      <a:rPr lang="en-US" sz="700"/>
                    </a:br>
                    <a:r>
                      <a:rPr lang="en-US" sz="700"/>
                      <a:t>&amp; VMs</a:t>
                    </a:r>
                  </a:p>
                </p:txBody>
              </p:sp>
              <p:sp>
                <p:nvSpPr>
                  <p:cNvPr id="363" name="TextBox 362">
                    <a:extLst>
                      <a:ext uri="{FF2B5EF4-FFF2-40B4-BE49-F238E27FC236}">
                        <a16:creationId xmlns:a16="http://schemas.microsoft.com/office/drawing/2014/main" id="{961AB73C-143A-4EE5-8704-CECD1E8AB873}"/>
                      </a:ext>
                    </a:extLst>
                  </p:cNvPr>
                  <p:cNvSpPr txBox="1"/>
                  <p:nvPr/>
                </p:nvSpPr>
                <p:spPr>
                  <a:xfrm>
                    <a:off x="5927799" y="4902558"/>
                    <a:ext cx="23101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SQL</a:t>
                    </a:r>
                  </a:p>
                </p:txBody>
              </p:sp>
              <p:sp>
                <p:nvSpPr>
                  <p:cNvPr id="364" name="TextBox 363">
                    <a:extLst>
                      <a:ext uri="{FF2B5EF4-FFF2-40B4-BE49-F238E27FC236}">
                        <a16:creationId xmlns:a16="http://schemas.microsoft.com/office/drawing/2014/main" id="{FE61F21B-CA91-460C-8A0C-185B579B0C44}"/>
                      </a:ext>
                    </a:extLst>
                  </p:cNvPr>
                  <p:cNvSpPr txBox="1"/>
                  <p:nvPr/>
                </p:nvSpPr>
                <p:spPr>
                  <a:xfrm>
                    <a:off x="6184115" y="4902987"/>
                    <a:ext cx="324564"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IoT </a:t>
                    </a:r>
                    <a:br>
                      <a:rPr lang="en-US"/>
                    </a:br>
                    <a:r>
                      <a:rPr lang="en-US"/>
                      <a:t>&amp; OT</a:t>
                    </a:r>
                  </a:p>
                </p:txBody>
              </p:sp>
              <p:sp>
                <p:nvSpPr>
                  <p:cNvPr id="365" name="TextBox 364">
                    <a:extLst>
                      <a:ext uri="{FF2B5EF4-FFF2-40B4-BE49-F238E27FC236}">
                        <a16:creationId xmlns:a16="http://schemas.microsoft.com/office/drawing/2014/main" id="{844C5006-FCA3-4654-B93C-316DD1FA147E}"/>
                      </a:ext>
                    </a:extLst>
                  </p:cNvPr>
                  <p:cNvSpPr txBox="1"/>
                  <p:nvPr/>
                </p:nvSpPr>
                <p:spPr>
                  <a:xfrm>
                    <a:off x="4922318" y="4898721"/>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Azure app</a:t>
                    </a:r>
                    <a:br>
                      <a:rPr lang="en-US"/>
                    </a:br>
                    <a:r>
                      <a:rPr lang="en-US"/>
                      <a:t>services</a:t>
                    </a:r>
                  </a:p>
                </p:txBody>
              </p:sp>
              <p:sp>
                <p:nvSpPr>
                  <p:cNvPr id="366" name="TextBox 365">
                    <a:extLst>
                      <a:ext uri="{FF2B5EF4-FFF2-40B4-BE49-F238E27FC236}">
                        <a16:creationId xmlns:a16="http://schemas.microsoft.com/office/drawing/2014/main" id="{88C0DFEC-DBA2-4426-B5E1-792535FE994D}"/>
                      </a:ext>
                    </a:extLst>
                  </p:cNvPr>
                  <p:cNvSpPr txBox="1"/>
                  <p:nvPr/>
                </p:nvSpPr>
                <p:spPr>
                  <a:xfrm>
                    <a:off x="5452274" y="4899658"/>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r>
                      <a:rPr lang="en-US"/>
                      <a:t>Network </a:t>
                    </a:r>
                    <a:br>
                      <a:rPr lang="en-US"/>
                    </a:br>
                    <a:r>
                      <a:rPr lang="en-US"/>
                      <a:t>traffic</a:t>
                    </a:r>
                  </a:p>
                </p:txBody>
              </p:sp>
            </p:grpSp>
          </p:grpSp>
          <p:grpSp>
            <p:nvGrpSpPr>
              <p:cNvPr id="342" name="Group 341">
                <a:extLst>
                  <a:ext uri="{FF2B5EF4-FFF2-40B4-BE49-F238E27FC236}">
                    <a16:creationId xmlns:a16="http://schemas.microsoft.com/office/drawing/2014/main" id="{5B296821-E12F-4C0C-ADE6-3F324D7ECB4B}"/>
                  </a:ext>
                </a:extLst>
              </p:cNvPr>
              <p:cNvGrpSpPr/>
              <p:nvPr/>
            </p:nvGrpSpPr>
            <p:grpSpPr>
              <a:xfrm>
                <a:off x="6920246" y="4847406"/>
                <a:ext cx="4974654" cy="344137"/>
                <a:chOff x="6920246" y="4847406"/>
                <a:chExt cx="4974654" cy="344137"/>
              </a:xfrm>
            </p:grpSpPr>
            <p:sp>
              <p:nvSpPr>
                <p:cNvPr id="343" name="Rectangle 342">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2108BFEE-10FA-42E6-AA29-A64C147118BB}"/>
                    </a:ext>
                  </a:extLst>
                </p:cNvPr>
                <p:cNvSpPr/>
                <p:nvPr/>
              </p:nvSpPr>
              <p:spPr>
                <a:xfrm>
                  <a:off x="6920246" y="4847406"/>
                  <a:ext cx="4974654" cy="344137"/>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spcAft>
                      <a:spcPts val="100"/>
                    </a:spcAft>
                    <a:tabLst>
                      <a:tab pos="1028700" algn="l"/>
                    </a:tabLst>
                  </a:pPr>
                  <a:endParaRPr lang="en-US" sz="70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grpSp>
              <p:nvGrpSpPr>
                <p:cNvPr id="344" name="Group 343">
                  <a:extLst>
                    <a:ext uri="{FF2B5EF4-FFF2-40B4-BE49-F238E27FC236}">
                      <a16:creationId xmlns:a16="http://schemas.microsoft.com/office/drawing/2014/main" id="{E8FD250C-E508-4943-A112-205DF0DC2C59}"/>
                    </a:ext>
                  </a:extLst>
                </p:cNvPr>
                <p:cNvGrpSpPr/>
                <p:nvPr/>
              </p:nvGrpSpPr>
              <p:grpSpPr>
                <a:xfrm>
                  <a:off x="6972368" y="4891194"/>
                  <a:ext cx="4866953" cy="271622"/>
                  <a:chOff x="6972368" y="4910404"/>
                  <a:chExt cx="4866953" cy="271622"/>
                </a:xfrm>
              </p:grpSpPr>
              <p:grpSp>
                <p:nvGrpSpPr>
                  <p:cNvPr id="345" name="Group 344">
                    <a:extLst>
                      <a:ext uri="{FF2B5EF4-FFF2-40B4-BE49-F238E27FC236}">
                        <a16:creationId xmlns:a16="http://schemas.microsoft.com/office/drawing/2014/main" id="{5D35DA23-4447-42D8-B537-E93C67B10D7C}"/>
                      </a:ext>
                    </a:extLst>
                  </p:cNvPr>
                  <p:cNvGrpSpPr/>
                  <p:nvPr/>
                </p:nvGrpSpPr>
                <p:grpSpPr>
                  <a:xfrm>
                    <a:off x="9041117" y="4910404"/>
                    <a:ext cx="835613" cy="265652"/>
                    <a:chOff x="9007537" y="4910404"/>
                    <a:chExt cx="835613" cy="265652"/>
                  </a:xfrm>
                </p:grpSpPr>
                <p:sp>
                  <p:nvSpPr>
                    <p:cNvPr id="356" name="Rectangle 355">
                      <a:hlinkClick r:id="rId8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33633719-7CA8-4562-99B5-AF4743FE75F4}"/>
                        </a:ext>
                      </a:extLst>
                    </p:cNvPr>
                    <p:cNvSpPr/>
                    <p:nvPr/>
                  </p:nvSpPr>
                  <p:spPr>
                    <a:xfrm>
                      <a:off x="9007537" y="4910404"/>
                      <a:ext cx="835613" cy="265652"/>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Endpoint</a:t>
                      </a:r>
                    </a:p>
                  </p:txBody>
                </p:sp>
                <p:pic>
                  <p:nvPicPr>
                    <p:cNvPr id="357" name="Picture 356">
                      <a:extLst>
                        <a:ext uri="{FF2B5EF4-FFF2-40B4-BE49-F238E27FC236}">
                          <a16:creationId xmlns:a16="http://schemas.microsoft.com/office/drawing/2014/main" id="{55EC6565-F14A-4580-9A77-3EB064449754}"/>
                        </a:ext>
                      </a:extLst>
                    </p:cNvPr>
                    <p:cNvPicPr>
                      <a:picLocks noChangeAspect="1"/>
                    </p:cNvPicPr>
                    <p:nvPr/>
                  </p:nvPicPr>
                  <p:blipFill>
                    <a:blip r:embed="rId8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3445" y="4962387"/>
                      <a:ext cx="160957" cy="160957"/>
                    </a:xfrm>
                    <a:prstGeom prst="rect">
                      <a:avLst/>
                    </a:prstGeom>
                  </p:spPr>
                </p:pic>
              </p:grpSp>
              <p:sp>
                <p:nvSpPr>
                  <p:cNvPr id="346" name="Rectangle 345">
                    <a:hlinkClick r:id="rId8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7E31F343-063C-4166-9525-676ACCBDC021}"/>
                      </a:ext>
                    </a:extLst>
                  </p:cNvPr>
                  <p:cNvSpPr/>
                  <p:nvPr/>
                </p:nvSpPr>
                <p:spPr>
                  <a:xfrm>
                    <a:off x="10889101" y="4911455"/>
                    <a:ext cx="950220"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Microsoft Cloud </a:t>
                    </a:r>
                    <a:b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App Security</a:t>
                    </a:r>
                  </a:p>
                </p:txBody>
              </p:sp>
              <p:grpSp>
                <p:nvGrpSpPr>
                  <p:cNvPr id="347" name="Group 346">
                    <a:extLst>
                      <a:ext uri="{FF2B5EF4-FFF2-40B4-BE49-F238E27FC236}">
                        <a16:creationId xmlns:a16="http://schemas.microsoft.com/office/drawing/2014/main" id="{F545998F-1B12-436B-9416-C7A791C130CA}"/>
                      </a:ext>
                    </a:extLst>
                  </p:cNvPr>
                  <p:cNvGrpSpPr/>
                  <p:nvPr/>
                </p:nvGrpSpPr>
                <p:grpSpPr>
                  <a:xfrm>
                    <a:off x="9938632" y="4913611"/>
                    <a:ext cx="888566" cy="267171"/>
                    <a:chOff x="9916716" y="4913611"/>
                    <a:chExt cx="888566" cy="267171"/>
                  </a:xfrm>
                </p:grpSpPr>
                <p:sp>
                  <p:nvSpPr>
                    <p:cNvPr id="354" name="Rectangle 353">
                      <a:hlinkClick r:id="rId89"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BBE8A15E-BD1A-457E-BDBB-9E1704E1CE0A}"/>
                        </a:ext>
                      </a:extLst>
                    </p:cNvPr>
                    <p:cNvSpPr/>
                    <p:nvPr/>
                  </p:nvSpPr>
                  <p:spPr>
                    <a:xfrm>
                      <a:off x="9916716" y="4913611"/>
                      <a:ext cx="888566"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a:t>
                      </a:r>
                      <a:b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Office 365 </a:t>
                      </a:r>
                    </a:p>
                  </p:txBody>
                </p:sp>
                <p:pic>
                  <p:nvPicPr>
                    <p:cNvPr id="355" name="Picture 354">
                      <a:extLst>
                        <a:ext uri="{FF2B5EF4-FFF2-40B4-BE49-F238E27FC236}">
                          <a16:creationId xmlns:a16="http://schemas.microsoft.com/office/drawing/2014/main" id="{D4A00889-29CC-41C4-87E1-2328557A8E33}"/>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9991201" y="4964759"/>
                      <a:ext cx="112149" cy="146304"/>
                    </a:xfrm>
                    <a:prstGeom prst="rect">
                      <a:avLst/>
                    </a:prstGeom>
                    <a:solidFill>
                      <a:schemeClr val="bg1"/>
                    </a:solidFill>
                  </p:spPr>
                </p:pic>
              </p:grpSp>
              <p:grpSp>
                <p:nvGrpSpPr>
                  <p:cNvPr id="348" name="Group 347">
                    <a:extLst>
                      <a:ext uri="{FF2B5EF4-FFF2-40B4-BE49-F238E27FC236}">
                        <a16:creationId xmlns:a16="http://schemas.microsoft.com/office/drawing/2014/main" id="{1BA21D56-591D-4F17-87EA-F67E2D9F2134}"/>
                      </a:ext>
                    </a:extLst>
                  </p:cNvPr>
                  <p:cNvGrpSpPr/>
                  <p:nvPr/>
                </p:nvGrpSpPr>
                <p:grpSpPr>
                  <a:xfrm>
                    <a:off x="6972368" y="4913490"/>
                    <a:ext cx="860572" cy="267171"/>
                    <a:chOff x="6972368" y="4913490"/>
                    <a:chExt cx="860572" cy="267171"/>
                  </a:xfrm>
                </p:grpSpPr>
                <p:sp>
                  <p:nvSpPr>
                    <p:cNvPr id="352" name="Rectangle 351">
                      <a:hlinkClick r:id="rId90"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5FDFD741-698E-4897-8093-AC1ADC04303E}"/>
                        </a:ext>
                      </a:extLst>
                    </p:cNvPr>
                    <p:cNvSpPr/>
                    <p:nvPr/>
                  </p:nvSpPr>
                  <p:spPr>
                    <a:xfrm>
                      <a:off x="6972368" y="4913490"/>
                      <a:ext cx="860572"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 for Identity</a:t>
                      </a:r>
                    </a:p>
                  </p:txBody>
                </p:sp>
                <p:pic>
                  <p:nvPicPr>
                    <p:cNvPr id="353" name="Picture 352">
                      <a:extLst>
                        <a:ext uri="{FF2B5EF4-FFF2-40B4-BE49-F238E27FC236}">
                          <a16:creationId xmlns:a16="http://schemas.microsoft.com/office/drawing/2014/main" id="{48297ECC-D060-4C26-8B31-CF0214BAA386}"/>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018769" y="4977452"/>
                      <a:ext cx="191318" cy="126646"/>
                    </a:xfrm>
                    <a:prstGeom prst="rect">
                      <a:avLst/>
                    </a:prstGeom>
                  </p:spPr>
                </p:pic>
              </p:grpSp>
              <p:grpSp>
                <p:nvGrpSpPr>
                  <p:cNvPr id="349" name="Group 348">
                    <a:extLst>
                      <a:ext uri="{FF2B5EF4-FFF2-40B4-BE49-F238E27FC236}">
                        <a16:creationId xmlns:a16="http://schemas.microsoft.com/office/drawing/2014/main" id="{D42E7930-21CC-4121-9AD9-E430DA1722C3}"/>
                      </a:ext>
                    </a:extLst>
                  </p:cNvPr>
                  <p:cNvGrpSpPr/>
                  <p:nvPr/>
                </p:nvGrpSpPr>
                <p:grpSpPr>
                  <a:xfrm>
                    <a:off x="7894842" y="4914855"/>
                    <a:ext cx="1084373" cy="267171"/>
                    <a:chOff x="7883318" y="4914855"/>
                    <a:chExt cx="1084373" cy="267171"/>
                  </a:xfrm>
                </p:grpSpPr>
                <p:sp>
                  <p:nvSpPr>
                    <p:cNvPr id="350" name="Rectangle 349">
                      <a:hlinkClick r:id="rId91"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1293844B-ACE1-49BB-8D6F-99A68EF20C39}"/>
                        </a:ext>
                      </a:extLst>
                    </p:cNvPr>
                    <p:cNvSpPr/>
                    <p:nvPr/>
                  </p:nvSpPr>
                  <p:spPr>
                    <a:xfrm>
                      <a:off x="7883318" y="4914855"/>
                      <a:ext cx="1084373" cy="267171"/>
                    </a:xfrm>
                    <a:prstGeom prst="rect">
                      <a:avLst/>
                    </a:prstGeom>
                    <a:noFill/>
                    <a:ln>
                      <a:solidFill>
                        <a:srgbClr val="CFCFCF"/>
                      </a:solidFill>
                      <a:prstDash val="sysDot"/>
                    </a:ln>
                  </p:spPr>
                  <p:txBody>
                    <a:bodyPr wrap="square" lIns="0" tIns="0" rIns="0" bIns="0" anchor="ctr">
                      <a:noAutofit/>
                    </a:bodyPr>
                    <a:lstStyle/>
                    <a:p>
                      <a:pPr marL="171450" algn="ctr"/>
                      <a:r>
                        <a:rPr lang="en-US" sz="70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p:txBody>
                </p:sp>
                <p:pic>
                  <p:nvPicPr>
                    <p:cNvPr id="351" name="Graphic 350">
                      <a:extLst>
                        <a:ext uri="{FF2B5EF4-FFF2-40B4-BE49-F238E27FC236}">
                          <a16:creationId xmlns:a16="http://schemas.microsoft.com/office/drawing/2014/main" id="{48641FBE-2ED7-4E24-B22A-48C91FFFE909}"/>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933271" y="4951865"/>
                      <a:ext cx="183196" cy="183196"/>
                    </a:xfrm>
                    <a:prstGeom prst="rect">
                      <a:avLst/>
                    </a:prstGeom>
                  </p:spPr>
                </p:pic>
              </p:grpSp>
            </p:grpSp>
          </p:grpSp>
        </p:grpSp>
        <p:pic>
          <p:nvPicPr>
            <p:cNvPr id="335" name="Picture 334" descr="Icon&#10;&#10;Description automatically generated with medium confidence">
              <a:extLst>
                <a:ext uri="{FF2B5EF4-FFF2-40B4-BE49-F238E27FC236}">
                  <a16:creationId xmlns:a16="http://schemas.microsoft.com/office/drawing/2014/main" id="{CED40465-D15B-459F-B479-14047ED912E8}"/>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10920825" y="4983980"/>
              <a:ext cx="184546" cy="116408"/>
            </a:xfrm>
            <a:prstGeom prst="rect">
              <a:avLst/>
            </a:prstGeom>
          </p:spPr>
        </p:pic>
      </p:grpSp>
      <p:grpSp>
        <p:nvGrpSpPr>
          <p:cNvPr id="372" name="Group 371">
            <a:extLst>
              <a:ext uri="{FF2B5EF4-FFF2-40B4-BE49-F238E27FC236}">
                <a16:creationId xmlns:a16="http://schemas.microsoft.com/office/drawing/2014/main" id="{406B9E06-AF51-4D80-99C8-CD0FFD42D03B}"/>
              </a:ext>
            </a:extLst>
          </p:cNvPr>
          <p:cNvGrpSpPr/>
          <p:nvPr/>
        </p:nvGrpSpPr>
        <p:grpSpPr>
          <a:xfrm>
            <a:off x="9488109" y="2847689"/>
            <a:ext cx="2165825" cy="1182985"/>
            <a:chOff x="9488109" y="2847689"/>
            <a:chExt cx="2165825" cy="1182985"/>
          </a:xfrm>
        </p:grpSpPr>
        <p:grpSp>
          <p:nvGrpSpPr>
            <p:cNvPr id="373" name="Group 372">
              <a:extLst>
                <a:ext uri="{FF2B5EF4-FFF2-40B4-BE49-F238E27FC236}">
                  <a16:creationId xmlns:a16="http://schemas.microsoft.com/office/drawing/2014/main" id="{EC008DFA-2F7D-4CC4-99CA-59324018FD27}"/>
                </a:ext>
              </a:extLst>
            </p:cNvPr>
            <p:cNvGrpSpPr/>
            <p:nvPr/>
          </p:nvGrpSpPr>
          <p:grpSpPr>
            <a:xfrm>
              <a:off x="9488109" y="2847689"/>
              <a:ext cx="2165825" cy="1182985"/>
              <a:chOff x="789128" y="3535899"/>
              <a:chExt cx="2165825" cy="1182985"/>
            </a:xfrm>
          </p:grpSpPr>
          <p:sp>
            <p:nvSpPr>
              <p:cNvPr id="400" name="Rectangle 399">
                <a:hlinkClick r:id="rId93" tooltip="The Microsoft Intelligent Security Association (MISA) is an ecosystem of independent software vendors and managed security service providers that have integrated their solutions to better defend against a world of increasing threats."/>
                <a:extLst>
                  <a:ext uri="{FF2B5EF4-FFF2-40B4-BE49-F238E27FC236}">
                    <a16:creationId xmlns:a16="http://schemas.microsoft.com/office/drawing/2014/main" id="{94DA2DAC-D68D-4EDB-B8F8-411664275F06}"/>
                  </a:ext>
                </a:extLst>
              </p:cNvPr>
              <p:cNvSpPr/>
              <p:nvPr/>
            </p:nvSpPr>
            <p:spPr>
              <a:xfrm>
                <a:off x="789128" y="3535899"/>
                <a:ext cx="2165825" cy="1182985"/>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Managed Detection and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Using Microsoft Security</a:t>
                </a:r>
              </a:p>
            </p:txBody>
          </p:sp>
          <p:sp>
            <p:nvSpPr>
              <p:cNvPr id="401" name="Commitments_EC4D">
                <a:extLst>
                  <a:ext uri="{FF2B5EF4-FFF2-40B4-BE49-F238E27FC236}">
                    <a16:creationId xmlns:a16="http://schemas.microsoft.com/office/drawing/2014/main" id="{C93805EE-6715-49C8-A06E-46A9784541C0}"/>
                  </a:ext>
                </a:extLst>
              </p:cNvPr>
              <p:cNvSpPr>
                <a:spLocks noChangeAspect="1" noEditPoints="1"/>
              </p:cNvSpPr>
              <p:nvPr/>
            </p:nvSpPr>
            <p:spPr bwMode="auto">
              <a:xfrm>
                <a:off x="906323" y="3638814"/>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74" name="Picture 373" descr="A close up of a sign&#10;&#10;Description automatically generated">
              <a:extLst>
                <a:ext uri="{FF2B5EF4-FFF2-40B4-BE49-F238E27FC236}">
                  <a16:creationId xmlns:a16="http://schemas.microsoft.com/office/drawing/2014/main" id="{1E2D01BB-B214-4070-90D5-8E1C806CDE6E}"/>
                </a:ext>
              </a:extLst>
            </p:cNvPr>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11111999" y="3811467"/>
              <a:ext cx="261640" cy="128643"/>
            </a:xfrm>
            <a:prstGeom prst="rect">
              <a:avLst/>
            </a:prstGeom>
          </p:spPr>
        </p:pic>
        <p:grpSp>
          <p:nvGrpSpPr>
            <p:cNvPr id="375" name="Group 374">
              <a:extLst>
                <a:ext uri="{FF2B5EF4-FFF2-40B4-BE49-F238E27FC236}">
                  <a16:creationId xmlns:a16="http://schemas.microsoft.com/office/drawing/2014/main" id="{0BA85435-B764-4596-A2C0-4A77AC557BB8}"/>
                </a:ext>
              </a:extLst>
            </p:cNvPr>
            <p:cNvGrpSpPr/>
            <p:nvPr/>
          </p:nvGrpSpPr>
          <p:grpSpPr>
            <a:xfrm>
              <a:off x="11431708" y="3850219"/>
              <a:ext cx="160817" cy="36587"/>
              <a:chOff x="11598706" y="6393125"/>
              <a:chExt cx="160817" cy="36587"/>
            </a:xfrm>
          </p:grpSpPr>
          <p:sp>
            <p:nvSpPr>
              <p:cNvPr id="397" name="Oval 396">
                <a:extLst>
                  <a:ext uri="{FF2B5EF4-FFF2-40B4-BE49-F238E27FC236}">
                    <a16:creationId xmlns:a16="http://schemas.microsoft.com/office/drawing/2014/main" id="{A115FA93-A696-473F-B4A6-9C627FCEA2A5}"/>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8" name="Oval 397">
                <a:extLst>
                  <a:ext uri="{FF2B5EF4-FFF2-40B4-BE49-F238E27FC236}">
                    <a16:creationId xmlns:a16="http://schemas.microsoft.com/office/drawing/2014/main" id="{11172189-FAC0-44DA-8610-1330E93A0289}"/>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9" name="Oval 398">
                <a:extLst>
                  <a:ext uri="{FF2B5EF4-FFF2-40B4-BE49-F238E27FC236}">
                    <a16:creationId xmlns:a16="http://schemas.microsoft.com/office/drawing/2014/main" id="{1DC08616-DBD3-4B3B-A186-523BAB724487}"/>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76" name="Picture 375">
              <a:extLst>
                <a:ext uri="{FF2B5EF4-FFF2-40B4-BE49-F238E27FC236}">
                  <a16:creationId xmlns:a16="http://schemas.microsoft.com/office/drawing/2014/main" id="{DDC97288-6C3E-4BBA-A4FA-D03A9E8A11B9}"/>
                </a:ext>
              </a:extLst>
            </p:cNvPr>
            <p:cNvPicPr>
              <a:picLocks noChangeAspect="1"/>
            </p:cNvPicPr>
            <p:nvPr/>
          </p:nvPicPr>
          <p:blipFill>
            <a:blip r:embed="rId95"/>
            <a:stretch>
              <a:fillRect/>
            </a:stretch>
          </p:blipFill>
          <p:spPr>
            <a:xfrm>
              <a:off x="9636103" y="3235938"/>
              <a:ext cx="130539" cy="132904"/>
            </a:xfrm>
            <a:prstGeom prst="rect">
              <a:avLst/>
            </a:prstGeom>
          </p:spPr>
        </p:pic>
        <p:pic>
          <p:nvPicPr>
            <p:cNvPr id="377" name="Picture 14">
              <a:extLst>
                <a:ext uri="{FF2B5EF4-FFF2-40B4-BE49-F238E27FC236}">
                  <a16:creationId xmlns:a16="http://schemas.microsoft.com/office/drawing/2014/main" id="{D01C5DC1-20E2-41D0-9660-E2FD110AEDDD}"/>
                </a:ext>
              </a:extLst>
            </p:cNvPr>
            <p:cNvPicPr>
              <a:picLocks noChangeAspect="1" noChangeArrowheads="1"/>
            </p:cNvPicPr>
            <p:nvPr/>
          </p:nvPicPr>
          <p:blipFill>
            <a:blip r:embed="rId96"/>
            <a:stretch>
              <a:fillRect/>
            </a:stretch>
          </p:blipFill>
          <p:spPr bwMode="auto">
            <a:xfrm>
              <a:off x="9848323" y="3237883"/>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14">
              <a:extLst>
                <a:ext uri="{FF2B5EF4-FFF2-40B4-BE49-F238E27FC236}">
                  <a16:creationId xmlns:a16="http://schemas.microsoft.com/office/drawing/2014/main" id="{8BEC381F-91A3-4749-835E-7E86CF603A03}"/>
                </a:ext>
              </a:extLst>
            </p:cNvPr>
            <p:cNvPicPr>
              <a:picLocks noChangeAspect="1" noChangeArrowheads="1"/>
            </p:cNvPicPr>
            <p:nvPr/>
          </p:nvPicPr>
          <p:blipFill>
            <a:blip r:embed="rId97"/>
            <a:stretch>
              <a:fillRect/>
            </a:stretch>
          </p:blipFill>
          <p:spPr bwMode="auto">
            <a:xfrm>
              <a:off x="10131432" y="3242076"/>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14">
              <a:extLst>
                <a:ext uri="{FF2B5EF4-FFF2-40B4-BE49-F238E27FC236}">
                  <a16:creationId xmlns:a16="http://schemas.microsoft.com/office/drawing/2014/main" id="{9F373B36-ECCE-4C20-BF1D-AF9C32EA1F3A}"/>
                </a:ext>
              </a:extLst>
            </p:cNvPr>
            <p:cNvPicPr>
              <a:picLocks noChangeAspect="1" noChangeArrowheads="1"/>
            </p:cNvPicPr>
            <p:nvPr/>
          </p:nvPicPr>
          <p:blipFill>
            <a:blip r:embed="rId98"/>
            <a:stretch>
              <a:fillRect/>
            </a:stretch>
          </p:blipFill>
          <p:spPr bwMode="auto">
            <a:xfrm>
              <a:off x="10363860" y="3242895"/>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14">
              <a:extLst>
                <a:ext uri="{FF2B5EF4-FFF2-40B4-BE49-F238E27FC236}">
                  <a16:creationId xmlns:a16="http://schemas.microsoft.com/office/drawing/2014/main" id="{89F36BFE-8D7F-430C-AAC6-2E4C2ED7DA6A}"/>
                </a:ext>
              </a:extLst>
            </p:cNvPr>
            <p:cNvPicPr>
              <a:picLocks noChangeAspect="1" noChangeArrowheads="1"/>
            </p:cNvPicPr>
            <p:nvPr/>
          </p:nvPicPr>
          <p:blipFill>
            <a:blip r:embed="rId99"/>
            <a:stretch>
              <a:fillRect/>
            </a:stretch>
          </p:blipFill>
          <p:spPr bwMode="auto">
            <a:xfrm>
              <a:off x="11064327" y="3273007"/>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380">
              <a:extLst>
                <a:ext uri="{FF2B5EF4-FFF2-40B4-BE49-F238E27FC236}">
                  <a16:creationId xmlns:a16="http://schemas.microsoft.com/office/drawing/2014/main" id="{6E6F02E5-A5B4-49CF-86BC-8A2A6A29CE74}"/>
                </a:ext>
              </a:extLst>
            </p:cNvPr>
            <p:cNvPicPr>
              <a:picLocks noChangeAspect="1"/>
            </p:cNvPicPr>
            <p:nvPr/>
          </p:nvPicPr>
          <p:blipFill rotWithShape="1">
            <a:blip r:embed="rId100"/>
            <a:srcRect l="11245" t="18177" r="17731" b="21315"/>
            <a:stretch/>
          </p:blipFill>
          <p:spPr>
            <a:xfrm>
              <a:off x="10843250" y="3253697"/>
              <a:ext cx="146407" cy="114190"/>
            </a:xfrm>
            <a:prstGeom prst="rect">
              <a:avLst/>
            </a:prstGeom>
          </p:spPr>
        </p:pic>
        <p:pic>
          <p:nvPicPr>
            <p:cNvPr id="382" name="Picture 381" descr="A close up of a sign&#10;&#10;Description automatically generated">
              <a:extLst>
                <a:ext uri="{FF2B5EF4-FFF2-40B4-BE49-F238E27FC236}">
                  <a16:creationId xmlns:a16="http://schemas.microsoft.com/office/drawing/2014/main" id="{BB8917E6-FC2F-4827-87E1-99D69F27C9BD}"/>
                </a:ext>
              </a:extLst>
            </p:cNvPr>
            <p:cNvPicPr>
              <a:picLocks noChangeAspect="1"/>
            </p:cNvPicPr>
            <p:nvPr/>
          </p:nvPicPr>
          <p:blipFill rotWithShape="1">
            <a:blip r:embed="rId101"/>
            <a:srcRect l="13329" t="17372" r="18079" b="16766"/>
            <a:stretch/>
          </p:blipFill>
          <p:spPr>
            <a:xfrm>
              <a:off x="10846074" y="3802006"/>
              <a:ext cx="215013" cy="106775"/>
            </a:xfrm>
            <a:prstGeom prst="rect">
              <a:avLst/>
            </a:prstGeom>
          </p:spPr>
        </p:pic>
        <p:pic>
          <p:nvPicPr>
            <p:cNvPr id="383" name="Picture 382" descr="A close up of a logo&#10;&#10;Description automatically generated">
              <a:extLst>
                <a:ext uri="{FF2B5EF4-FFF2-40B4-BE49-F238E27FC236}">
                  <a16:creationId xmlns:a16="http://schemas.microsoft.com/office/drawing/2014/main" id="{DACE3345-ABD7-4899-A5B2-E5D532BA2A05}"/>
                </a:ext>
              </a:extLst>
            </p:cNvPr>
            <p:cNvPicPr>
              <a:picLocks noChangeAspect="1"/>
            </p:cNvPicPr>
            <p:nvPr/>
          </p:nvPicPr>
          <p:blipFill>
            <a:blip r:embed="rId102"/>
            <a:stretch>
              <a:fillRect/>
            </a:stretch>
          </p:blipFill>
          <p:spPr>
            <a:xfrm>
              <a:off x="11421965" y="3267238"/>
              <a:ext cx="141047" cy="112678"/>
            </a:xfrm>
            <a:prstGeom prst="rect">
              <a:avLst/>
            </a:prstGeom>
          </p:spPr>
        </p:pic>
        <p:pic>
          <p:nvPicPr>
            <p:cNvPr id="384" name="Picture 383">
              <a:extLst>
                <a:ext uri="{FF2B5EF4-FFF2-40B4-BE49-F238E27FC236}">
                  <a16:creationId xmlns:a16="http://schemas.microsoft.com/office/drawing/2014/main" id="{F2746D24-4456-4111-B817-6289EC84F627}"/>
                </a:ext>
              </a:extLst>
            </p:cNvPr>
            <p:cNvPicPr>
              <a:picLocks noChangeAspect="1"/>
            </p:cNvPicPr>
            <p:nvPr/>
          </p:nvPicPr>
          <p:blipFill>
            <a:blip r:embed="rId103"/>
            <a:stretch>
              <a:fillRect/>
            </a:stretch>
          </p:blipFill>
          <p:spPr>
            <a:xfrm>
              <a:off x="10977543" y="3467713"/>
              <a:ext cx="213617" cy="82422"/>
            </a:xfrm>
            <a:prstGeom prst="rect">
              <a:avLst/>
            </a:prstGeom>
          </p:spPr>
        </p:pic>
        <p:pic>
          <p:nvPicPr>
            <p:cNvPr id="385" name="Picture 384" descr="A picture containing clipart&#10;&#10;Description automatically generated">
              <a:extLst>
                <a:ext uri="{FF2B5EF4-FFF2-40B4-BE49-F238E27FC236}">
                  <a16:creationId xmlns:a16="http://schemas.microsoft.com/office/drawing/2014/main" id="{607D2C6B-9286-478B-A446-A030EA3D7407}"/>
                </a:ext>
              </a:extLst>
            </p:cNvPr>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9862611" y="3474894"/>
              <a:ext cx="565447" cy="70681"/>
            </a:xfrm>
            <a:prstGeom prst="rect">
              <a:avLst/>
            </a:prstGeom>
          </p:spPr>
        </p:pic>
        <p:pic>
          <p:nvPicPr>
            <p:cNvPr id="386" name="Picture 385" descr="Text, logo&#10;&#10;Description automatically generated">
              <a:extLst>
                <a:ext uri="{FF2B5EF4-FFF2-40B4-BE49-F238E27FC236}">
                  <a16:creationId xmlns:a16="http://schemas.microsoft.com/office/drawing/2014/main" id="{425687AF-F766-4934-8D15-376BAFC4CABB}"/>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10532665" y="3254130"/>
              <a:ext cx="252187" cy="104447"/>
            </a:xfrm>
            <a:prstGeom prst="rect">
              <a:avLst/>
            </a:prstGeom>
          </p:spPr>
        </p:pic>
        <p:pic>
          <p:nvPicPr>
            <p:cNvPr id="387" name="Picture 386" descr="Logo&#10;&#10;Description automatically generated">
              <a:extLst>
                <a:ext uri="{FF2B5EF4-FFF2-40B4-BE49-F238E27FC236}">
                  <a16:creationId xmlns:a16="http://schemas.microsoft.com/office/drawing/2014/main" id="{7983C4AE-A917-4ECC-80B1-D114E2DDDBD5}"/>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9553017" y="3460710"/>
              <a:ext cx="252187" cy="100875"/>
            </a:xfrm>
            <a:prstGeom prst="rect">
              <a:avLst/>
            </a:prstGeom>
          </p:spPr>
        </p:pic>
        <p:pic>
          <p:nvPicPr>
            <p:cNvPr id="388" name="Picture 387" descr="Logo&#10;&#10;Description automatically generated">
              <a:extLst>
                <a:ext uri="{FF2B5EF4-FFF2-40B4-BE49-F238E27FC236}">
                  <a16:creationId xmlns:a16="http://schemas.microsoft.com/office/drawing/2014/main" id="{809B217D-3BB2-47A4-8168-327949CBC036}"/>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10476336" y="3465151"/>
              <a:ext cx="451724" cy="70017"/>
            </a:xfrm>
            <a:prstGeom prst="rect">
              <a:avLst/>
            </a:prstGeom>
          </p:spPr>
        </p:pic>
        <p:pic>
          <p:nvPicPr>
            <p:cNvPr id="389" name="Picture 388" descr="A picture containing building, sitting, light, sun&#10;&#10;Description automatically generated">
              <a:extLst>
                <a:ext uri="{FF2B5EF4-FFF2-40B4-BE49-F238E27FC236}">
                  <a16:creationId xmlns:a16="http://schemas.microsoft.com/office/drawing/2014/main" id="{94E6A8B1-E4F8-4F4E-AB40-47C6378C9867}"/>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11271321" y="3450912"/>
              <a:ext cx="252188" cy="100875"/>
            </a:xfrm>
            <a:prstGeom prst="rect">
              <a:avLst/>
            </a:prstGeom>
          </p:spPr>
        </p:pic>
        <p:pic>
          <p:nvPicPr>
            <p:cNvPr id="390" name="Picture 389" descr="A picture containing shape&#10;&#10;Description automatically generated">
              <a:extLst>
                <a:ext uri="{FF2B5EF4-FFF2-40B4-BE49-F238E27FC236}">
                  <a16:creationId xmlns:a16="http://schemas.microsoft.com/office/drawing/2014/main" id="{9D809369-8A15-42C8-9469-0469AE2E315D}"/>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9581301" y="3636609"/>
              <a:ext cx="521306" cy="75222"/>
            </a:xfrm>
            <a:prstGeom prst="rect">
              <a:avLst/>
            </a:prstGeom>
          </p:spPr>
        </p:pic>
        <p:pic>
          <p:nvPicPr>
            <p:cNvPr id="391" name="Picture 390" descr="A picture containing text, logo&#10;&#10;Description automatically generated">
              <a:extLst>
                <a:ext uri="{FF2B5EF4-FFF2-40B4-BE49-F238E27FC236}">
                  <a16:creationId xmlns:a16="http://schemas.microsoft.com/office/drawing/2014/main" id="{A70B03B3-CE11-456C-A034-AA6D1A3A9637}"/>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10159259" y="3609329"/>
              <a:ext cx="311768" cy="140294"/>
            </a:xfrm>
            <a:prstGeom prst="rect">
              <a:avLst/>
            </a:prstGeom>
          </p:spPr>
        </p:pic>
        <p:pic>
          <p:nvPicPr>
            <p:cNvPr id="392" name="Picture 391" descr="A picture containing logo&#10;&#10;Description automatically generated">
              <a:extLst>
                <a:ext uri="{FF2B5EF4-FFF2-40B4-BE49-F238E27FC236}">
                  <a16:creationId xmlns:a16="http://schemas.microsoft.com/office/drawing/2014/main" id="{B034A1DF-A140-4C7A-9A29-D77F315772D1}"/>
                </a:ext>
              </a:extLst>
            </p:cNvPr>
            <p:cNvPicPr>
              <a:picLocks noChangeAspect="1"/>
            </p:cNvPicPr>
            <p:nvPr/>
          </p:nvPicPr>
          <p:blipFill rotWithShape="1">
            <a:blip r:embed="rId111">
              <a:clrChange>
                <a:clrFrom>
                  <a:srgbClr val="FFFFFF"/>
                </a:clrFrom>
                <a:clrTo>
                  <a:srgbClr val="FFFFFF">
                    <a:alpha val="0"/>
                  </a:srgbClr>
                </a:clrTo>
              </a:clrChange>
              <a:extLst>
                <a:ext uri="{28A0092B-C50C-407E-A947-70E740481C1C}">
                  <a14:useLocalDpi xmlns:a14="http://schemas.microsoft.com/office/drawing/2010/main" val="0"/>
                </a:ext>
              </a:extLst>
            </a:blip>
            <a:srcRect t="38339" b="38339"/>
            <a:stretch/>
          </p:blipFill>
          <p:spPr>
            <a:xfrm>
              <a:off x="10427095" y="3591023"/>
              <a:ext cx="736770" cy="174896"/>
            </a:xfrm>
            <a:prstGeom prst="rect">
              <a:avLst/>
            </a:prstGeom>
          </p:spPr>
        </p:pic>
        <p:pic>
          <p:nvPicPr>
            <p:cNvPr id="393" name="Picture 392" descr="A picture containing logo&#10;&#10;Description automatically generated">
              <a:extLst>
                <a:ext uri="{FF2B5EF4-FFF2-40B4-BE49-F238E27FC236}">
                  <a16:creationId xmlns:a16="http://schemas.microsoft.com/office/drawing/2014/main" id="{D46FC055-BC4A-446E-AF7A-DFEE7AFAF68E}"/>
                </a:ext>
              </a:extLst>
            </p:cNvPr>
            <p:cNvPicPr>
              <a:picLocks noChangeAspect="1"/>
            </p:cNvPicPr>
            <p:nvPr/>
          </p:nvPicPr>
          <p:blipFill>
            <a:blip r:embed="rId1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301" y="3797800"/>
              <a:ext cx="401392" cy="128446"/>
            </a:xfrm>
            <a:prstGeom prst="rect">
              <a:avLst/>
            </a:prstGeom>
          </p:spPr>
        </p:pic>
        <p:pic>
          <p:nvPicPr>
            <p:cNvPr id="394" name="Picture 393" descr="Logo&#10;&#10;Description automatically generated">
              <a:extLst>
                <a:ext uri="{FF2B5EF4-FFF2-40B4-BE49-F238E27FC236}">
                  <a16:creationId xmlns:a16="http://schemas.microsoft.com/office/drawing/2014/main" id="{DCF93BAE-9F43-4FA2-AA64-4E18AF045E47}"/>
                </a:ext>
              </a:extLst>
            </p:cNvPr>
            <p:cNvPicPr>
              <a:picLocks noChangeAspect="1"/>
            </p:cNvPicPr>
            <p:nvPr/>
          </p:nvPicPr>
          <p:blipFill>
            <a:blip r:embed="rId113">
              <a:extLst>
                <a:ext uri="{28A0092B-C50C-407E-A947-70E740481C1C}">
                  <a14:useLocalDpi xmlns:a14="http://schemas.microsoft.com/office/drawing/2010/main" val="0"/>
                </a:ext>
              </a:extLst>
            </a:blip>
            <a:stretch>
              <a:fillRect/>
            </a:stretch>
          </p:blipFill>
          <p:spPr>
            <a:xfrm>
              <a:off x="10032956" y="3811368"/>
              <a:ext cx="311667" cy="114278"/>
            </a:xfrm>
            <a:prstGeom prst="rect">
              <a:avLst/>
            </a:prstGeom>
          </p:spPr>
        </p:pic>
        <p:pic>
          <p:nvPicPr>
            <p:cNvPr id="395" name="Picture 394" descr="Logo&#10;&#10;Description automatically generated">
              <a:extLst>
                <a:ext uri="{FF2B5EF4-FFF2-40B4-BE49-F238E27FC236}">
                  <a16:creationId xmlns:a16="http://schemas.microsoft.com/office/drawing/2014/main" id="{B95511A1-5DF7-41BB-B7E4-B88DB5B603D9}"/>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10379797" y="3792269"/>
              <a:ext cx="413240" cy="115901"/>
            </a:xfrm>
            <a:prstGeom prst="rect">
              <a:avLst/>
            </a:prstGeom>
          </p:spPr>
        </p:pic>
        <p:pic>
          <p:nvPicPr>
            <p:cNvPr id="396" name="Picture 2" descr="See the source image">
              <a:extLst>
                <a:ext uri="{FF2B5EF4-FFF2-40B4-BE49-F238E27FC236}">
                  <a16:creationId xmlns:a16="http://schemas.microsoft.com/office/drawing/2014/main" id="{8ABF6E80-BCFA-4D44-AE97-4A52ACF99459}"/>
                </a:ext>
              </a:extLst>
            </p:cNvPr>
            <p:cNvPicPr>
              <a:picLocks noChangeAspect="1" noChangeArrowheads="1"/>
            </p:cNvPicPr>
            <p:nvPr/>
          </p:nvPicPr>
          <p:blipFill rotWithShape="1">
            <a:blip r:embed="rId115">
              <a:extLst>
                <a:ext uri="{28A0092B-C50C-407E-A947-70E740481C1C}">
                  <a14:useLocalDpi xmlns:a14="http://schemas.microsoft.com/office/drawing/2010/main" val="0"/>
                </a:ext>
              </a:extLst>
            </a:blip>
            <a:srcRect l="1" r="-1271"/>
            <a:stretch/>
          </p:blipFill>
          <p:spPr bwMode="auto">
            <a:xfrm>
              <a:off x="11141280" y="3637064"/>
              <a:ext cx="474985" cy="88920"/>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TextBox 401">
            <a:extLst>
              <a:ext uri="{FF2B5EF4-FFF2-40B4-BE49-F238E27FC236}">
                <a16:creationId xmlns:a16="http://schemas.microsoft.com/office/drawing/2014/main" id="{07B9B2C6-08A7-4C2D-BD98-A5AAFBBBF878}"/>
              </a:ext>
            </a:extLst>
          </p:cNvPr>
          <p:cNvSpPr txBox="1"/>
          <p:nvPr/>
        </p:nvSpPr>
        <p:spPr>
          <a:xfrm>
            <a:off x="10258223" y="962716"/>
            <a:ext cx="1820293"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116"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403" name="Picture 402">
            <a:extLst>
              <a:ext uri="{FF2B5EF4-FFF2-40B4-BE49-F238E27FC236}">
                <a16:creationId xmlns:a16="http://schemas.microsoft.com/office/drawing/2014/main" id="{0958A4E7-3B8C-400E-8F96-C0B2B0ED5EB6}"/>
              </a:ext>
            </a:extLst>
          </p:cNvPr>
          <p:cNvPicPr>
            <a:picLocks noChangeAspect="1"/>
          </p:cNvPicPr>
          <p:nvPr/>
        </p:nvPicPr>
        <p:blipFill>
          <a:blip r:embed="rId81" cstate="email">
            <a:extLst>
              <a:ext uri="{28A0092B-C50C-407E-A947-70E740481C1C}">
                <a14:useLocalDpi xmlns:a14="http://schemas.microsoft.com/office/drawing/2010/main" val="0"/>
              </a:ext>
            </a:extLst>
          </a:blip>
          <a:stretch>
            <a:fillRect/>
          </a:stretch>
        </p:blipFill>
        <p:spPr bwMode="invGray">
          <a:xfrm>
            <a:off x="10258223" y="587603"/>
            <a:ext cx="1038388" cy="222436"/>
          </a:xfrm>
          <a:prstGeom prst="rect">
            <a:avLst/>
          </a:prstGeom>
        </p:spPr>
      </p:pic>
      <p:sp>
        <p:nvSpPr>
          <p:cNvPr id="404" name="Rectangle 403">
            <a:hlinkClick r:id="rId117"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5A0A7E63-F134-4504-89E7-FCD568C3E630}"/>
              </a:ext>
            </a:extLst>
          </p:cNvPr>
          <p:cNvSpPr/>
          <p:nvPr/>
        </p:nvSpPr>
        <p:spPr bwMode="auto">
          <a:xfrm>
            <a:off x="3820218" y="4685938"/>
            <a:ext cx="3044695" cy="588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1115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80"/>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10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250"/>
                                        <p:tgtEl>
                                          <p:spTgt spid="97"/>
                                        </p:tgtEl>
                                      </p:cBhvr>
                                    </p:animEffect>
                                  </p:childTnLst>
                                </p:cTn>
                              </p:par>
                              <p:par>
                                <p:cTn id="24" presetID="10" presetClass="entr" presetSubtype="0" fill="hold" nodeType="withEffect">
                                  <p:stCondLst>
                                    <p:cond delay="200"/>
                                  </p:stCondLst>
                                  <p:childTnLst>
                                    <p:set>
                                      <p:cBhvr>
                                        <p:cTn id="25" dur="1" fill="hold">
                                          <p:stCondLst>
                                            <p:cond delay="0"/>
                                          </p:stCondLst>
                                        </p:cTn>
                                        <p:tgtEl>
                                          <p:spTgt spid="156"/>
                                        </p:tgtEl>
                                        <p:attrNameLst>
                                          <p:attrName>style.visibility</p:attrName>
                                        </p:attrNameLst>
                                      </p:cBhvr>
                                      <p:to>
                                        <p:strVal val="visible"/>
                                      </p:to>
                                    </p:set>
                                    <p:animEffect transition="in" filter="fade">
                                      <p:cBhvr>
                                        <p:cTn id="26" dur="250"/>
                                        <p:tgtEl>
                                          <p:spTgt spid="156"/>
                                        </p:tgtEl>
                                      </p:cBhvr>
                                    </p:animEffect>
                                  </p:childTnLst>
                                </p:cTn>
                              </p:par>
                              <p:par>
                                <p:cTn id="27" presetID="10" presetClass="entr" presetSubtype="0" fill="hold" nodeType="withEffect">
                                  <p:stCondLst>
                                    <p:cond delay="30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250"/>
                                        <p:tgtEl>
                                          <p:spTgt spid="174"/>
                                        </p:tgtEl>
                                      </p:cBhvr>
                                    </p:animEffect>
                                  </p:childTnLst>
                                </p:cTn>
                              </p:par>
                              <p:par>
                                <p:cTn id="30" presetID="10" presetClass="entr" presetSubtype="0" fill="hold" nodeType="withEffect">
                                  <p:stCondLst>
                                    <p:cond delay="400"/>
                                  </p:stCondLst>
                                  <p:childTnLst>
                                    <p:set>
                                      <p:cBhvr>
                                        <p:cTn id="31" dur="1" fill="hold">
                                          <p:stCondLst>
                                            <p:cond delay="0"/>
                                          </p:stCondLst>
                                        </p:cTn>
                                        <p:tgtEl>
                                          <p:spTgt spid="227"/>
                                        </p:tgtEl>
                                        <p:attrNameLst>
                                          <p:attrName>style.visibility</p:attrName>
                                        </p:attrNameLst>
                                      </p:cBhvr>
                                      <p:to>
                                        <p:strVal val="visible"/>
                                      </p:to>
                                    </p:set>
                                    <p:animEffect transition="in" filter="fade">
                                      <p:cBhvr>
                                        <p:cTn id="32" dur="250"/>
                                        <p:tgtEl>
                                          <p:spTgt spid="227"/>
                                        </p:tgtEl>
                                      </p:cBhvr>
                                    </p:animEffect>
                                  </p:childTnLst>
                                </p:cTn>
                              </p:par>
                              <p:par>
                                <p:cTn id="33" presetID="10" presetClass="entr" presetSubtype="0" fill="hold" nodeType="withEffect">
                                  <p:stCondLst>
                                    <p:cond delay="500"/>
                                  </p:stCondLst>
                                  <p:childTnLst>
                                    <p:set>
                                      <p:cBhvr>
                                        <p:cTn id="34" dur="1" fill="hold">
                                          <p:stCondLst>
                                            <p:cond delay="0"/>
                                          </p:stCondLst>
                                        </p:cTn>
                                        <p:tgtEl>
                                          <p:spTgt spid="242"/>
                                        </p:tgtEl>
                                        <p:attrNameLst>
                                          <p:attrName>style.visibility</p:attrName>
                                        </p:attrNameLst>
                                      </p:cBhvr>
                                      <p:to>
                                        <p:strVal val="visible"/>
                                      </p:to>
                                    </p:set>
                                    <p:animEffect transition="in" filter="fade">
                                      <p:cBhvr>
                                        <p:cTn id="35" dur="250"/>
                                        <p:tgtEl>
                                          <p:spTgt spid="242"/>
                                        </p:tgtEl>
                                      </p:cBhvr>
                                    </p:animEffect>
                                  </p:childTnLst>
                                </p:cTn>
                              </p:par>
                              <p:par>
                                <p:cTn id="36" presetID="10" presetClass="entr" presetSubtype="0" fill="hold" nodeType="withEffect">
                                  <p:stCondLst>
                                    <p:cond delay="600"/>
                                  </p:stCondLst>
                                  <p:childTnLst>
                                    <p:set>
                                      <p:cBhvr>
                                        <p:cTn id="37" dur="1" fill="hold">
                                          <p:stCondLst>
                                            <p:cond delay="0"/>
                                          </p:stCondLst>
                                        </p:cTn>
                                        <p:tgtEl>
                                          <p:spTgt spid="256"/>
                                        </p:tgtEl>
                                        <p:attrNameLst>
                                          <p:attrName>style.visibility</p:attrName>
                                        </p:attrNameLst>
                                      </p:cBhvr>
                                      <p:to>
                                        <p:strVal val="visible"/>
                                      </p:to>
                                    </p:set>
                                    <p:animEffect transition="in" filter="fade">
                                      <p:cBhvr>
                                        <p:cTn id="38" dur="250"/>
                                        <p:tgtEl>
                                          <p:spTgt spid="256"/>
                                        </p:tgtEl>
                                      </p:cBhvr>
                                    </p:animEffect>
                                  </p:childTnLst>
                                </p:cTn>
                              </p:par>
                              <p:par>
                                <p:cTn id="39" presetID="10" presetClass="entr" presetSubtype="0" fill="hold" nodeType="withEffect">
                                  <p:stCondLst>
                                    <p:cond delay="700"/>
                                  </p:stCondLst>
                                  <p:childTnLst>
                                    <p:set>
                                      <p:cBhvr>
                                        <p:cTn id="40" dur="1" fill="hold">
                                          <p:stCondLst>
                                            <p:cond delay="0"/>
                                          </p:stCondLst>
                                        </p:cTn>
                                        <p:tgtEl>
                                          <p:spTgt spid="276"/>
                                        </p:tgtEl>
                                        <p:attrNameLst>
                                          <p:attrName>style.visibility</p:attrName>
                                        </p:attrNameLst>
                                      </p:cBhvr>
                                      <p:to>
                                        <p:strVal val="visible"/>
                                      </p:to>
                                    </p:set>
                                    <p:animEffect transition="in" filter="fade">
                                      <p:cBhvr>
                                        <p:cTn id="41" dur="250"/>
                                        <p:tgtEl>
                                          <p:spTgt spid="276"/>
                                        </p:tgtEl>
                                      </p:cBhvr>
                                    </p:animEffect>
                                  </p:childTnLst>
                                </p:cTn>
                              </p:par>
                              <p:par>
                                <p:cTn id="42" presetID="10" presetClass="entr" presetSubtype="0" fill="hold" nodeType="withEffect">
                                  <p:stCondLst>
                                    <p:cond delay="700"/>
                                  </p:stCondLst>
                                  <p:childTnLst>
                                    <p:set>
                                      <p:cBhvr>
                                        <p:cTn id="43" dur="1" fill="hold">
                                          <p:stCondLst>
                                            <p:cond delay="0"/>
                                          </p:stCondLst>
                                        </p:cTn>
                                        <p:tgtEl>
                                          <p:spTgt spid="296"/>
                                        </p:tgtEl>
                                        <p:attrNameLst>
                                          <p:attrName>style.visibility</p:attrName>
                                        </p:attrNameLst>
                                      </p:cBhvr>
                                      <p:to>
                                        <p:strVal val="visible"/>
                                      </p:to>
                                    </p:set>
                                    <p:animEffect transition="in" filter="fade">
                                      <p:cBhvr>
                                        <p:cTn id="44" dur="250"/>
                                        <p:tgtEl>
                                          <p:spTgt spid="296"/>
                                        </p:tgtEl>
                                      </p:cBhvr>
                                    </p:animEffect>
                                  </p:childTnLst>
                                </p:cTn>
                              </p:par>
                            </p:childTnLst>
                          </p:cTn>
                        </p:par>
                        <p:par>
                          <p:cTn id="45" fill="hold">
                            <p:stCondLst>
                              <p:cond delay="950"/>
                            </p:stCondLst>
                            <p:childTnLst>
                              <p:par>
                                <p:cTn id="46" presetID="10" presetClass="entr" presetSubtype="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1450"/>
                            </p:stCondLst>
                            <p:childTnLst>
                              <p:par>
                                <p:cTn id="53" presetID="22" presetClass="entr" presetSubtype="2"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par>
                                <p:cTn id="56" presetID="10"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25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2200"/>
                            </p:stCondLst>
                            <p:childTnLst>
                              <p:par>
                                <p:cTn id="63" presetID="22" presetClass="entr" presetSubtype="1" fill="hold" nodeType="afterEffect">
                                  <p:stCondLst>
                                    <p:cond delay="0"/>
                                  </p:stCondLst>
                                  <p:childTnLst>
                                    <p:set>
                                      <p:cBhvr>
                                        <p:cTn id="64" dur="1" fill="hold">
                                          <p:stCondLst>
                                            <p:cond delay="0"/>
                                          </p:stCondLst>
                                        </p:cTn>
                                        <p:tgtEl>
                                          <p:spTgt spid="224"/>
                                        </p:tgtEl>
                                        <p:attrNameLst>
                                          <p:attrName>style.visibility</p:attrName>
                                        </p:attrNameLst>
                                      </p:cBhvr>
                                      <p:to>
                                        <p:strVal val="visible"/>
                                      </p:to>
                                    </p:set>
                                    <p:animEffect transition="in" filter="wipe(up)">
                                      <p:cBhvr>
                                        <p:cTn id="65" dur="500"/>
                                        <p:tgtEl>
                                          <p:spTgt spid="224"/>
                                        </p:tgtEl>
                                      </p:cBhvr>
                                    </p:animEffect>
                                  </p:childTnLst>
                                </p:cTn>
                              </p:par>
                            </p:childTnLst>
                          </p:cTn>
                        </p:par>
                        <p:par>
                          <p:cTn id="66" fill="hold">
                            <p:stCondLst>
                              <p:cond delay="2700"/>
                            </p:stCondLst>
                            <p:childTnLst>
                              <p:par>
                                <p:cTn id="67" presetID="22" presetClass="entr" presetSubtype="8" fill="hold" nodeType="afterEffect">
                                  <p:stCondLst>
                                    <p:cond delay="0"/>
                                  </p:stCondLst>
                                  <p:childTnLst>
                                    <p:set>
                                      <p:cBhvr>
                                        <p:cTn id="68" dur="1" fill="hold">
                                          <p:stCondLst>
                                            <p:cond delay="0"/>
                                          </p:stCondLst>
                                        </p:cTn>
                                        <p:tgtEl>
                                          <p:spTgt spid="214"/>
                                        </p:tgtEl>
                                        <p:attrNameLst>
                                          <p:attrName>style.visibility</p:attrName>
                                        </p:attrNameLst>
                                      </p:cBhvr>
                                      <p:to>
                                        <p:strVal val="visible"/>
                                      </p:to>
                                    </p:set>
                                    <p:animEffect transition="in" filter="wipe(left)">
                                      <p:cBhvr>
                                        <p:cTn id="69" dur="500"/>
                                        <p:tgtEl>
                                          <p:spTgt spid="21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nodeType="withEffect">
                                  <p:stCondLst>
                                    <p:cond delay="0"/>
                                  </p:stCondLst>
                                  <p:childTnLst>
                                    <p:set>
                                      <p:cBhvr>
                                        <p:cTn id="76" dur="1" fill="hold">
                                          <p:stCondLst>
                                            <p:cond delay="0"/>
                                          </p:stCondLst>
                                        </p:cTn>
                                        <p:tgtEl>
                                          <p:spTgt spid="315"/>
                                        </p:tgtEl>
                                        <p:attrNameLst>
                                          <p:attrName>style.visibility</p:attrName>
                                        </p:attrNameLst>
                                      </p:cBhvr>
                                      <p:to>
                                        <p:strVal val="visible"/>
                                      </p:to>
                                    </p:set>
                                    <p:animEffect transition="in" filter="fade">
                                      <p:cBhvr>
                                        <p:cTn id="77" dur="500"/>
                                        <p:tgtEl>
                                          <p:spTgt spid="3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wipe(up)">
                                      <p:cBhvr>
                                        <p:cTn id="84" dur="500"/>
                                        <p:tgtEl>
                                          <p:spTgt spid="79"/>
                                        </p:tgtEl>
                                      </p:cBhvr>
                                    </p:animEffect>
                                  </p:childTnLst>
                                </p:cTn>
                              </p:par>
                              <p:par>
                                <p:cTn id="85" presetID="10" presetClass="entr" presetSubtype="0" fill="hold" nodeType="withEffect">
                                  <p:stCondLst>
                                    <p:cond delay="0"/>
                                  </p:stCondLst>
                                  <p:childTnLst>
                                    <p:set>
                                      <p:cBhvr>
                                        <p:cTn id="86" dur="1" fill="hold">
                                          <p:stCondLst>
                                            <p:cond delay="0"/>
                                          </p:stCondLst>
                                        </p:cTn>
                                        <p:tgtEl>
                                          <p:spTgt spid="333"/>
                                        </p:tgtEl>
                                        <p:attrNameLst>
                                          <p:attrName>style.visibility</p:attrName>
                                        </p:attrNameLst>
                                      </p:cBhvr>
                                      <p:to>
                                        <p:strVal val="visible"/>
                                      </p:to>
                                    </p:set>
                                    <p:animEffect transition="in" filter="fade">
                                      <p:cBhvr>
                                        <p:cTn id="87" dur="500"/>
                                        <p:tgtEl>
                                          <p:spTgt spid="333"/>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22" presetClass="entr" presetSubtype="1" fill="hold" nodeType="withEffect">
                                  <p:stCondLst>
                                    <p:cond delay="0"/>
                                  </p:stCondLst>
                                  <p:childTnLst>
                                    <p:set>
                                      <p:cBhvr>
                                        <p:cTn id="96" dur="1" fill="hold">
                                          <p:stCondLst>
                                            <p:cond delay="0"/>
                                          </p:stCondLst>
                                        </p:cTn>
                                        <p:tgtEl>
                                          <p:spTgt spid="323"/>
                                        </p:tgtEl>
                                        <p:attrNameLst>
                                          <p:attrName>style.visibility</p:attrName>
                                        </p:attrNameLst>
                                      </p:cBhvr>
                                      <p:to>
                                        <p:strVal val="visible"/>
                                      </p:to>
                                    </p:set>
                                    <p:animEffect transition="in" filter="wipe(up)">
                                      <p:cBhvr>
                                        <p:cTn id="97" dur="500"/>
                                        <p:tgtEl>
                                          <p:spTgt spid="323"/>
                                        </p:tgtEl>
                                      </p:cBhvr>
                                    </p:animEffect>
                                  </p:childTnLst>
                                </p:cTn>
                              </p:par>
                            </p:childTnLst>
                          </p:cTn>
                        </p:par>
                        <p:par>
                          <p:cTn id="98" fill="hold">
                            <p:stCondLst>
                              <p:cond delay="1500"/>
                            </p:stCondLst>
                            <p:childTnLst>
                              <p:par>
                                <p:cTn id="99" presetID="22" presetClass="entr" presetSubtype="1" fill="hold" nodeType="afterEffect">
                                  <p:stCondLst>
                                    <p:cond delay="0"/>
                                  </p:stCondLst>
                                  <p:childTnLst>
                                    <p:set>
                                      <p:cBhvr>
                                        <p:cTn id="100" dur="1" fill="hold">
                                          <p:stCondLst>
                                            <p:cond delay="0"/>
                                          </p:stCondLst>
                                        </p:cTn>
                                        <p:tgtEl>
                                          <p:spTgt spid="210"/>
                                        </p:tgtEl>
                                        <p:attrNameLst>
                                          <p:attrName>style.visibility</p:attrName>
                                        </p:attrNameLst>
                                      </p:cBhvr>
                                      <p:to>
                                        <p:strVal val="visible"/>
                                      </p:to>
                                    </p:set>
                                    <p:animEffect transition="in" filter="wipe(up)">
                                      <p:cBhvr>
                                        <p:cTn id="101" dur="500"/>
                                        <p:tgtEl>
                                          <p:spTgt spid="210"/>
                                        </p:tgtEl>
                                      </p:cBhvr>
                                    </p:animEffect>
                                  </p:childTnLst>
                                </p:cTn>
                              </p:par>
                              <p:par>
                                <p:cTn id="102" presetID="22" presetClass="entr" presetSubtype="1" fill="hold" nodeType="withEffect">
                                  <p:stCondLst>
                                    <p:cond delay="250"/>
                                  </p:stCondLst>
                                  <p:childTnLst>
                                    <p:set>
                                      <p:cBhvr>
                                        <p:cTn id="103" dur="1" fill="hold">
                                          <p:stCondLst>
                                            <p:cond delay="0"/>
                                          </p:stCondLst>
                                        </p:cTn>
                                        <p:tgtEl>
                                          <p:spTgt spid="207"/>
                                        </p:tgtEl>
                                        <p:attrNameLst>
                                          <p:attrName>style.visibility</p:attrName>
                                        </p:attrNameLst>
                                      </p:cBhvr>
                                      <p:to>
                                        <p:strVal val="visible"/>
                                      </p:to>
                                    </p:set>
                                    <p:animEffect transition="in" filter="wipe(up)">
                                      <p:cBhvr>
                                        <p:cTn id="104" dur="500"/>
                                        <p:tgtEl>
                                          <p:spTgt spid="207"/>
                                        </p:tgtEl>
                                      </p:cBhvr>
                                    </p:animEffect>
                                  </p:childTnLst>
                                </p:cTn>
                              </p:par>
                              <p:par>
                                <p:cTn id="105" presetID="22" presetClass="entr" presetSubtype="1" fill="hold" nodeType="withEffect">
                                  <p:stCondLst>
                                    <p:cond delay="500"/>
                                  </p:stCondLst>
                                  <p:childTnLst>
                                    <p:set>
                                      <p:cBhvr>
                                        <p:cTn id="106" dur="1" fill="hold">
                                          <p:stCondLst>
                                            <p:cond delay="0"/>
                                          </p:stCondLst>
                                        </p:cTn>
                                        <p:tgtEl>
                                          <p:spTgt spid="206"/>
                                        </p:tgtEl>
                                        <p:attrNameLst>
                                          <p:attrName>style.visibility</p:attrName>
                                        </p:attrNameLst>
                                      </p:cBhvr>
                                      <p:to>
                                        <p:strVal val="visible"/>
                                      </p:to>
                                    </p:set>
                                    <p:animEffect transition="in" filter="wipe(up)">
                                      <p:cBhvr>
                                        <p:cTn id="107" dur="500"/>
                                        <p:tgtEl>
                                          <p:spTgt spid="206"/>
                                        </p:tgtEl>
                                      </p:cBhvr>
                                    </p:animEffect>
                                  </p:childTnLst>
                                </p:cTn>
                              </p:par>
                              <p:par>
                                <p:cTn id="108" presetID="22" presetClass="entr" presetSubtype="1" fill="hold" nodeType="withEffect">
                                  <p:stCondLst>
                                    <p:cond delay="750"/>
                                  </p:stCondLst>
                                  <p:childTnLst>
                                    <p:set>
                                      <p:cBhvr>
                                        <p:cTn id="109" dur="1" fill="hold">
                                          <p:stCondLst>
                                            <p:cond delay="0"/>
                                          </p:stCondLst>
                                        </p:cTn>
                                        <p:tgtEl>
                                          <p:spTgt spid="320"/>
                                        </p:tgtEl>
                                        <p:attrNameLst>
                                          <p:attrName>style.visibility</p:attrName>
                                        </p:attrNameLst>
                                      </p:cBhvr>
                                      <p:to>
                                        <p:strVal val="visible"/>
                                      </p:to>
                                    </p:set>
                                    <p:animEffect transition="in" filter="wipe(up)">
                                      <p:cBhvr>
                                        <p:cTn id="110" dur="500"/>
                                        <p:tgtEl>
                                          <p:spTgt spid="320"/>
                                        </p:tgtEl>
                                      </p:cBhvr>
                                    </p:animEffect>
                                  </p:childTnLst>
                                </p:cTn>
                              </p:par>
                              <p:par>
                                <p:cTn id="111" presetID="10" presetClass="entr" presetSubtype="0" fill="hold" nodeType="withEffect">
                                  <p:stCondLst>
                                    <p:cond delay="1250"/>
                                  </p:stCondLst>
                                  <p:childTnLst>
                                    <p:set>
                                      <p:cBhvr>
                                        <p:cTn id="112" dur="1" fill="hold">
                                          <p:stCondLst>
                                            <p:cond delay="0"/>
                                          </p:stCondLst>
                                        </p:cTn>
                                        <p:tgtEl>
                                          <p:spTgt spid="54"/>
                                        </p:tgtEl>
                                        <p:attrNameLst>
                                          <p:attrName>style.visibility</p:attrName>
                                        </p:attrNameLst>
                                      </p:cBhvr>
                                      <p:to>
                                        <p:strVal val="visible"/>
                                      </p:to>
                                    </p:set>
                                    <p:animEffect transition="in" filter="fade">
                                      <p:cBhvr>
                                        <p:cTn id="113" dur="500"/>
                                        <p:tgtEl>
                                          <p:spTgt spid="5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78"/>
                                        </p:tgtEl>
                                        <p:attrNameLst>
                                          <p:attrName>style.visibility</p:attrName>
                                        </p:attrNameLst>
                                      </p:cBhvr>
                                      <p:to>
                                        <p:strVal val="visible"/>
                                      </p:to>
                                    </p:set>
                                    <p:animEffect transition="in" filter="wipe(up)">
                                      <p:cBhvr>
                                        <p:cTn id="122" dur="500"/>
                                        <p:tgtEl>
                                          <p:spTgt spid="7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4"/>
                                        </p:tgtEl>
                                        <p:attrNameLst>
                                          <p:attrName>style.visibility</p:attrName>
                                        </p:attrNameLst>
                                      </p:cBhvr>
                                      <p:to>
                                        <p:strVal val="visible"/>
                                      </p:to>
                                    </p:set>
                                    <p:animEffect transition="in" filter="fade">
                                      <p:cBhvr>
                                        <p:cTn id="125" dur="500"/>
                                        <p:tgtEl>
                                          <p:spTgt spid="9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3"/>
                                        </p:tgtEl>
                                        <p:attrNameLst>
                                          <p:attrName>style.visibility</p:attrName>
                                        </p:attrNameLst>
                                      </p:cBhvr>
                                      <p:to>
                                        <p:strVal val="visible"/>
                                      </p:to>
                                    </p:set>
                                    <p:animEffect transition="in" filter="wipe(down)">
                                      <p:cBhvr>
                                        <p:cTn id="130" dur="250"/>
                                        <p:tgtEl>
                                          <p:spTgt spid="3"/>
                                        </p:tgtEl>
                                      </p:cBhvr>
                                    </p:animEffect>
                                  </p:childTnLst>
                                </p:cTn>
                              </p:par>
                              <p:par>
                                <p:cTn id="131" presetID="22" presetClass="entr" presetSubtype="2" fill="hold" grpId="0" nodeType="withEffect">
                                  <p:stCondLst>
                                    <p:cond delay="250"/>
                                  </p:stCondLst>
                                  <p:childTnLst>
                                    <p:set>
                                      <p:cBhvr>
                                        <p:cTn id="132" dur="1" fill="hold">
                                          <p:stCondLst>
                                            <p:cond delay="0"/>
                                          </p:stCondLst>
                                        </p:cTn>
                                        <p:tgtEl>
                                          <p:spTgt spid="5"/>
                                        </p:tgtEl>
                                        <p:attrNameLst>
                                          <p:attrName>style.visibility</p:attrName>
                                        </p:attrNameLst>
                                      </p:cBhvr>
                                      <p:to>
                                        <p:strVal val="visible"/>
                                      </p:to>
                                    </p:set>
                                    <p:animEffect transition="in" filter="wipe(right)">
                                      <p:cBhvr>
                                        <p:cTn id="133" dur="500"/>
                                        <p:tgtEl>
                                          <p:spTgt spid="5"/>
                                        </p:tgtEl>
                                      </p:cBhvr>
                                    </p:animEffect>
                                  </p:childTnLst>
                                </p:cTn>
                              </p:par>
                              <p:par>
                                <p:cTn id="134" presetID="22" presetClass="entr" presetSubtype="2" fill="hold" nodeType="withEffect">
                                  <p:stCondLst>
                                    <p:cond delay="0"/>
                                  </p:stCondLst>
                                  <p:childTnLst>
                                    <p:set>
                                      <p:cBhvr>
                                        <p:cTn id="135" dur="1" fill="hold">
                                          <p:stCondLst>
                                            <p:cond delay="0"/>
                                          </p:stCondLst>
                                        </p:cTn>
                                        <p:tgtEl>
                                          <p:spTgt spid="6"/>
                                        </p:tgtEl>
                                        <p:attrNameLst>
                                          <p:attrName>style.visibility</p:attrName>
                                        </p:attrNameLst>
                                      </p:cBhvr>
                                      <p:to>
                                        <p:strVal val="visible"/>
                                      </p:to>
                                    </p:set>
                                    <p:animEffect transition="in" filter="wipe(right)">
                                      <p:cBhvr>
                                        <p:cTn id="136" dur="500"/>
                                        <p:tgtEl>
                                          <p:spTgt spid="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3"/>
                                        </p:tgtEl>
                                        <p:attrNameLst>
                                          <p:attrName>style.visibility</p:attrName>
                                        </p:attrNameLst>
                                      </p:cBhvr>
                                      <p:to>
                                        <p:strVal val="visible"/>
                                      </p:to>
                                    </p:set>
                                    <p:animEffect transition="in" filter="fade">
                                      <p:cBhvr>
                                        <p:cTn id="139" dur="500"/>
                                        <p:tgtEl>
                                          <p:spTgt spid="93"/>
                                        </p:tgtEl>
                                      </p:cBhvr>
                                    </p:animEffect>
                                  </p:childTnLst>
                                </p:cTn>
                              </p:par>
                            </p:childTnLst>
                          </p:cTn>
                        </p:par>
                        <p:par>
                          <p:cTn id="140" fill="hold">
                            <p:stCondLst>
                              <p:cond delay="750"/>
                            </p:stCondLst>
                            <p:childTnLst>
                              <p:par>
                                <p:cTn id="141" presetID="10" presetClass="entr" presetSubtype="0" fill="hold" nodeType="afterEffect">
                                  <p:stCondLst>
                                    <p:cond delay="0"/>
                                  </p:stCondLst>
                                  <p:childTnLst>
                                    <p:set>
                                      <p:cBhvr>
                                        <p:cTn id="142" dur="1" fill="hold">
                                          <p:stCondLst>
                                            <p:cond delay="0"/>
                                          </p:stCondLst>
                                        </p:cTn>
                                        <p:tgtEl>
                                          <p:spTgt spid="119"/>
                                        </p:tgtEl>
                                        <p:attrNameLst>
                                          <p:attrName>style.visibility</p:attrName>
                                        </p:attrNameLst>
                                      </p:cBhvr>
                                      <p:to>
                                        <p:strVal val="visible"/>
                                      </p:to>
                                    </p:set>
                                    <p:animEffect transition="in" filter="fade">
                                      <p:cBhvr>
                                        <p:cTn id="143" dur="500"/>
                                        <p:tgtEl>
                                          <p:spTgt spid="119"/>
                                        </p:tgtEl>
                                      </p:cBhvr>
                                    </p:animEffect>
                                  </p:childTnLst>
                                </p:cTn>
                              </p:par>
                              <p:par>
                                <p:cTn id="144" presetID="10" presetClass="entr" presetSubtype="0" fill="hold" grpId="0" nodeType="withEffect">
                                  <p:stCondLst>
                                    <p:cond delay="100"/>
                                  </p:stCondLst>
                                  <p:childTnLst>
                                    <p:set>
                                      <p:cBhvr>
                                        <p:cTn id="145" dur="1" fill="hold">
                                          <p:stCondLst>
                                            <p:cond delay="0"/>
                                          </p:stCondLst>
                                        </p:cTn>
                                        <p:tgtEl>
                                          <p:spTgt spid="8"/>
                                        </p:tgtEl>
                                        <p:attrNameLst>
                                          <p:attrName>style.visibility</p:attrName>
                                        </p:attrNameLst>
                                      </p:cBhvr>
                                      <p:to>
                                        <p:strVal val="visible"/>
                                      </p:to>
                                    </p:set>
                                    <p:animEffect transition="in" filter="fade">
                                      <p:cBhvr>
                                        <p:cTn id="146" dur="500"/>
                                        <p:tgtEl>
                                          <p:spTgt spid="8"/>
                                        </p:tgtEl>
                                      </p:cBhvr>
                                    </p:animEffect>
                                  </p:childTnLst>
                                </p:cTn>
                              </p:par>
                              <p:par>
                                <p:cTn id="147" presetID="10" presetClass="entr" presetSubtype="0" fill="hold" grpId="0" nodeType="withEffect">
                                  <p:stCondLst>
                                    <p:cond delay="100"/>
                                  </p:stCondLst>
                                  <p:childTnLst>
                                    <p:set>
                                      <p:cBhvr>
                                        <p:cTn id="148" dur="1" fill="hold">
                                          <p:stCondLst>
                                            <p:cond delay="0"/>
                                          </p:stCondLst>
                                        </p:cTn>
                                        <p:tgtEl>
                                          <p:spTgt spid="155"/>
                                        </p:tgtEl>
                                        <p:attrNameLst>
                                          <p:attrName>style.visibility</p:attrName>
                                        </p:attrNameLst>
                                      </p:cBhvr>
                                      <p:to>
                                        <p:strVal val="visible"/>
                                      </p:to>
                                    </p:set>
                                    <p:animEffect transition="in" filter="fade">
                                      <p:cBhvr>
                                        <p:cTn id="149" dur="500"/>
                                        <p:tgtEl>
                                          <p:spTgt spid="155"/>
                                        </p:tgtEl>
                                      </p:cBhvr>
                                    </p:animEffect>
                                  </p:childTnLst>
                                </p:cTn>
                              </p:par>
                              <p:par>
                                <p:cTn id="150" presetID="10" presetClass="entr" presetSubtype="0" fill="hold" nodeType="withEffect">
                                  <p:stCondLst>
                                    <p:cond delay="100"/>
                                  </p:stCondLst>
                                  <p:childTnLst>
                                    <p:set>
                                      <p:cBhvr>
                                        <p:cTn id="151" dur="1" fill="hold">
                                          <p:stCondLst>
                                            <p:cond delay="0"/>
                                          </p:stCondLst>
                                        </p:cTn>
                                        <p:tgtEl>
                                          <p:spTgt spid="96"/>
                                        </p:tgtEl>
                                        <p:attrNameLst>
                                          <p:attrName>style.visibility</p:attrName>
                                        </p:attrNameLst>
                                      </p:cBhvr>
                                      <p:to>
                                        <p:strVal val="visible"/>
                                      </p:to>
                                    </p:set>
                                    <p:animEffect transition="in" filter="fade">
                                      <p:cBhvr>
                                        <p:cTn id="152" dur="500"/>
                                        <p:tgtEl>
                                          <p:spTgt spid="96"/>
                                        </p:tgtEl>
                                      </p:cBhvr>
                                    </p:animEffect>
                                  </p:childTnLst>
                                </p:cTn>
                              </p:par>
                              <p:par>
                                <p:cTn id="153" presetID="10" presetClass="entr" presetSubtype="0" fill="hold" nodeType="withEffect">
                                  <p:stCondLst>
                                    <p:cond delay="100"/>
                                  </p:stCondLst>
                                  <p:childTnLst>
                                    <p:set>
                                      <p:cBhvr>
                                        <p:cTn id="154" dur="1" fill="hold">
                                          <p:stCondLst>
                                            <p:cond delay="0"/>
                                          </p:stCondLst>
                                        </p:cTn>
                                        <p:tgtEl>
                                          <p:spTgt spid="95"/>
                                        </p:tgtEl>
                                        <p:attrNameLst>
                                          <p:attrName>style.visibility</p:attrName>
                                        </p:attrNameLst>
                                      </p:cBhvr>
                                      <p:to>
                                        <p:strVal val="visible"/>
                                      </p:to>
                                    </p:set>
                                    <p:animEffect transition="in" filter="fade">
                                      <p:cBhvr>
                                        <p:cTn id="155" dur="500"/>
                                        <p:tgtEl>
                                          <p:spTgt spid="95"/>
                                        </p:tgtEl>
                                      </p:cBhvr>
                                    </p:animEffect>
                                  </p:childTnLst>
                                </p:cTn>
                              </p:par>
                            </p:childTnLst>
                          </p:cTn>
                        </p:par>
                        <p:par>
                          <p:cTn id="156" fill="hold">
                            <p:stCondLst>
                              <p:cond delay="1350"/>
                            </p:stCondLst>
                            <p:childTnLst>
                              <p:par>
                                <p:cTn id="157" presetID="22" presetClass="entr" presetSubtype="4" fill="hold" nodeType="afterEffect">
                                  <p:stCondLst>
                                    <p:cond delay="0"/>
                                  </p:stCondLst>
                                  <p:childTnLst>
                                    <p:set>
                                      <p:cBhvr>
                                        <p:cTn id="158" dur="1" fill="hold">
                                          <p:stCondLst>
                                            <p:cond delay="0"/>
                                          </p:stCondLst>
                                        </p:cTn>
                                        <p:tgtEl>
                                          <p:spTgt spid="53"/>
                                        </p:tgtEl>
                                        <p:attrNameLst>
                                          <p:attrName>style.visibility</p:attrName>
                                        </p:attrNameLst>
                                      </p:cBhvr>
                                      <p:to>
                                        <p:strVal val="visible"/>
                                      </p:to>
                                    </p:set>
                                    <p:animEffect transition="in" filter="wipe(down)">
                                      <p:cBhvr>
                                        <p:cTn id="159" dur="500"/>
                                        <p:tgtEl>
                                          <p:spTgt spid="53"/>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4"/>
                                        </p:tgtEl>
                                        <p:attrNameLst>
                                          <p:attrName>style.visibility</p:attrName>
                                        </p:attrNameLst>
                                      </p:cBhvr>
                                      <p:to>
                                        <p:strVal val="visible"/>
                                      </p:to>
                                    </p:set>
                                    <p:animEffect transition="in" filter="fade">
                                      <p:cBhvr>
                                        <p:cTn id="164" dur="500"/>
                                        <p:tgtEl>
                                          <p:spTgt spid="14"/>
                                        </p:tgtEl>
                                      </p:cBhvr>
                                    </p:animEffect>
                                  </p:childTnLst>
                                </p:cTn>
                              </p:par>
                              <p:par>
                                <p:cTn id="165" presetID="10" presetClass="entr" presetSubtype="0" fill="hold" nodeType="withEffect">
                                  <p:stCondLst>
                                    <p:cond delay="0"/>
                                  </p:stCondLst>
                                  <p:childTnLst>
                                    <p:set>
                                      <p:cBhvr>
                                        <p:cTn id="166" dur="1" fill="hold">
                                          <p:stCondLst>
                                            <p:cond delay="0"/>
                                          </p:stCondLst>
                                        </p:cTn>
                                        <p:tgtEl>
                                          <p:spTgt spid="332"/>
                                        </p:tgtEl>
                                        <p:attrNameLst>
                                          <p:attrName>style.visibility</p:attrName>
                                        </p:attrNameLst>
                                      </p:cBhvr>
                                      <p:to>
                                        <p:strVal val="visible"/>
                                      </p:to>
                                    </p:set>
                                    <p:animEffect transition="in" filter="fade">
                                      <p:cBhvr>
                                        <p:cTn id="167" dur="500"/>
                                        <p:tgtEl>
                                          <p:spTgt spid="332"/>
                                        </p:tgtEl>
                                      </p:cBhvr>
                                    </p:animEffect>
                                  </p:childTnLst>
                                </p:cTn>
                              </p:par>
                              <p:par>
                                <p:cTn id="168" presetID="22" presetClass="entr" presetSubtype="8" fill="hold" grpId="0" nodeType="withEffect">
                                  <p:stCondLst>
                                    <p:cond delay="250"/>
                                  </p:stCondLst>
                                  <p:childTnLst>
                                    <p:set>
                                      <p:cBhvr>
                                        <p:cTn id="169" dur="1" fill="hold">
                                          <p:stCondLst>
                                            <p:cond delay="0"/>
                                          </p:stCondLst>
                                        </p:cTn>
                                        <p:tgtEl>
                                          <p:spTgt spid="75"/>
                                        </p:tgtEl>
                                        <p:attrNameLst>
                                          <p:attrName>style.visibility</p:attrName>
                                        </p:attrNameLst>
                                      </p:cBhvr>
                                      <p:to>
                                        <p:strVal val="visible"/>
                                      </p:to>
                                    </p:set>
                                    <p:animEffect transition="in" filter="wipe(left)">
                                      <p:cBhvr>
                                        <p:cTn id="170" dur="250"/>
                                        <p:tgtEl>
                                          <p:spTgt spid="75"/>
                                        </p:tgtEl>
                                      </p:cBhvr>
                                    </p:animEffect>
                                  </p:childTnLst>
                                </p:cTn>
                              </p:par>
                            </p:childTnLst>
                          </p:cTn>
                        </p:par>
                        <p:par>
                          <p:cTn id="171" fill="hold">
                            <p:stCondLst>
                              <p:cond delay="500"/>
                            </p:stCondLst>
                            <p:childTnLst>
                              <p:par>
                                <p:cTn id="172" presetID="10" presetClass="entr" presetSubtype="0" fill="hold" nodeType="afterEffect">
                                  <p:stCondLst>
                                    <p:cond delay="0"/>
                                  </p:stCondLst>
                                  <p:childTnLst>
                                    <p:set>
                                      <p:cBhvr>
                                        <p:cTn id="173" dur="1" fill="hold">
                                          <p:stCondLst>
                                            <p:cond delay="0"/>
                                          </p:stCondLst>
                                        </p:cTn>
                                        <p:tgtEl>
                                          <p:spTgt spid="327"/>
                                        </p:tgtEl>
                                        <p:attrNameLst>
                                          <p:attrName>style.visibility</p:attrName>
                                        </p:attrNameLst>
                                      </p:cBhvr>
                                      <p:to>
                                        <p:strVal val="visible"/>
                                      </p:to>
                                    </p:set>
                                    <p:animEffect transition="in" filter="fade">
                                      <p:cBhvr>
                                        <p:cTn id="174" dur="250"/>
                                        <p:tgtEl>
                                          <p:spTgt spid="327"/>
                                        </p:tgtEl>
                                      </p:cBhvr>
                                    </p:animEffect>
                                  </p:childTnLst>
                                </p:cTn>
                              </p:par>
                            </p:childTnLst>
                          </p:cTn>
                        </p:par>
                        <p:par>
                          <p:cTn id="175" fill="hold">
                            <p:stCondLst>
                              <p:cond delay="750"/>
                            </p:stCondLst>
                            <p:childTnLst>
                              <p:par>
                                <p:cTn id="176" presetID="22" presetClass="entr" presetSubtype="8" fill="hold" grpId="0" nodeType="afterEffect">
                                  <p:stCondLst>
                                    <p:cond delay="0"/>
                                  </p:stCondLst>
                                  <p:childTnLst>
                                    <p:set>
                                      <p:cBhvr>
                                        <p:cTn id="177" dur="1" fill="hold">
                                          <p:stCondLst>
                                            <p:cond delay="0"/>
                                          </p:stCondLst>
                                        </p:cTn>
                                        <p:tgtEl>
                                          <p:spTgt spid="76"/>
                                        </p:tgtEl>
                                        <p:attrNameLst>
                                          <p:attrName>style.visibility</p:attrName>
                                        </p:attrNameLst>
                                      </p:cBhvr>
                                      <p:to>
                                        <p:strVal val="visible"/>
                                      </p:to>
                                    </p:set>
                                    <p:animEffect transition="in" filter="wipe(left)">
                                      <p:cBhvr>
                                        <p:cTn id="178" dur="250"/>
                                        <p:tgtEl>
                                          <p:spTgt spid="76"/>
                                        </p:tgtEl>
                                      </p:cBhvr>
                                    </p:animEffect>
                                  </p:childTnLst>
                                </p:cTn>
                              </p:par>
                            </p:childTnLst>
                          </p:cTn>
                        </p:par>
                        <p:par>
                          <p:cTn id="179" fill="hold">
                            <p:stCondLst>
                              <p:cond delay="1000"/>
                            </p:stCondLst>
                            <p:childTnLst>
                              <p:par>
                                <p:cTn id="180" presetID="10" presetClass="entr" presetSubtype="0" fill="hold" nodeType="afterEffect">
                                  <p:stCondLst>
                                    <p:cond delay="0"/>
                                  </p:stCondLst>
                                  <p:childTnLst>
                                    <p:set>
                                      <p:cBhvr>
                                        <p:cTn id="181" dur="1" fill="hold">
                                          <p:stCondLst>
                                            <p:cond delay="0"/>
                                          </p:stCondLst>
                                        </p:cTn>
                                        <p:tgtEl>
                                          <p:spTgt spid="372"/>
                                        </p:tgtEl>
                                        <p:attrNameLst>
                                          <p:attrName>style.visibility</p:attrName>
                                        </p:attrNameLst>
                                      </p:cBhvr>
                                      <p:to>
                                        <p:strVal val="visible"/>
                                      </p:to>
                                    </p:set>
                                    <p:animEffect transition="in" filter="fade">
                                      <p:cBhvr>
                                        <p:cTn id="182" dur="250"/>
                                        <p:tgtEl>
                                          <p:spTgt spid="372"/>
                                        </p:tgtEl>
                                      </p:cBhvr>
                                    </p:animEffect>
                                  </p:childTnLst>
                                </p:cTn>
                              </p:par>
                            </p:childTnLst>
                          </p:cTn>
                        </p:par>
                        <p:par>
                          <p:cTn id="183" fill="hold">
                            <p:stCondLst>
                              <p:cond delay="1250"/>
                            </p:stCondLst>
                            <p:childTnLst>
                              <p:par>
                                <p:cTn id="184" presetID="10" presetClass="entr" presetSubtype="0" fill="hold" nodeType="afterEffect">
                                  <p:stCondLst>
                                    <p:cond delay="0"/>
                                  </p:stCondLst>
                                  <p:childTnLst>
                                    <p:set>
                                      <p:cBhvr>
                                        <p:cTn id="185" dur="1" fill="hold">
                                          <p:stCondLst>
                                            <p:cond delay="0"/>
                                          </p:stCondLst>
                                        </p:cTn>
                                        <p:tgtEl>
                                          <p:spTgt spid="58"/>
                                        </p:tgtEl>
                                        <p:attrNameLst>
                                          <p:attrName>style.visibility</p:attrName>
                                        </p:attrNameLst>
                                      </p:cBhvr>
                                      <p:to>
                                        <p:strVal val="visible"/>
                                      </p:to>
                                    </p:set>
                                    <p:animEffect transition="in" filter="fade">
                                      <p:cBhvr>
                                        <p:cTn id="186" dur="500"/>
                                        <p:tgtEl>
                                          <p:spTgt spid="58"/>
                                        </p:tgtEl>
                                      </p:cBhvr>
                                    </p:animEffect>
                                  </p:childTnLst>
                                </p:cTn>
                              </p:par>
                              <p:par>
                                <p:cTn id="187" presetID="10" presetClass="entr" presetSubtype="0" fill="hold" nodeType="withEffect">
                                  <p:stCondLst>
                                    <p:cond delay="0"/>
                                  </p:stCondLst>
                                  <p:childTnLst>
                                    <p:set>
                                      <p:cBhvr>
                                        <p:cTn id="188" dur="1" fill="hold">
                                          <p:stCondLst>
                                            <p:cond delay="0"/>
                                          </p:stCondLst>
                                        </p:cTn>
                                        <p:tgtEl>
                                          <p:spTgt spid="403"/>
                                        </p:tgtEl>
                                        <p:attrNameLst>
                                          <p:attrName>style.visibility</p:attrName>
                                        </p:attrNameLst>
                                      </p:cBhvr>
                                      <p:to>
                                        <p:strVal val="visible"/>
                                      </p:to>
                                    </p:set>
                                    <p:animEffect transition="in" filter="fade">
                                      <p:cBhvr>
                                        <p:cTn id="189" dur="500"/>
                                        <p:tgtEl>
                                          <p:spTgt spid="40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02"/>
                                        </p:tgtEl>
                                        <p:attrNameLst>
                                          <p:attrName>style.visibility</p:attrName>
                                        </p:attrNameLst>
                                      </p:cBhvr>
                                      <p:to>
                                        <p:strVal val="visible"/>
                                      </p:to>
                                    </p:set>
                                    <p:animEffect transition="in" filter="fade">
                                      <p:cBhvr>
                                        <p:cTn id="192"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p:bldP spid="14" grpId="0"/>
      <p:bldP spid="15" grpId="0"/>
      <p:bldP spid="16" grpId="0"/>
      <p:bldP spid="23" grpId="0"/>
      <p:bldP spid="43" grpId="0"/>
      <p:bldP spid="75" grpId="0" animBg="1"/>
      <p:bldP spid="76" grpId="0" animBg="1"/>
      <p:bldP spid="78" grpId="0" animBg="1"/>
      <p:bldP spid="93" grpId="0" animBg="1"/>
      <p:bldP spid="94" grpId="0" animBg="1"/>
      <p:bldP spid="155" grpId="0" animBg="1"/>
      <p:bldP spid="40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Azure Sentinel</a:t>
            </a:r>
          </a:p>
        </p:txBody>
      </p:sp>
    </p:spTree>
    <p:extLst>
      <p:ext uri="{BB962C8B-B14F-4D97-AF65-F5344CB8AC3E}">
        <p14:creationId xmlns:p14="http://schemas.microsoft.com/office/powerpoint/2010/main" val="1683519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1674-8DE1-4C7F-9976-65DEAE12F855}"/>
              </a:ext>
            </a:extLst>
          </p:cNvPr>
          <p:cNvSpPr>
            <a:spLocks noGrp="1"/>
          </p:cNvSpPr>
          <p:nvPr>
            <p:ph type="title"/>
          </p:nvPr>
        </p:nvSpPr>
        <p:spPr/>
        <p:txBody>
          <a:bodyPr/>
          <a:lstStyle/>
          <a:p>
            <a:r>
              <a:rPr lang="en-US" dirty="0"/>
              <a:t>Metrics</a:t>
            </a:r>
            <a:endParaRPr lang="gsw-CH" dirty="0"/>
          </a:p>
        </p:txBody>
      </p:sp>
      <p:pic>
        <p:nvPicPr>
          <p:cNvPr id="4" name="Picture 3">
            <a:extLst>
              <a:ext uri="{FF2B5EF4-FFF2-40B4-BE49-F238E27FC236}">
                <a16:creationId xmlns:a16="http://schemas.microsoft.com/office/drawing/2014/main" id="{7E6BC556-473B-41E0-8000-7677BC747298}"/>
              </a:ext>
            </a:extLst>
          </p:cNvPr>
          <p:cNvPicPr>
            <a:picLocks noChangeAspect="1"/>
          </p:cNvPicPr>
          <p:nvPr/>
        </p:nvPicPr>
        <p:blipFill>
          <a:blip r:embed="rId2"/>
          <a:stretch>
            <a:fillRect/>
          </a:stretch>
        </p:blipFill>
        <p:spPr>
          <a:xfrm>
            <a:off x="585216" y="1002757"/>
            <a:ext cx="10629123" cy="56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070766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5E38E0-878F-4654-A078-8FB25961BE94}"/>
              </a:ext>
            </a:extLst>
          </p:cNvPr>
          <p:cNvSpPr>
            <a:spLocks noGrp="1"/>
          </p:cNvSpPr>
          <p:nvPr>
            <p:ph type="title"/>
          </p:nvPr>
        </p:nvSpPr>
        <p:spPr/>
        <p:txBody>
          <a:bodyPr/>
          <a:lstStyle/>
          <a:p>
            <a:r>
              <a:rPr lang="en-US"/>
              <a:t>Migration to the Cloud</a:t>
            </a:r>
            <a:endParaRPr lang="gsw-CH"/>
          </a:p>
        </p:txBody>
      </p:sp>
      <p:sp>
        <p:nvSpPr>
          <p:cNvPr id="6" name="Rectangle 5">
            <a:extLst>
              <a:ext uri="{FF2B5EF4-FFF2-40B4-BE49-F238E27FC236}">
                <a16:creationId xmlns:a16="http://schemas.microsoft.com/office/drawing/2014/main" id="{04AB0473-327A-4F97-9564-5D45F7CE0329}"/>
              </a:ext>
            </a:extLst>
          </p:cNvPr>
          <p:cNvSpPr/>
          <p:nvPr/>
        </p:nvSpPr>
        <p:spPr bwMode="auto">
          <a:xfrm>
            <a:off x="588263"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sp>
        <p:nvSpPr>
          <p:cNvPr id="8" name="Title 1">
            <a:extLst>
              <a:ext uri="{FF2B5EF4-FFF2-40B4-BE49-F238E27FC236}">
                <a16:creationId xmlns:a16="http://schemas.microsoft.com/office/drawing/2014/main" id="{F7D42EE7-6165-474F-932E-FC3F7A1087E5}"/>
              </a:ext>
            </a:extLst>
          </p:cNvPr>
          <p:cNvSpPr txBox="1">
            <a:spLocks/>
          </p:cNvSpPr>
          <p:nvPr/>
        </p:nvSpPr>
        <p:spPr>
          <a:xfrm>
            <a:off x="589849" y="1272775"/>
            <a:ext cx="3555171"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algn="ctr" defTabSz="951098">
              <a:defRPr/>
            </a:pPr>
            <a:r>
              <a:rPr lang="en-US" sz="2300" b="0" spc="0">
                <a:solidFill>
                  <a:schemeClr val="bg1"/>
                </a:solidFill>
                <a:latin typeface="Segoe UI Semibold"/>
              </a:rPr>
              <a:t>Existing Environment</a:t>
            </a:r>
          </a:p>
        </p:txBody>
      </p:sp>
      <p:sp>
        <p:nvSpPr>
          <p:cNvPr id="9" name="Rectangle 8">
            <a:extLst>
              <a:ext uri="{FF2B5EF4-FFF2-40B4-BE49-F238E27FC236}">
                <a16:creationId xmlns:a16="http://schemas.microsoft.com/office/drawing/2014/main" id="{9C696B55-1C93-4762-A0B7-36B97224F218}"/>
              </a:ext>
            </a:extLst>
          </p:cNvPr>
          <p:cNvSpPr/>
          <p:nvPr/>
        </p:nvSpPr>
        <p:spPr bwMode="auto">
          <a:xfrm>
            <a:off x="4559597"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sp>
        <p:nvSpPr>
          <p:cNvPr id="10" name="Title 1">
            <a:extLst>
              <a:ext uri="{FF2B5EF4-FFF2-40B4-BE49-F238E27FC236}">
                <a16:creationId xmlns:a16="http://schemas.microsoft.com/office/drawing/2014/main" id="{3708EB9D-0A0A-4408-A401-086DA0EE31E1}"/>
              </a:ext>
            </a:extLst>
          </p:cNvPr>
          <p:cNvSpPr txBox="1">
            <a:spLocks/>
          </p:cNvSpPr>
          <p:nvPr/>
        </p:nvSpPr>
        <p:spPr>
          <a:xfrm>
            <a:off x="4561183" y="1272775"/>
            <a:ext cx="3555171" cy="483454"/>
          </a:xfrm>
          <a:prstGeom prst="rect">
            <a:avLst/>
          </a:prstGeom>
          <a:solidFill>
            <a:srgbClr val="107C10"/>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algn="ctr" defTabSz="951098">
              <a:defRPr/>
            </a:pPr>
            <a:r>
              <a:rPr lang="en-US" sz="2300" b="0" spc="0">
                <a:solidFill>
                  <a:schemeClr val="bg1"/>
                </a:solidFill>
                <a:latin typeface="Segoe UI Semibold"/>
              </a:rPr>
              <a:t>Side-by-Side</a:t>
            </a:r>
          </a:p>
        </p:txBody>
      </p:sp>
      <p:sp>
        <p:nvSpPr>
          <p:cNvPr id="11" name="Rectangle 10">
            <a:extLst>
              <a:ext uri="{FF2B5EF4-FFF2-40B4-BE49-F238E27FC236}">
                <a16:creationId xmlns:a16="http://schemas.microsoft.com/office/drawing/2014/main" id="{FE62AC31-2B86-4DBA-8359-B57AB6E86E20}"/>
              </a:ext>
            </a:extLst>
          </p:cNvPr>
          <p:cNvSpPr/>
          <p:nvPr/>
        </p:nvSpPr>
        <p:spPr bwMode="auto">
          <a:xfrm>
            <a:off x="8532113"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sp>
        <p:nvSpPr>
          <p:cNvPr id="12" name="Title 1">
            <a:extLst>
              <a:ext uri="{FF2B5EF4-FFF2-40B4-BE49-F238E27FC236}">
                <a16:creationId xmlns:a16="http://schemas.microsoft.com/office/drawing/2014/main" id="{4EB60E50-3641-4FC8-881B-A6A6901B48A6}"/>
              </a:ext>
            </a:extLst>
          </p:cNvPr>
          <p:cNvSpPr txBox="1">
            <a:spLocks/>
          </p:cNvSpPr>
          <p:nvPr/>
        </p:nvSpPr>
        <p:spPr>
          <a:xfrm>
            <a:off x="8533699" y="1272775"/>
            <a:ext cx="3555171" cy="483454"/>
          </a:xfrm>
          <a:prstGeom prst="rect">
            <a:avLst/>
          </a:prstGeom>
          <a:solidFill>
            <a:srgbClr val="FFB900"/>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algn="ctr" defTabSz="951098">
              <a:defRPr/>
            </a:pPr>
            <a:r>
              <a:rPr lang="en-US" sz="2300" b="0" spc="0">
                <a:solidFill>
                  <a:srgbClr val="000000"/>
                </a:solidFill>
                <a:latin typeface="Segoe UI Semibold"/>
              </a:rPr>
              <a:t>Cloud-Native</a:t>
            </a:r>
          </a:p>
        </p:txBody>
      </p:sp>
      <p:sp>
        <p:nvSpPr>
          <p:cNvPr id="13" name="Rectangle 12">
            <a:extLst>
              <a:ext uri="{FF2B5EF4-FFF2-40B4-BE49-F238E27FC236}">
                <a16:creationId xmlns:a16="http://schemas.microsoft.com/office/drawing/2014/main" id="{C41FF7EA-320E-4918-87AF-9976302703B8}"/>
              </a:ext>
            </a:extLst>
          </p:cNvPr>
          <p:cNvSpPr/>
          <p:nvPr/>
        </p:nvSpPr>
        <p:spPr bwMode="auto">
          <a:xfrm>
            <a:off x="1321771" y="2495550"/>
            <a:ext cx="2089150" cy="8128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rgbClr val="FFFFFF"/>
                </a:solidFill>
                <a:ea typeface="Segoe UI" pitchFamily="34" charset="0"/>
                <a:cs typeface="Segoe UI" pitchFamily="34" charset="0"/>
              </a:rPr>
              <a:t>All </a:t>
            </a:r>
            <a:r>
              <a:rPr lang="en-US" sz="2300">
                <a:solidFill>
                  <a:srgbClr val="FFFFFF"/>
                </a:solidFill>
                <a:latin typeface="+mj-lt"/>
                <a:ea typeface="Segoe UI" pitchFamily="34" charset="0"/>
                <a:cs typeface="Segoe UI" pitchFamily="34" charset="0"/>
              </a:rPr>
              <a:t>logs</a:t>
            </a:r>
            <a:r>
              <a:rPr lang="en-US" sz="2300">
                <a:solidFill>
                  <a:srgbClr val="FFFFFF"/>
                </a:solidFill>
                <a:ea typeface="Segoe UI" pitchFamily="34" charset="0"/>
                <a:cs typeface="Segoe UI" pitchFamily="34" charset="0"/>
              </a:rPr>
              <a:t> to </a:t>
            </a:r>
            <a:br>
              <a:rPr lang="en-US" sz="2300">
                <a:solidFill>
                  <a:srgbClr val="FFFFFF"/>
                </a:solidFill>
                <a:ea typeface="Segoe UI" pitchFamily="34" charset="0"/>
                <a:cs typeface="Segoe UI" pitchFamily="34" charset="0"/>
              </a:rPr>
            </a:br>
            <a:r>
              <a:rPr lang="en-US" sz="2300">
                <a:solidFill>
                  <a:srgbClr val="FFFFFF"/>
                </a:solidFill>
                <a:ea typeface="Segoe UI" pitchFamily="34" charset="0"/>
                <a:cs typeface="Segoe UI" pitchFamily="34" charset="0"/>
              </a:rPr>
              <a:t>On-Prem </a:t>
            </a:r>
            <a:endParaRPr lang="gsw-CH" sz="23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9D26E3F-037C-481C-A2C5-9F798356495F}"/>
              </a:ext>
            </a:extLst>
          </p:cNvPr>
          <p:cNvSpPr/>
          <p:nvPr/>
        </p:nvSpPr>
        <p:spPr bwMode="auto">
          <a:xfrm>
            <a:off x="1321771" y="4254500"/>
            <a:ext cx="2089150" cy="8128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rgbClr val="FFFFFF"/>
                </a:solidFill>
                <a:ea typeface="Segoe UI" pitchFamily="34" charset="0"/>
                <a:cs typeface="Segoe UI" pitchFamily="34" charset="0"/>
              </a:rPr>
              <a:t>All </a:t>
            </a:r>
            <a:r>
              <a:rPr lang="en-US" sz="2300">
                <a:solidFill>
                  <a:srgbClr val="FFFFFF"/>
                </a:solidFill>
                <a:latin typeface="+mj-lt"/>
                <a:ea typeface="Segoe UI" pitchFamily="34" charset="0"/>
                <a:cs typeface="Segoe UI" pitchFamily="34" charset="0"/>
              </a:rPr>
              <a:t>alerts</a:t>
            </a:r>
            <a:r>
              <a:rPr lang="en-US" sz="2300">
                <a:solidFill>
                  <a:srgbClr val="FFFFFF"/>
                </a:solidFill>
                <a:ea typeface="Segoe UI" pitchFamily="34" charset="0"/>
                <a:cs typeface="Segoe UI" pitchFamily="34" charset="0"/>
              </a:rPr>
              <a:t> to </a:t>
            </a:r>
            <a:br>
              <a:rPr lang="en-US" sz="2300">
                <a:solidFill>
                  <a:srgbClr val="FFFFFF"/>
                </a:solidFill>
                <a:ea typeface="Segoe UI" pitchFamily="34" charset="0"/>
                <a:cs typeface="Segoe UI" pitchFamily="34" charset="0"/>
              </a:rPr>
            </a:br>
            <a:r>
              <a:rPr lang="en-US" sz="2300">
                <a:solidFill>
                  <a:srgbClr val="FFFFFF"/>
                </a:solidFill>
                <a:ea typeface="Segoe UI" pitchFamily="34" charset="0"/>
                <a:cs typeface="Segoe UI" pitchFamily="34" charset="0"/>
              </a:rPr>
              <a:t>On-Prem </a:t>
            </a:r>
            <a:endParaRPr lang="gsw-CH" sz="2300" err="1">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951C2C93-A283-466F-9F48-07C1BF5E6248}"/>
              </a:ext>
            </a:extLst>
          </p:cNvPr>
          <p:cNvSpPr/>
          <p:nvPr/>
        </p:nvSpPr>
        <p:spPr bwMode="auto">
          <a:xfrm>
            <a:off x="5293105" y="3331962"/>
            <a:ext cx="2089150" cy="8128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rgbClr val="FFFFFF"/>
                </a:solidFill>
                <a:ea typeface="Segoe UI" pitchFamily="34" charset="0"/>
                <a:cs typeface="Segoe UI" pitchFamily="34" charset="0"/>
              </a:rPr>
              <a:t>Side-by-Side</a:t>
            </a:r>
            <a:endParaRPr lang="gsw-CH" sz="230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86B69B3C-43B5-454D-94BD-02804074B2CD}"/>
              </a:ext>
            </a:extLst>
          </p:cNvPr>
          <p:cNvSpPr/>
          <p:nvPr/>
        </p:nvSpPr>
        <p:spPr bwMode="auto">
          <a:xfrm>
            <a:off x="9265621" y="3331962"/>
            <a:ext cx="2089150" cy="81280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chemeClr val="tx1"/>
                </a:solidFill>
                <a:ea typeface="Segoe UI" pitchFamily="34" charset="0"/>
                <a:cs typeface="Segoe UI" pitchFamily="34" charset="0"/>
              </a:rPr>
              <a:t>All logs to the Cloud</a:t>
            </a:r>
            <a:endParaRPr lang="gsw-CH" sz="2300" err="1">
              <a:solidFill>
                <a:schemeClr val="tx1"/>
              </a:solidFill>
              <a:ea typeface="Segoe UI" pitchFamily="34" charset="0"/>
              <a:cs typeface="Segoe UI" pitchFamily="34" charset="0"/>
            </a:endParaRPr>
          </a:p>
        </p:txBody>
      </p:sp>
      <p:cxnSp>
        <p:nvCxnSpPr>
          <p:cNvPr id="20" name="Connector: Elbow 19">
            <a:extLst>
              <a:ext uri="{FF2B5EF4-FFF2-40B4-BE49-F238E27FC236}">
                <a16:creationId xmlns:a16="http://schemas.microsoft.com/office/drawing/2014/main" id="{173DF075-F802-4B4E-ACBD-495987F210A4}"/>
              </a:ext>
            </a:extLst>
          </p:cNvPr>
          <p:cNvCxnSpPr>
            <a:cxnSpLocks/>
            <a:stCxn id="13" idx="3"/>
            <a:endCxn id="15" idx="1"/>
          </p:cNvCxnSpPr>
          <p:nvPr/>
        </p:nvCxnSpPr>
        <p:spPr>
          <a:xfrm>
            <a:off x="3410921" y="2901950"/>
            <a:ext cx="1882184" cy="836412"/>
          </a:xfrm>
          <a:prstGeom prst="bentConnector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75ADB3A-198A-46D0-AAF9-FE42007D1B5D}"/>
              </a:ext>
            </a:extLst>
          </p:cNvPr>
          <p:cNvCxnSpPr>
            <a:cxnSpLocks/>
            <a:stCxn id="14" idx="3"/>
            <a:endCxn id="15" idx="1"/>
          </p:cNvCxnSpPr>
          <p:nvPr/>
        </p:nvCxnSpPr>
        <p:spPr>
          <a:xfrm flipV="1">
            <a:off x="3410921" y="3738362"/>
            <a:ext cx="1882184" cy="922538"/>
          </a:xfrm>
          <a:prstGeom prst="bentConnector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Graphic 4">
            <a:extLst>
              <a:ext uri="{FF2B5EF4-FFF2-40B4-BE49-F238E27FC236}">
                <a16:creationId xmlns:a16="http://schemas.microsoft.com/office/drawing/2014/main" id="{B293E5C2-94E7-40EB-B2FF-C94719FD94BB}"/>
              </a:ext>
            </a:extLst>
          </p:cNvPr>
          <p:cNvSpPr/>
          <p:nvPr/>
        </p:nvSpPr>
        <p:spPr>
          <a:xfrm rot="10800000" flipH="1">
            <a:off x="5073140" y="357021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cxnSp>
        <p:nvCxnSpPr>
          <p:cNvPr id="26" name="Straight Connector 25">
            <a:extLst>
              <a:ext uri="{FF2B5EF4-FFF2-40B4-BE49-F238E27FC236}">
                <a16:creationId xmlns:a16="http://schemas.microsoft.com/office/drawing/2014/main" id="{BA6C77B6-CD25-430B-A2C2-E91A80037BFD}"/>
              </a:ext>
            </a:extLst>
          </p:cNvPr>
          <p:cNvCxnSpPr>
            <a:cxnSpLocks/>
            <a:stCxn id="15" idx="3"/>
            <a:endCxn id="28" idx="9"/>
          </p:cNvCxnSpPr>
          <p:nvPr/>
        </p:nvCxnSpPr>
        <p:spPr>
          <a:xfrm>
            <a:off x="7382255" y="3738362"/>
            <a:ext cx="1774871" cy="10354"/>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Graphic 4">
            <a:extLst>
              <a:ext uri="{FF2B5EF4-FFF2-40B4-BE49-F238E27FC236}">
                <a16:creationId xmlns:a16="http://schemas.microsoft.com/office/drawing/2014/main" id="{ED54BD68-ED73-411D-9D23-3ED913D3BA24}"/>
              </a:ext>
            </a:extLst>
          </p:cNvPr>
          <p:cNvSpPr/>
          <p:nvPr/>
        </p:nvSpPr>
        <p:spPr>
          <a:xfrm rot="10800000" flipH="1">
            <a:off x="9036266" y="35788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Tree>
    <p:extLst>
      <p:ext uri="{BB962C8B-B14F-4D97-AF65-F5344CB8AC3E}">
        <p14:creationId xmlns:p14="http://schemas.microsoft.com/office/powerpoint/2010/main" val="881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24"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E6E6E6"/>
        </a:solidFill>
        <a:effectLst/>
      </p:bgPr>
    </p:bg>
    <p:spTree>
      <p:nvGrpSpPr>
        <p:cNvPr id="1" name=""/>
        <p:cNvGrpSpPr/>
        <p:nvPr/>
      </p:nvGrpSpPr>
      <p:grpSpPr>
        <a:xfrm>
          <a:off x="0" y="0"/>
          <a:ext cx="0" cy="0"/>
          <a:chOff x="0" y="0"/>
          <a:chExt cx="0" cy="0"/>
        </a:xfrm>
      </p:grpSpPr>
      <p:sp>
        <p:nvSpPr>
          <p:cNvPr id="5" name="!!Business White">
            <a:extLst>
              <a:ext uri="{FF2B5EF4-FFF2-40B4-BE49-F238E27FC236}">
                <a16:creationId xmlns:a16="http://schemas.microsoft.com/office/drawing/2014/main" id="{A4F3B5A7-9382-4D27-B436-F75527A15E59}"/>
              </a:ext>
            </a:extLst>
          </p:cNvPr>
          <p:cNvSpPr/>
          <p:nvPr/>
        </p:nvSpPr>
        <p:spPr bwMode="auto">
          <a:xfrm>
            <a:off x="5725036" y="135270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grpSp>
        <p:nvGrpSpPr>
          <p:cNvPr id="21" name="!!Circle Attacker">
            <a:extLst>
              <a:ext uri="{FF2B5EF4-FFF2-40B4-BE49-F238E27FC236}">
                <a16:creationId xmlns:a16="http://schemas.microsoft.com/office/drawing/2014/main" id="{12A74F4B-8C33-4C79-9AC4-9AFE351E9E38}"/>
              </a:ext>
            </a:extLst>
          </p:cNvPr>
          <p:cNvGrpSpPr/>
          <p:nvPr/>
        </p:nvGrpSpPr>
        <p:grpSpPr>
          <a:xfrm>
            <a:off x="6314105" y="3462488"/>
            <a:ext cx="837244" cy="837244"/>
            <a:chOff x="5677378" y="3474258"/>
            <a:chExt cx="837244" cy="837244"/>
          </a:xfrm>
        </p:grpSpPr>
        <p:sp>
          <p:nvSpPr>
            <p:cNvPr id="15" name="Oval 14">
              <a:extLst>
                <a:ext uri="{FF2B5EF4-FFF2-40B4-BE49-F238E27FC236}">
                  <a16:creationId xmlns:a16="http://schemas.microsoft.com/office/drawing/2014/main" id="{5B311C2E-BA73-467F-B251-596015FD2EAB}"/>
                </a:ext>
              </a:extLst>
            </p:cNvPr>
            <p:cNvSpPr/>
            <p:nvPr/>
          </p:nvSpPr>
          <p:spPr bwMode="auto">
            <a:xfrm>
              <a:off x="5677378" y="3474258"/>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27E54376-3303-4DF8-96DD-6D75E90BAB6C}"/>
                </a:ext>
              </a:extLst>
            </p:cNvPr>
            <p:cNvSpPr/>
            <p:nvPr userDrawn="1"/>
          </p:nvSpPr>
          <p:spPr bwMode="auto">
            <a:xfrm flipH="1">
              <a:off x="5761096" y="3557976"/>
              <a:ext cx="669808" cy="669808"/>
            </a:xfrm>
            <a:prstGeom prst="ellipse">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2000" err="1">
                <a:solidFill>
                  <a:srgbClr val="000000"/>
                </a:solidFill>
                <a:latin typeface="Roboto Light" pitchFamily="2" charset="0"/>
                <a:ea typeface="Roboto Light" pitchFamily="2" charset="0"/>
              </a:endParaRPr>
            </a:p>
          </p:txBody>
        </p:sp>
      </p:grpSp>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Working together</a:t>
            </a:r>
            <a:endParaRPr lang="gsw-CH"/>
          </a:p>
        </p:txBody>
      </p:sp>
      <p:grpSp>
        <p:nvGrpSpPr>
          <p:cNvPr id="2" name="!!Market Circle">
            <a:extLst>
              <a:ext uri="{FF2B5EF4-FFF2-40B4-BE49-F238E27FC236}">
                <a16:creationId xmlns:a16="http://schemas.microsoft.com/office/drawing/2014/main" id="{AD335B67-6DEF-445C-BD67-46761365ECAC}"/>
              </a:ext>
            </a:extLst>
          </p:cNvPr>
          <p:cNvGrpSpPr/>
          <p:nvPr/>
        </p:nvGrpSpPr>
        <p:grpSpPr>
          <a:xfrm>
            <a:off x="5152247" y="3411130"/>
            <a:ext cx="837244" cy="837244"/>
            <a:chOff x="5152247" y="3411130"/>
            <a:chExt cx="837244" cy="837244"/>
          </a:xfrm>
        </p:grpSpPr>
        <p:sp>
          <p:nvSpPr>
            <p:cNvPr id="6" name="!!Market white">
              <a:extLst>
                <a:ext uri="{FF2B5EF4-FFF2-40B4-BE49-F238E27FC236}">
                  <a16:creationId xmlns:a16="http://schemas.microsoft.com/office/drawing/2014/main" id="{89A3CE0E-E6EC-49B8-9E72-5D2218DB82F7}"/>
                </a:ext>
              </a:extLst>
            </p:cNvPr>
            <p:cNvSpPr/>
            <p:nvPr/>
          </p:nvSpPr>
          <p:spPr bwMode="auto">
            <a:xfrm>
              <a:off x="5152247" y="3411130"/>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9" name="!!Market grey">
              <a:extLst>
                <a:ext uri="{FF2B5EF4-FFF2-40B4-BE49-F238E27FC236}">
                  <a16:creationId xmlns:a16="http://schemas.microsoft.com/office/drawing/2014/main" id="{1FCD0FB5-C369-4A26-B216-B7328DF812FF}"/>
                </a:ext>
              </a:extLst>
            </p:cNvPr>
            <p:cNvSpPr/>
            <p:nvPr userDrawn="1"/>
          </p:nvSpPr>
          <p:spPr bwMode="auto">
            <a:xfrm>
              <a:off x="5235965" y="3494848"/>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2" name="!!Market Text">
            <a:extLst>
              <a:ext uri="{FF2B5EF4-FFF2-40B4-BE49-F238E27FC236}">
                <a16:creationId xmlns:a16="http://schemas.microsoft.com/office/drawing/2014/main" id="{FC9F1C78-6149-406F-A770-9F077BE6571C}"/>
              </a:ext>
            </a:extLst>
          </p:cNvPr>
          <p:cNvSpPr txBox="1"/>
          <p:nvPr/>
        </p:nvSpPr>
        <p:spPr>
          <a:xfrm>
            <a:off x="4649745" y="3115304"/>
            <a:ext cx="825867" cy="307777"/>
          </a:xfrm>
          <a:prstGeom prst="rect">
            <a:avLst/>
          </a:prstGeom>
          <a:noFill/>
        </p:spPr>
        <p:txBody>
          <a:bodyPr wrap="none" lIns="0" tIns="0" rIns="0" bIns="0" rtlCol="0">
            <a:spAutoFit/>
          </a:bodyPr>
          <a:lstStyle/>
          <a:p>
            <a:pPr algn="l"/>
            <a:r>
              <a:rPr lang="en-US" sz="2000">
                <a:latin typeface="+mj-lt"/>
              </a:rPr>
              <a:t>Market</a:t>
            </a:r>
            <a:endParaRPr lang="gsw-CH" sz="2000" err="1">
              <a:latin typeface="+mj-lt"/>
            </a:endParaRPr>
          </a:p>
        </p:txBody>
      </p:sp>
      <p:sp>
        <p:nvSpPr>
          <p:cNvPr id="35" name="TextBox 34">
            <a:extLst>
              <a:ext uri="{FF2B5EF4-FFF2-40B4-BE49-F238E27FC236}">
                <a16:creationId xmlns:a16="http://schemas.microsoft.com/office/drawing/2014/main" id="{637D102D-9347-4535-BC77-40871720AE62}"/>
              </a:ext>
            </a:extLst>
          </p:cNvPr>
          <p:cNvSpPr txBox="1"/>
          <p:nvPr/>
        </p:nvSpPr>
        <p:spPr>
          <a:xfrm>
            <a:off x="6214749" y="4388615"/>
            <a:ext cx="969240" cy="307777"/>
          </a:xfrm>
          <a:prstGeom prst="rect">
            <a:avLst/>
          </a:prstGeom>
          <a:noFill/>
        </p:spPr>
        <p:txBody>
          <a:bodyPr wrap="none" lIns="0" tIns="0" rIns="0" bIns="0" rtlCol="0">
            <a:spAutoFit/>
          </a:bodyPr>
          <a:lstStyle/>
          <a:p>
            <a:pPr algn="l"/>
            <a:r>
              <a:rPr lang="en-US" sz="2000">
                <a:latin typeface="+mj-lt"/>
              </a:rPr>
              <a:t>Attacker</a:t>
            </a:r>
            <a:endParaRPr lang="gsw-CH" sz="2000" err="1">
              <a:latin typeface="+mj-lt"/>
            </a:endParaRPr>
          </a:p>
        </p:txBody>
      </p:sp>
      <p:grpSp>
        <p:nvGrpSpPr>
          <p:cNvPr id="17" name="!!Circle Technology">
            <a:extLst>
              <a:ext uri="{FF2B5EF4-FFF2-40B4-BE49-F238E27FC236}">
                <a16:creationId xmlns:a16="http://schemas.microsoft.com/office/drawing/2014/main" id="{B2157C45-9E3A-45D9-9F1D-C8745F54100E}"/>
              </a:ext>
            </a:extLst>
          </p:cNvPr>
          <p:cNvGrpSpPr/>
          <p:nvPr/>
        </p:nvGrpSpPr>
        <p:grpSpPr>
          <a:xfrm>
            <a:off x="3809834" y="4617631"/>
            <a:ext cx="837244" cy="837244"/>
            <a:chOff x="3802854" y="4116824"/>
            <a:chExt cx="837244" cy="837244"/>
          </a:xfrm>
        </p:grpSpPr>
        <p:sp>
          <p:nvSpPr>
            <p:cNvPr id="3" name="Oval 2">
              <a:extLst>
                <a:ext uri="{FF2B5EF4-FFF2-40B4-BE49-F238E27FC236}">
                  <a16:creationId xmlns:a16="http://schemas.microsoft.com/office/drawing/2014/main" id="{C7505351-CC3B-4B94-A13C-B19AC97B6689}"/>
                </a:ext>
              </a:extLst>
            </p:cNvPr>
            <p:cNvSpPr/>
            <p:nvPr/>
          </p:nvSpPr>
          <p:spPr bwMode="auto">
            <a:xfrm>
              <a:off x="3802854" y="411682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2F1CA76C-9DFE-4E3F-8D04-5F97300852F5}"/>
                </a:ext>
              </a:extLst>
            </p:cNvPr>
            <p:cNvSpPr/>
            <p:nvPr userDrawn="1"/>
          </p:nvSpPr>
          <p:spPr bwMode="auto">
            <a:xfrm>
              <a:off x="3886572" y="420054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4" name="Oval 13">
            <a:extLst>
              <a:ext uri="{FF2B5EF4-FFF2-40B4-BE49-F238E27FC236}">
                <a16:creationId xmlns:a16="http://schemas.microsoft.com/office/drawing/2014/main" id="{5C32B892-4DB6-4CF8-8F2E-8CD838543D0D}"/>
              </a:ext>
            </a:extLst>
          </p:cNvPr>
          <p:cNvSpPr/>
          <p:nvPr/>
        </p:nvSpPr>
        <p:spPr bwMode="auto">
          <a:xfrm>
            <a:off x="7602045" y="4533913"/>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3" name="!!Security green">
            <a:extLst>
              <a:ext uri="{FF2B5EF4-FFF2-40B4-BE49-F238E27FC236}">
                <a16:creationId xmlns:a16="http://schemas.microsoft.com/office/drawing/2014/main" id="{CA4C5A66-E64B-48BB-BA43-C905A964A92D}"/>
              </a:ext>
            </a:extLst>
          </p:cNvPr>
          <p:cNvSpPr/>
          <p:nvPr userDrawn="1"/>
        </p:nvSpPr>
        <p:spPr bwMode="auto">
          <a:xfrm>
            <a:off x="7685763" y="4617631"/>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Busienss Blue">
            <a:extLst>
              <a:ext uri="{FF2B5EF4-FFF2-40B4-BE49-F238E27FC236}">
                <a16:creationId xmlns:a16="http://schemas.microsoft.com/office/drawing/2014/main" id="{C8874A5A-A03F-41A2-9C93-12D513AC1627}"/>
              </a:ext>
            </a:extLst>
          </p:cNvPr>
          <p:cNvSpPr/>
          <p:nvPr userDrawn="1"/>
        </p:nvSpPr>
        <p:spPr bwMode="auto">
          <a:xfrm>
            <a:off x="5808754" y="1436422"/>
            <a:ext cx="669808" cy="6698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Sec Text">
            <a:extLst>
              <a:ext uri="{FF2B5EF4-FFF2-40B4-BE49-F238E27FC236}">
                <a16:creationId xmlns:a16="http://schemas.microsoft.com/office/drawing/2014/main" id="{8CCFF209-CE0D-47F3-8D25-1FC32446A7D0}"/>
              </a:ext>
            </a:extLst>
          </p:cNvPr>
          <p:cNvSpPr txBox="1"/>
          <p:nvPr/>
        </p:nvSpPr>
        <p:spPr>
          <a:xfrm>
            <a:off x="8632591" y="4775563"/>
            <a:ext cx="1070806" cy="353943"/>
          </a:xfrm>
          <a:prstGeom prst="rect">
            <a:avLst/>
          </a:prstGeom>
          <a:noFill/>
        </p:spPr>
        <p:txBody>
          <a:bodyPr wrap="none" lIns="0" tIns="0" rIns="0" bIns="0" rtlCol="0">
            <a:spAutoFit/>
          </a:bodyPr>
          <a:lstStyle/>
          <a:p>
            <a:pPr algn="l"/>
            <a:r>
              <a:rPr lang="en-US" sz="2300">
                <a:latin typeface="+mj-lt"/>
              </a:rPr>
              <a:t>Security</a:t>
            </a:r>
            <a:endParaRPr lang="gsw-CH" sz="2300" err="1">
              <a:latin typeface="+mj-lt"/>
            </a:endParaRPr>
          </a:p>
        </p:txBody>
      </p:sp>
      <p:sp>
        <p:nvSpPr>
          <p:cNvPr id="28" name="!!Business Text">
            <a:extLst>
              <a:ext uri="{FF2B5EF4-FFF2-40B4-BE49-F238E27FC236}">
                <a16:creationId xmlns:a16="http://schemas.microsoft.com/office/drawing/2014/main" id="{A33E9885-8E34-4A9D-BFC5-3DDBFB765B5E}"/>
              </a:ext>
            </a:extLst>
          </p:cNvPr>
          <p:cNvSpPr txBox="1"/>
          <p:nvPr/>
        </p:nvSpPr>
        <p:spPr>
          <a:xfrm>
            <a:off x="5597801" y="1001959"/>
            <a:ext cx="1134926" cy="353943"/>
          </a:xfrm>
          <a:prstGeom prst="rect">
            <a:avLst/>
          </a:prstGeom>
          <a:noFill/>
        </p:spPr>
        <p:txBody>
          <a:bodyPr wrap="none" lIns="0" tIns="0" rIns="0" bIns="0" rtlCol="0">
            <a:spAutoFit/>
          </a:bodyPr>
          <a:lstStyle/>
          <a:p>
            <a:pPr algn="l"/>
            <a:r>
              <a:rPr lang="en-US" sz="2300">
                <a:latin typeface="+mj-lt"/>
              </a:rPr>
              <a:t>Business</a:t>
            </a:r>
            <a:endParaRPr lang="gsw-CH" sz="2300" err="1">
              <a:latin typeface="+mj-lt"/>
            </a:endParaRPr>
          </a:p>
        </p:txBody>
      </p:sp>
      <p:sp>
        <p:nvSpPr>
          <p:cNvPr id="31" name="!!Tech Text">
            <a:extLst>
              <a:ext uri="{FF2B5EF4-FFF2-40B4-BE49-F238E27FC236}">
                <a16:creationId xmlns:a16="http://schemas.microsoft.com/office/drawing/2014/main" id="{CEDEE153-943D-4BE3-8A35-F2B005079634}"/>
              </a:ext>
            </a:extLst>
          </p:cNvPr>
          <p:cNvSpPr txBox="1"/>
          <p:nvPr/>
        </p:nvSpPr>
        <p:spPr>
          <a:xfrm>
            <a:off x="2068142" y="4859281"/>
            <a:ext cx="1532664" cy="353943"/>
          </a:xfrm>
          <a:prstGeom prst="rect">
            <a:avLst/>
          </a:prstGeom>
          <a:noFill/>
        </p:spPr>
        <p:txBody>
          <a:bodyPr wrap="none" lIns="0" tIns="0" rIns="0" bIns="0" rtlCol="0">
            <a:spAutoFit/>
          </a:bodyPr>
          <a:lstStyle/>
          <a:p>
            <a:pPr algn="l"/>
            <a:r>
              <a:rPr lang="en-US" sz="2300">
                <a:latin typeface="+mj-lt"/>
              </a:rPr>
              <a:t>Technology</a:t>
            </a:r>
            <a:endParaRPr lang="gsw-CH" sz="2300" err="1">
              <a:latin typeface="+mj-lt"/>
            </a:endParaRPr>
          </a:p>
        </p:txBody>
      </p:sp>
      <p:sp>
        <p:nvSpPr>
          <p:cNvPr id="8" name="Arc 7">
            <a:extLst>
              <a:ext uri="{FF2B5EF4-FFF2-40B4-BE49-F238E27FC236}">
                <a16:creationId xmlns:a16="http://schemas.microsoft.com/office/drawing/2014/main" id="{4919BCB4-B623-42A9-9E7C-DA6F08B76FF9}"/>
              </a:ext>
            </a:extLst>
          </p:cNvPr>
          <p:cNvSpPr/>
          <p:nvPr/>
        </p:nvSpPr>
        <p:spPr>
          <a:xfrm>
            <a:off x="3975518" y="1769606"/>
            <a:ext cx="4338000" cy="4338000"/>
          </a:xfrm>
          <a:prstGeom prst="arc">
            <a:avLst>
              <a:gd name="adj1" fmla="val 17141849"/>
              <a:gd name="adj2" fmla="val 999042"/>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10" name="Arc 9">
            <a:extLst>
              <a:ext uri="{FF2B5EF4-FFF2-40B4-BE49-F238E27FC236}">
                <a16:creationId xmlns:a16="http://schemas.microsoft.com/office/drawing/2014/main" id="{DEDCB756-88D0-4221-9213-B35BA8177920}"/>
              </a:ext>
            </a:extLst>
          </p:cNvPr>
          <p:cNvSpPr/>
          <p:nvPr/>
        </p:nvSpPr>
        <p:spPr>
          <a:xfrm>
            <a:off x="3966931" y="1769606"/>
            <a:ext cx="4338000" cy="4338000"/>
          </a:xfrm>
          <a:prstGeom prst="arc">
            <a:avLst>
              <a:gd name="adj1" fmla="val 2469752"/>
              <a:gd name="adj2" fmla="val 8309144"/>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12" name="Arc 11">
            <a:extLst>
              <a:ext uri="{FF2B5EF4-FFF2-40B4-BE49-F238E27FC236}">
                <a16:creationId xmlns:a16="http://schemas.microsoft.com/office/drawing/2014/main" id="{9B8ED407-96F8-4941-A23F-5F523E61C554}"/>
              </a:ext>
            </a:extLst>
          </p:cNvPr>
          <p:cNvSpPr/>
          <p:nvPr/>
        </p:nvSpPr>
        <p:spPr>
          <a:xfrm>
            <a:off x="3970083" y="1769606"/>
            <a:ext cx="4338000" cy="4338000"/>
          </a:xfrm>
          <a:prstGeom prst="arc">
            <a:avLst>
              <a:gd name="adj1" fmla="val 9914544"/>
              <a:gd name="adj2" fmla="val 15357414"/>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16" name="Graphic 4">
            <a:extLst>
              <a:ext uri="{FF2B5EF4-FFF2-40B4-BE49-F238E27FC236}">
                <a16:creationId xmlns:a16="http://schemas.microsoft.com/office/drawing/2014/main" id="{0B65A0FC-58F3-4CB2-92C4-7119D1163AE4}"/>
              </a:ext>
            </a:extLst>
          </p:cNvPr>
          <p:cNvSpPr/>
          <p:nvPr/>
        </p:nvSpPr>
        <p:spPr>
          <a:xfrm rot="20838920">
            <a:off x="5511640" y="1671000"/>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9525" cap="flat">
            <a:noFill/>
            <a:prstDash val="solid"/>
            <a:miter/>
          </a:ln>
        </p:spPr>
        <p:txBody>
          <a:bodyPr rtlCol="0" anchor="ctr"/>
          <a:lstStyle/>
          <a:p>
            <a:endParaRPr lang="en-US"/>
          </a:p>
        </p:txBody>
      </p:sp>
      <p:sp>
        <p:nvSpPr>
          <p:cNvPr id="18" name="Graphic 4">
            <a:extLst>
              <a:ext uri="{FF2B5EF4-FFF2-40B4-BE49-F238E27FC236}">
                <a16:creationId xmlns:a16="http://schemas.microsoft.com/office/drawing/2014/main" id="{A021A9B7-8A23-492D-BEB0-DB6F0A8898E0}"/>
              </a:ext>
            </a:extLst>
          </p:cNvPr>
          <p:cNvSpPr/>
          <p:nvPr/>
        </p:nvSpPr>
        <p:spPr>
          <a:xfrm rot="11573946">
            <a:off x="6566648" y="1667676"/>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9525" cap="flat">
            <a:noFill/>
            <a:prstDash val="solid"/>
            <a:miter/>
          </a:ln>
        </p:spPr>
        <p:txBody>
          <a:bodyPr rtlCol="0" anchor="ctr"/>
          <a:lstStyle/>
          <a:p>
            <a:endParaRPr lang="en-US"/>
          </a:p>
        </p:txBody>
      </p:sp>
      <p:sp>
        <p:nvSpPr>
          <p:cNvPr id="23" name="Graphic 4">
            <a:extLst>
              <a:ext uri="{FF2B5EF4-FFF2-40B4-BE49-F238E27FC236}">
                <a16:creationId xmlns:a16="http://schemas.microsoft.com/office/drawing/2014/main" id="{A9F19BD6-B256-43FC-A897-6320BAABEF5A}"/>
              </a:ext>
            </a:extLst>
          </p:cNvPr>
          <p:cNvSpPr/>
          <p:nvPr/>
        </p:nvSpPr>
        <p:spPr>
          <a:xfrm rot="6316697">
            <a:off x="8150629" y="427541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9525" cap="flat">
            <a:noFill/>
            <a:prstDash val="solid"/>
            <a:miter/>
          </a:ln>
        </p:spPr>
        <p:txBody>
          <a:bodyPr rtlCol="0" anchor="ctr"/>
          <a:lstStyle/>
          <a:p>
            <a:endParaRPr lang="en-US"/>
          </a:p>
        </p:txBody>
      </p:sp>
      <p:sp>
        <p:nvSpPr>
          <p:cNvPr id="24" name="Graphic 4">
            <a:extLst>
              <a:ext uri="{FF2B5EF4-FFF2-40B4-BE49-F238E27FC236}">
                <a16:creationId xmlns:a16="http://schemas.microsoft.com/office/drawing/2014/main" id="{58B49D3B-17E0-4DED-878A-690B7022593E}"/>
              </a:ext>
            </a:extLst>
          </p:cNvPr>
          <p:cNvSpPr/>
          <p:nvPr/>
        </p:nvSpPr>
        <p:spPr>
          <a:xfrm rot="18901701">
            <a:off x="7633584" y="524000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9525" cap="flat">
            <a:noFill/>
            <a:prstDash val="solid"/>
            <a:miter/>
          </a:ln>
        </p:spPr>
        <p:txBody>
          <a:bodyPr rtlCol="0" anchor="ctr"/>
          <a:lstStyle/>
          <a:p>
            <a:endParaRPr lang="en-US"/>
          </a:p>
        </p:txBody>
      </p:sp>
      <p:sp>
        <p:nvSpPr>
          <p:cNvPr id="25" name="!!Arrow yellow">
            <a:extLst>
              <a:ext uri="{FF2B5EF4-FFF2-40B4-BE49-F238E27FC236}">
                <a16:creationId xmlns:a16="http://schemas.microsoft.com/office/drawing/2014/main" id="{9B813385-DE04-4189-9850-6AAC1B86D3CD}"/>
              </a:ext>
            </a:extLst>
          </p:cNvPr>
          <p:cNvSpPr/>
          <p:nvPr/>
        </p:nvSpPr>
        <p:spPr>
          <a:xfrm rot="4613244">
            <a:off x="3947652" y="4360346"/>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9525" cap="flat">
            <a:noFill/>
            <a:prstDash val="solid"/>
            <a:miter/>
          </a:ln>
        </p:spPr>
        <p:txBody>
          <a:bodyPr rtlCol="0" anchor="ctr"/>
          <a:lstStyle/>
          <a:p>
            <a:endParaRPr lang="en-US"/>
          </a:p>
        </p:txBody>
      </p:sp>
      <p:sp>
        <p:nvSpPr>
          <p:cNvPr id="26" name="Graphic 4">
            <a:extLst>
              <a:ext uri="{FF2B5EF4-FFF2-40B4-BE49-F238E27FC236}">
                <a16:creationId xmlns:a16="http://schemas.microsoft.com/office/drawing/2014/main" id="{4B3FC70B-1190-400F-9146-A17EA52E11AD}"/>
              </a:ext>
            </a:extLst>
          </p:cNvPr>
          <p:cNvSpPr/>
          <p:nvPr/>
        </p:nvSpPr>
        <p:spPr>
          <a:xfrm rot="13170158">
            <a:off x="4467017" y="5281966"/>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514557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D3B-48FB-4669-AE55-056064D00BA0}"/>
              </a:ext>
            </a:extLst>
          </p:cNvPr>
          <p:cNvSpPr>
            <a:spLocks noGrp="1"/>
          </p:cNvSpPr>
          <p:nvPr>
            <p:ph type="title"/>
          </p:nvPr>
        </p:nvSpPr>
        <p:spPr/>
        <p:txBody>
          <a:bodyPr/>
          <a:lstStyle/>
          <a:p>
            <a:r>
              <a:rPr lang="en-US"/>
              <a:t>Key Topics of a Modern SOC</a:t>
            </a:r>
            <a:endParaRPr lang="gsw-CH"/>
          </a:p>
        </p:txBody>
      </p:sp>
      <p:grpSp>
        <p:nvGrpSpPr>
          <p:cNvPr id="20" name="Group 19">
            <a:extLst>
              <a:ext uri="{FF2B5EF4-FFF2-40B4-BE49-F238E27FC236}">
                <a16:creationId xmlns:a16="http://schemas.microsoft.com/office/drawing/2014/main" id="{0A59970F-5471-426D-BE15-12326AB909E1}"/>
              </a:ext>
            </a:extLst>
          </p:cNvPr>
          <p:cNvGrpSpPr/>
          <p:nvPr/>
        </p:nvGrpSpPr>
        <p:grpSpPr>
          <a:xfrm>
            <a:off x="-2" y="2129237"/>
            <a:ext cx="3320406" cy="837631"/>
            <a:chOff x="-831988" y="1464109"/>
            <a:chExt cx="3320406" cy="837631"/>
          </a:xfrm>
        </p:grpSpPr>
        <p:sp>
          <p:nvSpPr>
            <p:cNvPr id="21" name="Rectangle: Top Corners Rounded 20">
              <a:extLst>
                <a:ext uri="{FF2B5EF4-FFF2-40B4-BE49-F238E27FC236}">
                  <a16:creationId xmlns:a16="http://schemas.microsoft.com/office/drawing/2014/main" id="{3EE0877F-F8FD-44A0-B3DF-CEB44262C49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EAB19DD3-966D-43F5-8675-C3131909B804}"/>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AFDD77FD-4618-4094-AFD1-BD3BD686B5F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4" name="!!Market grey">
                <a:extLst>
                  <a:ext uri="{FF2B5EF4-FFF2-40B4-BE49-F238E27FC236}">
                    <a16:creationId xmlns:a16="http://schemas.microsoft.com/office/drawing/2014/main" id="{AA930A87-D94D-4985-BECE-75DA9A2BF31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25" name="Group 24">
            <a:extLst>
              <a:ext uri="{FF2B5EF4-FFF2-40B4-BE49-F238E27FC236}">
                <a16:creationId xmlns:a16="http://schemas.microsoft.com/office/drawing/2014/main" id="{63D3B8CD-0EC2-410F-BD07-E1F93DA9B87A}"/>
              </a:ext>
            </a:extLst>
          </p:cNvPr>
          <p:cNvGrpSpPr/>
          <p:nvPr/>
        </p:nvGrpSpPr>
        <p:grpSpPr>
          <a:xfrm>
            <a:off x="-2" y="3342526"/>
            <a:ext cx="3320406" cy="837631"/>
            <a:chOff x="-831988" y="1464109"/>
            <a:chExt cx="3320406" cy="837631"/>
          </a:xfrm>
        </p:grpSpPr>
        <p:sp>
          <p:nvSpPr>
            <p:cNvPr id="26" name="Rectangle: Top Corners Rounded 25">
              <a:extLst>
                <a:ext uri="{FF2B5EF4-FFF2-40B4-BE49-F238E27FC236}">
                  <a16:creationId xmlns:a16="http://schemas.microsoft.com/office/drawing/2014/main" id="{6FA7B492-9D4D-494D-B14B-C927B1FE2FF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7" name="!!Market Circle">
              <a:extLst>
                <a:ext uri="{FF2B5EF4-FFF2-40B4-BE49-F238E27FC236}">
                  <a16:creationId xmlns:a16="http://schemas.microsoft.com/office/drawing/2014/main" id="{A663049B-6628-40FE-A2A5-8DFA86A945D8}"/>
                </a:ext>
              </a:extLst>
            </p:cNvPr>
            <p:cNvGrpSpPr/>
            <p:nvPr/>
          </p:nvGrpSpPr>
          <p:grpSpPr>
            <a:xfrm>
              <a:off x="1651174" y="1464496"/>
              <a:ext cx="837244" cy="837244"/>
              <a:chOff x="1651174" y="1462114"/>
              <a:chExt cx="837244" cy="837244"/>
            </a:xfrm>
          </p:grpSpPr>
          <p:sp>
            <p:nvSpPr>
              <p:cNvPr id="28" name="!!Market white">
                <a:extLst>
                  <a:ext uri="{FF2B5EF4-FFF2-40B4-BE49-F238E27FC236}">
                    <a16:creationId xmlns:a16="http://schemas.microsoft.com/office/drawing/2014/main" id="{FF306EDE-5C36-4614-9A30-DADD4EB7457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9" name="!!Market grey">
                <a:extLst>
                  <a:ext uri="{FF2B5EF4-FFF2-40B4-BE49-F238E27FC236}">
                    <a16:creationId xmlns:a16="http://schemas.microsoft.com/office/drawing/2014/main" id="{5D46723A-3607-4C8E-9685-1ABB3FE35998}"/>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ECCFE68C-0512-49C4-BF8C-97F457697FAD}"/>
              </a:ext>
            </a:extLst>
          </p:cNvPr>
          <p:cNvGrpSpPr/>
          <p:nvPr/>
        </p:nvGrpSpPr>
        <p:grpSpPr>
          <a:xfrm>
            <a:off x="-2" y="4555815"/>
            <a:ext cx="3320406" cy="837631"/>
            <a:chOff x="-831988" y="1464109"/>
            <a:chExt cx="3320406" cy="837631"/>
          </a:xfrm>
        </p:grpSpPr>
        <p:sp>
          <p:nvSpPr>
            <p:cNvPr id="31" name="Rectangle: Top Corners Rounded 30">
              <a:extLst>
                <a:ext uri="{FF2B5EF4-FFF2-40B4-BE49-F238E27FC236}">
                  <a16:creationId xmlns:a16="http://schemas.microsoft.com/office/drawing/2014/main" id="{C06C30AF-200D-4F35-B193-3D9EB9A58C1E}"/>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Market Circle">
              <a:extLst>
                <a:ext uri="{FF2B5EF4-FFF2-40B4-BE49-F238E27FC236}">
                  <a16:creationId xmlns:a16="http://schemas.microsoft.com/office/drawing/2014/main" id="{CD38F639-1D4F-41F8-915D-0E210200B32C}"/>
                </a:ext>
              </a:extLst>
            </p:cNvPr>
            <p:cNvGrpSpPr/>
            <p:nvPr/>
          </p:nvGrpSpPr>
          <p:grpSpPr>
            <a:xfrm>
              <a:off x="1651174" y="1464496"/>
              <a:ext cx="837244" cy="837244"/>
              <a:chOff x="1651174" y="1462114"/>
              <a:chExt cx="837244" cy="837244"/>
            </a:xfrm>
          </p:grpSpPr>
          <p:sp>
            <p:nvSpPr>
              <p:cNvPr id="33" name="!!Market white">
                <a:extLst>
                  <a:ext uri="{FF2B5EF4-FFF2-40B4-BE49-F238E27FC236}">
                    <a16:creationId xmlns:a16="http://schemas.microsoft.com/office/drawing/2014/main" id="{5287368C-7A94-4F0C-9643-9F1E1A834D1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4" name="!!Market grey">
                <a:extLst>
                  <a:ext uri="{FF2B5EF4-FFF2-40B4-BE49-F238E27FC236}">
                    <a16:creationId xmlns:a16="http://schemas.microsoft.com/office/drawing/2014/main" id="{BC0951FC-78D8-47DE-A4FB-CA9AF64603EB}"/>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36" name="Processing_E9F5" title="Icon of two interlocked gears">
            <a:extLst>
              <a:ext uri="{FF2B5EF4-FFF2-40B4-BE49-F238E27FC236}">
                <a16:creationId xmlns:a16="http://schemas.microsoft.com/office/drawing/2014/main" id="{044BA4EF-64A6-468A-A8E5-377C1509F2C3}"/>
              </a:ext>
            </a:extLst>
          </p:cNvPr>
          <p:cNvSpPr>
            <a:spLocks noChangeAspect="1" noEditPoints="1"/>
          </p:cNvSpPr>
          <p:nvPr/>
        </p:nvSpPr>
        <p:spPr bwMode="auto">
          <a:xfrm>
            <a:off x="2698772" y="2369826"/>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people_12" title="Icon of three people">
            <a:extLst>
              <a:ext uri="{FF2B5EF4-FFF2-40B4-BE49-F238E27FC236}">
                <a16:creationId xmlns:a16="http://schemas.microsoft.com/office/drawing/2014/main" id="{5CF82B30-5984-4461-97F0-3B6782BAEF57}"/>
              </a:ext>
            </a:extLst>
          </p:cNvPr>
          <p:cNvSpPr>
            <a:spLocks noChangeAspect="1" noEditPoints="1"/>
          </p:cNvSpPr>
          <p:nvPr/>
        </p:nvSpPr>
        <p:spPr bwMode="auto">
          <a:xfrm>
            <a:off x="2692010" y="3592020"/>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speedometer_2" title="Icon of a spedometer showing fast speed">
            <a:extLst>
              <a:ext uri="{FF2B5EF4-FFF2-40B4-BE49-F238E27FC236}">
                <a16:creationId xmlns:a16="http://schemas.microsoft.com/office/drawing/2014/main" id="{80800110-F14F-48AB-A493-4A3A3C45AD13}"/>
              </a:ext>
            </a:extLst>
          </p:cNvPr>
          <p:cNvSpPr>
            <a:spLocks noChangeAspect="1" noEditPoints="1"/>
          </p:cNvSpPr>
          <p:nvPr/>
        </p:nvSpPr>
        <p:spPr bwMode="auto">
          <a:xfrm>
            <a:off x="2716606" y="478520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43" name="Group 42">
            <a:extLst>
              <a:ext uri="{FF2B5EF4-FFF2-40B4-BE49-F238E27FC236}">
                <a16:creationId xmlns:a16="http://schemas.microsoft.com/office/drawing/2014/main" id="{74262FEF-BAB9-4446-8AD8-F3F602733217}"/>
              </a:ext>
            </a:extLst>
          </p:cNvPr>
          <p:cNvGrpSpPr/>
          <p:nvPr/>
        </p:nvGrpSpPr>
        <p:grpSpPr>
          <a:xfrm>
            <a:off x="3582575" y="2237112"/>
            <a:ext cx="2976721" cy="621492"/>
            <a:chOff x="3519075" y="2302737"/>
            <a:chExt cx="2976721" cy="621492"/>
          </a:xfrm>
        </p:grpSpPr>
        <p:sp>
          <p:nvSpPr>
            <p:cNvPr id="41" name="Title 2">
              <a:extLst>
                <a:ext uri="{FF2B5EF4-FFF2-40B4-BE49-F238E27FC236}">
                  <a16:creationId xmlns:a16="http://schemas.microsoft.com/office/drawing/2014/main" id="{14A5F7BF-4633-4418-AF2D-08A2A814842D}"/>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098">
                <a:lnSpc>
                  <a:spcPct val="90000"/>
                </a:lnSpc>
                <a:defRPr/>
              </a:pPr>
              <a:r>
                <a:rPr lang="en-US" sz="2300" b="0" spc="-52">
                  <a:solidFill>
                    <a:schemeClr val="tx1"/>
                  </a:solidFill>
                  <a:latin typeface="Segoe UI Semibold"/>
                </a:rPr>
                <a:t>Tooling</a:t>
              </a:r>
            </a:p>
          </p:txBody>
        </p:sp>
        <p:sp>
          <p:nvSpPr>
            <p:cNvPr id="42" name="Rectangle 41">
              <a:extLst>
                <a:ext uri="{FF2B5EF4-FFF2-40B4-BE49-F238E27FC236}">
                  <a16:creationId xmlns:a16="http://schemas.microsoft.com/office/drawing/2014/main" id="{A51571AF-16CC-4122-B98C-8F08D382B624}"/>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2597">
                <a:defRPr/>
              </a:pPr>
              <a:r>
                <a:rPr lang="en-US" sz="1600" dirty="0">
                  <a:solidFill>
                    <a:schemeClr val="tx1"/>
                  </a:solidFill>
                  <a:latin typeface="+mj-lt"/>
                </a:rPr>
                <a:t>Use the right tool for the job</a:t>
              </a:r>
            </a:p>
          </p:txBody>
        </p:sp>
      </p:grpSp>
      <p:grpSp>
        <p:nvGrpSpPr>
          <p:cNvPr id="44" name="Group 43">
            <a:extLst>
              <a:ext uri="{FF2B5EF4-FFF2-40B4-BE49-F238E27FC236}">
                <a16:creationId xmlns:a16="http://schemas.microsoft.com/office/drawing/2014/main" id="{EAE002E1-40B9-49ED-96B3-418893688411}"/>
              </a:ext>
            </a:extLst>
          </p:cNvPr>
          <p:cNvGrpSpPr/>
          <p:nvPr/>
        </p:nvGrpSpPr>
        <p:grpSpPr>
          <a:xfrm>
            <a:off x="3582575" y="3450401"/>
            <a:ext cx="2976721" cy="621492"/>
            <a:chOff x="3519075" y="2302737"/>
            <a:chExt cx="2976721" cy="621492"/>
          </a:xfrm>
        </p:grpSpPr>
        <p:sp>
          <p:nvSpPr>
            <p:cNvPr id="45" name="Title 2">
              <a:extLst>
                <a:ext uri="{FF2B5EF4-FFF2-40B4-BE49-F238E27FC236}">
                  <a16:creationId xmlns:a16="http://schemas.microsoft.com/office/drawing/2014/main" id="{D8E43E39-472E-4143-872B-51E0860B98CF}"/>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098">
                <a:lnSpc>
                  <a:spcPct val="90000"/>
                </a:lnSpc>
                <a:defRPr/>
              </a:pPr>
              <a:r>
                <a:rPr lang="en-US" sz="2300" b="0" spc="-52">
                  <a:solidFill>
                    <a:schemeClr val="tx1"/>
                  </a:solidFill>
                  <a:latin typeface="Segoe UI Semibold"/>
                </a:rPr>
                <a:t>Culture</a:t>
              </a:r>
            </a:p>
          </p:txBody>
        </p:sp>
        <p:sp>
          <p:nvSpPr>
            <p:cNvPr id="46" name="Rectangle 45">
              <a:extLst>
                <a:ext uri="{FF2B5EF4-FFF2-40B4-BE49-F238E27FC236}">
                  <a16:creationId xmlns:a16="http://schemas.microsoft.com/office/drawing/2014/main" id="{6F11332D-A76F-42DA-A7FC-54735385D223}"/>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2597">
                <a:defRPr/>
              </a:pPr>
              <a:r>
                <a:rPr lang="en-US" sz="1600">
                  <a:solidFill>
                    <a:schemeClr val="tx1"/>
                  </a:solidFill>
                  <a:latin typeface="+mj-lt"/>
                </a:rPr>
                <a:t>Reduce toil</a:t>
              </a:r>
            </a:p>
          </p:txBody>
        </p:sp>
      </p:grpSp>
      <p:grpSp>
        <p:nvGrpSpPr>
          <p:cNvPr id="47" name="Group 46">
            <a:extLst>
              <a:ext uri="{FF2B5EF4-FFF2-40B4-BE49-F238E27FC236}">
                <a16:creationId xmlns:a16="http://schemas.microsoft.com/office/drawing/2014/main" id="{42392FBF-AAA2-4080-A656-5489AF4E072D}"/>
              </a:ext>
            </a:extLst>
          </p:cNvPr>
          <p:cNvGrpSpPr/>
          <p:nvPr/>
        </p:nvGrpSpPr>
        <p:grpSpPr>
          <a:xfrm>
            <a:off x="3582575" y="4655887"/>
            <a:ext cx="2976721" cy="621492"/>
            <a:chOff x="3519075" y="2302737"/>
            <a:chExt cx="2976721" cy="621492"/>
          </a:xfrm>
        </p:grpSpPr>
        <p:sp>
          <p:nvSpPr>
            <p:cNvPr id="48" name="Title 2">
              <a:extLst>
                <a:ext uri="{FF2B5EF4-FFF2-40B4-BE49-F238E27FC236}">
                  <a16:creationId xmlns:a16="http://schemas.microsoft.com/office/drawing/2014/main" id="{845ACC42-89D0-437C-8CA0-44286BE33FEC}"/>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098">
                <a:lnSpc>
                  <a:spcPct val="90000"/>
                </a:lnSpc>
                <a:defRPr/>
              </a:pPr>
              <a:r>
                <a:rPr lang="en-US" sz="2300" b="0" spc="-52">
                  <a:solidFill>
                    <a:schemeClr val="tx1"/>
                  </a:solidFill>
                  <a:latin typeface="Segoe UI Semibold"/>
                </a:rPr>
                <a:t>Metrics</a:t>
              </a:r>
            </a:p>
          </p:txBody>
        </p:sp>
        <p:sp>
          <p:nvSpPr>
            <p:cNvPr id="49" name="Rectangle 48">
              <a:extLst>
                <a:ext uri="{FF2B5EF4-FFF2-40B4-BE49-F238E27FC236}">
                  <a16:creationId xmlns:a16="http://schemas.microsoft.com/office/drawing/2014/main" id="{A917DEBD-77F2-4C14-87EB-28D6973161F6}"/>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2597">
                <a:defRPr/>
              </a:pPr>
              <a:r>
                <a:rPr lang="en-US" sz="1600">
                  <a:solidFill>
                    <a:schemeClr val="tx1"/>
                  </a:solidFill>
                  <a:latin typeface="+mj-lt"/>
                </a:rPr>
                <a:t>Measure the right things</a:t>
              </a:r>
            </a:p>
          </p:txBody>
        </p:sp>
      </p:grpSp>
    </p:spTree>
    <p:extLst>
      <p:ext uri="{BB962C8B-B14F-4D97-AF65-F5344CB8AC3E}">
        <p14:creationId xmlns:p14="http://schemas.microsoft.com/office/powerpoint/2010/main" val="17987520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B9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solidFill>
                  <a:schemeClr val="bg1"/>
                </a:solidFill>
              </a:rPr>
              <a:t>Thank you</a:t>
            </a:r>
          </a:p>
        </p:txBody>
      </p:sp>
      <p:sp>
        <p:nvSpPr>
          <p:cNvPr id="2" name="TextBox 1">
            <a:extLst>
              <a:ext uri="{FF2B5EF4-FFF2-40B4-BE49-F238E27FC236}">
                <a16:creationId xmlns:a16="http://schemas.microsoft.com/office/drawing/2014/main" id="{93B8EF57-1FE8-4B37-9A1F-0D9FF14DFF25}"/>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Roger Halbheer</a:t>
            </a:r>
          </a:p>
        </p:txBody>
      </p:sp>
      <p:sp>
        <p:nvSpPr>
          <p:cNvPr id="4" name="mail" title="Icon of an envelope">
            <a:extLst>
              <a:ext uri="{FF2B5EF4-FFF2-40B4-BE49-F238E27FC236}">
                <a16:creationId xmlns:a16="http://schemas.microsoft.com/office/drawing/2014/main" id="{90DAAF81-E33B-4CDA-B3D8-2054AFB482B8}"/>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953775C9-4AA1-469B-90CE-8E2B08316DCD}"/>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7EBD93E5-14D0-4481-93C7-F1D36A3F726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0E22F1FD-514A-4DBD-9364-7D3EDD592E59}"/>
              </a:ext>
            </a:extLst>
          </p:cNvPr>
          <p:cNvPicPr>
            <a:picLocks noChangeAspect="1"/>
          </p:cNvPicPr>
          <p:nvPr/>
        </p:nvPicPr>
        <p:blipFill rotWithShape="1">
          <a:blip r:embed="rId2"/>
          <a:srcRect l="21062" t="43158" r="21001" b="12421"/>
          <a:stretch/>
        </p:blipFill>
        <p:spPr>
          <a:xfrm>
            <a:off x="8519962" y="5331542"/>
            <a:ext cx="863292" cy="856527"/>
          </a:xfrm>
          <a:prstGeom prst="rect">
            <a:avLst/>
          </a:prstGeom>
        </p:spPr>
      </p:pic>
      <p:pic>
        <p:nvPicPr>
          <p:cNvPr id="14" name="Picture 13" descr="Linkedin">
            <a:hlinkClick r:id="rId3" tgtFrame="&quot;_blank&quot;"/>
            <a:extLst>
              <a:ext uri="{FF2B5EF4-FFF2-40B4-BE49-F238E27FC236}">
                <a16:creationId xmlns:a16="http://schemas.microsoft.com/office/drawing/2014/main" id="{7609BE8F-DBB8-4704-A5C7-3E04CB532A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87823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SecDevOps</a:t>
            </a:r>
            <a:endParaRPr lang="en-US" dirty="0"/>
          </a:p>
        </p:txBody>
      </p:sp>
    </p:spTree>
    <p:extLst>
      <p:ext uri="{BB962C8B-B14F-4D97-AF65-F5344CB8AC3E}">
        <p14:creationId xmlns:p14="http://schemas.microsoft.com/office/powerpoint/2010/main" val="1675463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4D63-F3A4-4168-BE56-4AEAF161EB47}"/>
              </a:ext>
            </a:extLst>
          </p:cNvPr>
          <p:cNvSpPr>
            <a:spLocks noGrp="1"/>
          </p:cNvSpPr>
          <p:nvPr>
            <p:ph type="title"/>
          </p:nvPr>
        </p:nvSpPr>
        <p:spPr/>
        <p:txBody>
          <a:bodyPr/>
          <a:lstStyle/>
          <a:p>
            <a:r>
              <a:rPr lang="en-US" dirty="0"/>
              <a:t>The way we build applications has changed</a:t>
            </a:r>
            <a:endParaRPr lang="gsw-CH" dirty="0"/>
          </a:p>
        </p:txBody>
      </p:sp>
      <p:grpSp>
        <p:nvGrpSpPr>
          <p:cNvPr id="4" name="Group 3">
            <a:extLst>
              <a:ext uri="{FF2B5EF4-FFF2-40B4-BE49-F238E27FC236}">
                <a16:creationId xmlns:a16="http://schemas.microsoft.com/office/drawing/2014/main" id="{A4111D67-BE41-4EEB-9356-E368D2F9A294}"/>
              </a:ext>
            </a:extLst>
          </p:cNvPr>
          <p:cNvGrpSpPr/>
          <p:nvPr/>
        </p:nvGrpSpPr>
        <p:grpSpPr>
          <a:xfrm>
            <a:off x="894256" y="1178239"/>
            <a:ext cx="10410413" cy="2430745"/>
            <a:chOff x="892779" y="1342526"/>
            <a:chExt cx="10413366" cy="2431435"/>
          </a:xfrm>
        </p:grpSpPr>
        <p:sp>
          <p:nvSpPr>
            <p:cNvPr id="5" name="Rectangle 4">
              <a:extLst>
                <a:ext uri="{FF2B5EF4-FFF2-40B4-BE49-F238E27FC236}">
                  <a16:creationId xmlns:a16="http://schemas.microsoft.com/office/drawing/2014/main" id="{F8452281-6BD1-453E-A42A-5A14030DF6C2}"/>
                </a:ext>
              </a:extLst>
            </p:cNvPr>
            <p:cNvSpPr/>
            <p:nvPr/>
          </p:nvSpPr>
          <p:spPr bwMode="auto">
            <a:xfrm>
              <a:off x="892779" y="1342526"/>
              <a:ext cx="4868259" cy="24314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2970" fontAlgn="base">
                <a:spcBef>
                  <a:spcPct val="0"/>
                </a:spcBef>
                <a:spcAft>
                  <a:spcPts val="800"/>
                </a:spcAft>
                <a:defRPr/>
              </a:pPr>
              <a:r>
                <a:rPr lang="en-US" sz="3200" kern="0" dirty="0">
                  <a:solidFill>
                    <a:srgbClr val="107C10"/>
                  </a:solidFill>
                  <a:latin typeface="Segoe UI Semibold"/>
                  <a:ea typeface="Segoe UI" pitchFamily="34" charset="0"/>
                  <a:cs typeface="Segoe UI" pitchFamily="34" charset="0"/>
                </a:rPr>
                <a:t>Past</a:t>
              </a:r>
            </a:p>
            <a:p>
              <a:pPr algn="r" defTabSz="912970" fontAlgn="base">
                <a:spcAft>
                  <a:spcPct val="0"/>
                </a:spcAft>
                <a:defRPr/>
              </a:pPr>
              <a:r>
                <a:rPr lang="en-US" sz="1600" kern="0" dirty="0">
                  <a:solidFill>
                    <a:srgbClr val="000000"/>
                  </a:solidFill>
                  <a:latin typeface="Segoe UI Semibold" panose="020B0702040204020203" pitchFamily="34" charset="0"/>
                  <a:ea typeface="Segoe UI" pitchFamily="34" charset="0"/>
                  <a:cs typeface="Segoe UI Semibold" panose="020B0702040204020203" pitchFamily="34" charset="0"/>
                </a:rPr>
                <a:t>Long application cycles</a:t>
              </a:r>
            </a:p>
            <a:p>
              <a:pPr algn="r" defTabSz="912970" fontAlgn="base">
                <a:spcBef>
                  <a:spcPts val="471"/>
                </a:spcBef>
                <a:spcAft>
                  <a:spcPct val="0"/>
                </a:spcAft>
                <a:defRPr/>
              </a:pPr>
              <a:r>
                <a:rPr lang="en-US" sz="1600" kern="0" dirty="0">
                  <a:solidFill>
                    <a:srgbClr val="000000"/>
                  </a:solidFill>
                  <a:latin typeface="Segoe UI Semibold" panose="020B0702040204020203" pitchFamily="34" charset="0"/>
                  <a:ea typeface="Segoe UI" pitchFamily="34" charset="0"/>
                  <a:cs typeface="Segoe UI Semibold" panose="020B0702040204020203" pitchFamily="34" charset="0"/>
                </a:rPr>
                <a:t>Monolithic apps</a:t>
              </a:r>
            </a:p>
            <a:p>
              <a:pPr algn="r" defTabSz="912970" fontAlgn="base">
                <a:spcBef>
                  <a:spcPts val="471"/>
                </a:spcBef>
                <a:spcAft>
                  <a:spcPct val="0"/>
                </a:spcAft>
                <a:defRPr/>
              </a:pPr>
              <a:r>
                <a:rPr lang="en-US" sz="1600" kern="0" dirty="0">
                  <a:solidFill>
                    <a:srgbClr val="000000"/>
                  </a:solidFill>
                  <a:latin typeface="Segoe UI Semibold" panose="020B0702040204020203" pitchFamily="34" charset="0"/>
                  <a:ea typeface="Segoe UI" pitchFamily="34" charset="0"/>
                  <a:cs typeface="Segoe UI Semibold" panose="020B0702040204020203" pitchFamily="34" charset="0"/>
                </a:rPr>
                <a:t>Servers and VMs</a:t>
              </a:r>
            </a:p>
            <a:p>
              <a:pPr algn="r" defTabSz="912970" fontAlgn="base">
                <a:spcBef>
                  <a:spcPts val="471"/>
                </a:spcBef>
                <a:spcAft>
                  <a:spcPct val="0"/>
                </a:spcAft>
                <a:defRPr/>
              </a:pPr>
              <a:r>
                <a:rPr lang="en-US" sz="1600" kern="0" dirty="0">
                  <a:solidFill>
                    <a:srgbClr val="000000"/>
                  </a:solidFill>
                  <a:latin typeface="Segoe UI Semibold" panose="020B0702040204020203" pitchFamily="34" charset="0"/>
                  <a:ea typeface="Segoe UI" pitchFamily="34" charset="0"/>
                  <a:cs typeface="Segoe UI Semibold" panose="020B0702040204020203" pitchFamily="34" charset="0"/>
                </a:rPr>
                <a:t>Less data</a:t>
              </a:r>
            </a:p>
            <a:p>
              <a:pPr algn="r" defTabSz="912970" fontAlgn="base">
                <a:spcBef>
                  <a:spcPts val="471"/>
                </a:spcBef>
                <a:spcAft>
                  <a:spcPct val="0"/>
                </a:spcAft>
                <a:defRPr/>
              </a:pPr>
              <a:r>
                <a:rPr lang="en-US" sz="1600" kern="0" dirty="0">
                  <a:solidFill>
                    <a:srgbClr val="000000"/>
                  </a:solidFill>
                  <a:latin typeface="Segoe UI Semibold" panose="020B0702040204020203" pitchFamily="34" charset="0"/>
                  <a:ea typeface="Segoe UI" pitchFamily="34" charset="0"/>
                  <a:cs typeface="Segoe UI Semibold" panose="020B0702040204020203" pitchFamily="34" charset="0"/>
                </a:rPr>
                <a:t>Desktop</a:t>
              </a:r>
            </a:p>
            <a:p>
              <a:pPr algn="r" defTabSz="912970" fontAlgn="base">
                <a:spcBef>
                  <a:spcPts val="471"/>
                </a:spcBef>
                <a:spcAft>
                  <a:spcPct val="0"/>
                </a:spcAft>
                <a:defRPr/>
              </a:pPr>
              <a:r>
                <a:rPr lang="en-US" sz="1600" kern="0" dirty="0">
                  <a:solidFill>
                    <a:srgbClr val="000000"/>
                  </a:solidFill>
                  <a:latin typeface="Segoe UI Semibold" panose="020B0702040204020203" pitchFamily="34" charset="0"/>
                  <a:ea typeface="Segoe UI" pitchFamily="34" charset="0"/>
                  <a:cs typeface="Segoe UI Semibold" panose="020B0702040204020203" pitchFamily="34" charset="0"/>
                </a:rPr>
                <a:t>Distinct infrastructure and operations teams</a:t>
              </a:r>
            </a:p>
          </p:txBody>
        </p:sp>
        <p:sp>
          <p:nvSpPr>
            <p:cNvPr id="6" name="Rectangle 5">
              <a:extLst>
                <a:ext uri="{FF2B5EF4-FFF2-40B4-BE49-F238E27FC236}">
                  <a16:creationId xmlns:a16="http://schemas.microsoft.com/office/drawing/2014/main" id="{A73A939D-C033-4BA4-B786-A58F536DC080}"/>
                </a:ext>
              </a:extLst>
            </p:cNvPr>
            <p:cNvSpPr/>
            <p:nvPr/>
          </p:nvSpPr>
          <p:spPr bwMode="auto">
            <a:xfrm>
              <a:off x="6356177" y="1342526"/>
              <a:ext cx="4949968" cy="24314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2970" fontAlgn="base">
                <a:spcBef>
                  <a:spcPct val="0"/>
                </a:spcBef>
                <a:spcAft>
                  <a:spcPts val="800"/>
                </a:spcAft>
                <a:defRPr/>
              </a:pPr>
              <a:r>
                <a:rPr lang="en-US" sz="3200" kern="0" dirty="0">
                  <a:solidFill>
                    <a:srgbClr val="0078D4"/>
                  </a:solidFill>
                  <a:latin typeface="Segoe UI Semibold"/>
                  <a:cs typeface="Segoe UI" pitchFamily="34" charset="0"/>
                </a:rPr>
                <a:t>Today</a:t>
              </a:r>
            </a:p>
            <a:p>
              <a:pPr defTabSz="912970" fontAlgn="base">
                <a:spcAft>
                  <a:spcPct val="0"/>
                </a:spcAft>
                <a:defRPr/>
              </a:pPr>
              <a:r>
                <a:rPr lang="en-US" sz="1600" kern="0" dirty="0">
                  <a:solidFill>
                    <a:srgbClr val="0078D4"/>
                  </a:solidFill>
                  <a:latin typeface="Segoe UI Semibold" panose="020B0702040204020203" pitchFamily="34" charset="0"/>
                  <a:cs typeface="Segoe UI Semibold" panose="020B0702040204020203" pitchFamily="34" charset="0"/>
                </a:rPr>
                <a:t>Rapid innovation</a:t>
              </a:r>
            </a:p>
            <a:p>
              <a:pPr defTabSz="912970" fontAlgn="base">
                <a:spcBef>
                  <a:spcPts val="471"/>
                </a:spcBef>
                <a:spcAft>
                  <a:spcPct val="0"/>
                </a:spcAft>
                <a:defRPr/>
              </a:pPr>
              <a:r>
                <a:rPr lang="en-US" sz="1600" kern="0" dirty="0">
                  <a:solidFill>
                    <a:srgbClr val="0078D4"/>
                  </a:solidFill>
                  <a:latin typeface="Segoe UI Semibold" panose="020B0702040204020203" pitchFamily="34" charset="0"/>
                  <a:cs typeface="Segoe UI Semibold" panose="020B0702040204020203" pitchFamily="34" charset="0"/>
                </a:rPr>
                <a:t>Loosely-coupled apps, microservices, and containers</a:t>
              </a:r>
            </a:p>
            <a:p>
              <a:pPr defTabSz="912970" fontAlgn="base">
                <a:spcBef>
                  <a:spcPts val="471"/>
                </a:spcBef>
                <a:spcAft>
                  <a:spcPct val="0"/>
                </a:spcAft>
                <a:defRPr/>
              </a:pPr>
              <a:r>
                <a:rPr lang="en-US" sz="1600" kern="0" dirty="0">
                  <a:solidFill>
                    <a:srgbClr val="0078D4"/>
                  </a:solidFill>
                  <a:latin typeface="Segoe UI Semibold" panose="020B0702040204020203" pitchFamily="34" charset="0"/>
                  <a:cs typeface="Segoe UI Semibold" panose="020B0702040204020203" pitchFamily="34" charset="0"/>
                </a:rPr>
                <a:t>Serverless</a:t>
              </a:r>
            </a:p>
            <a:p>
              <a:pPr defTabSz="912970" fontAlgn="base">
                <a:spcBef>
                  <a:spcPts val="471"/>
                </a:spcBef>
                <a:spcAft>
                  <a:spcPct val="0"/>
                </a:spcAft>
                <a:defRPr/>
              </a:pPr>
              <a:r>
                <a:rPr lang="en-US" sz="1600" kern="0" dirty="0">
                  <a:solidFill>
                    <a:srgbClr val="0078D4"/>
                  </a:solidFill>
                  <a:latin typeface="Segoe UI Semibold" panose="020B0702040204020203" pitchFamily="34" charset="0"/>
                  <a:cs typeface="Segoe UI Semibold" panose="020B0702040204020203" pitchFamily="34" charset="0"/>
                </a:rPr>
                <a:t>Big Data</a:t>
              </a:r>
            </a:p>
            <a:p>
              <a:pPr defTabSz="912970" fontAlgn="base">
                <a:spcBef>
                  <a:spcPts val="471"/>
                </a:spcBef>
                <a:spcAft>
                  <a:spcPct val="0"/>
                </a:spcAft>
                <a:defRPr/>
              </a:pPr>
              <a:r>
                <a:rPr lang="en-US" sz="1600" kern="0" dirty="0">
                  <a:solidFill>
                    <a:srgbClr val="0078D4"/>
                  </a:solidFill>
                  <a:latin typeface="Segoe UI Semibold" panose="020B0702040204020203" pitchFamily="34" charset="0"/>
                  <a:cs typeface="Segoe UI Semibold" panose="020B0702040204020203" pitchFamily="34" charset="0"/>
                </a:rPr>
                <a:t>Mobile</a:t>
              </a:r>
            </a:p>
            <a:p>
              <a:pPr defTabSz="912970" fontAlgn="base">
                <a:spcBef>
                  <a:spcPts val="471"/>
                </a:spcBef>
                <a:spcAft>
                  <a:spcPct val="0"/>
                </a:spcAft>
                <a:defRPr/>
              </a:pPr>
              <a:r>
                <a:rPr lang="en-US" sz="1600" kern="0" dirty="0">
                  <a:solidFill>
                    <a:srgbClr val="0078D4"/>
                  </a:solidFill>
                  <a:latin typeface="Segoe UI Semibold" panose="020B0702040204020203" pitchFamily="34" charset="0"/>
                  <a:cs typeface="Segoe UI Semibold" panose="020B0702040204020203" pitchFamily="34" charset="0"/>
                </a:rPr>
                <a:t>Service-focused DevOps teams</a:t>
              </a:r>
            </a:p>
          </p:txBody>
        </p:sp>
        <p:cxnSp>
          <p:nvCxnSpPr>
            <p:cNvPr id="7" name="Straight Connector 6">
              <a:extLst>
                <a:ext uri="{FF2B5EF4-FFF2-40B4-BE49-F238E27FC236}">
                  <a16:creationId xmlns:a16="http://schemas.microsoft.com/office/drawing/2014/main" id="{3918A465-DB1F-4602-93FC-9D816296FD98}"/>
                </a:ext>
              </a:extLst>
            </p:cNvPr>
            <p:cNvCxnSpPr>
              <a:cxnSpLocks/>
            </p:cNvCxnSpPr>
            <p:nvPr/>
          </p:nvCxnSpPr>
          <p:spPr>
            <a:xfrm>
              <a:off x="6058607" y="1342526"/>
              <a:ext cx="0" cy="2401922"/>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4DF8DD5B-A678-4B1F-8CFE-8669BE1256CF}"/>
              </a:ext>
            </a:extLst>
          </p:cNvPr>
          <p:cNvSpPr txBox="1"/>
          <p:nvPr/>
        </p:nvSpPr>
        <p:spPr>
          <a:xfrm>
            <a:off x="5077267" y="5766206"/>
            <a:ext cx="1552560" cy="821475"/>
          </a:xfrm>
          <a:prstGeom prst="rect">
            <a:avLst/>
          </a:prstGeom>
          <a:noFill/>
        </p:spPr>
        <p:txBody>
          <a:bodyPr wrap="none" lIns="179184" tIns="143346" rIns="179184" bIns="143346" rtlCol="0" anchor="t">
            <a:spAutoFit/>
          </a:bodyPr>
          <a:lstStyle/>
          <a:p>
            <a:pPr algn="ctr" defTabSz="895791">
              <a:spcAft>
                <a:spcPts val="588"/>
              </a:spcAft>
              <a:defRPr/>
            </a:pPr>
            <a:r>
              <a:rPr lang="en-US" sz="1836" kern="0">
                <a:solidFill>
                  <a:srgbClr val="000000"/>
                </a:solidFill>
                <a:latin typeface="Segoe UI"/>
              </a:rPr>
              <a:t>CaaS</a:t>
            </a:r>
          </a:p>
          <a:p>
            <a:pPr algn="ctr" defTabSz="895791">
              <a:spcAft>
                <a:spcPts val="588"/>
              </a:spcAft>
              <a:defRPr/>
            </a:pPr>
            <a:r>
              <a:rPr lang="en-US" sz="1100" i="1" kern="0">
                <a:solidFill>
                  <a:srgbClr val="000000"/>
                </a:solidFill>
                <a:latin typeface="Segoe UI"/>
              </a:rPr>
              <a:t>Container Platform</a:t>
            </a:r>
          </a:p>
        </p:txBody>
      </p:sp>
      <p:sp>
        <p:nvSpPr>
          <p:cNvPr id="9" name="TextBox 8">
            <a:extLst>
              <a:ext uri="{FF2B5EF4-FFF2-40B4-BE49-F238E27FC236}">
                <a16:creationId xmlns:a16="http://schemas.microsoft.com/office/drawing/2014/main" id="{FDFF83CE-1A2B-4593-880B-F11D35952B62}"/>
              </a:ext>
            </a:extLst>
          </p:cNvPr>
          <p:cNvSpPr txBox="1"/>
          <p:nvPr/>
        </p:nvSpPr>
        <p:spPr>
          <a:xfrm>
            <a:off x="389973" y="5766206"/>
            <a:ext cx="1775313" cy="821475"/>
          </a:xfrm>
          <a:prstGeom prst="rect">
            <a:avLst/>
          </a:prstGeom>
          <a:noFill/>
        </p:spPr>
        <p:txBody>
          <a:bodyPr wrap="none" lIns="179184" tIns="143346" rIns="179184" bIns="143346" rtlCol="0" anchor="t">
            <a:spAutoFit/>
          </a:bodyPr>
          <a:lstStyle/>
          <a:p>
            <a:pPr algn="ctr" defTabSz="895791">
              <a:spcAft>
                <a:spcPts val="588"/>
              </a:spcAft>
              <a:defRPr/>
            </a:pPr>
            <a:r>
              <a:rPr lang="en-US" sz="1836" kern="0">
                <a:solidFill>
                  <a:srgbClr val="000000"/>
                </a:solidFill>
                <a:latin typeface="Segoe UI"/>
              </a:rPr>
              <a:t>On-Premises</a:t>
            </a:r>
          </a:p>
          <a:p>
            <a:pPr algn="ctr" defTabSz="895791">
              <a:spcAft>
                <a:spcPts val="588"/>
              </a:spcAft>
              <a:defRPr/>
            </a:pPr>
            <a:r>
              <a:rPr lang="en-US" sz="1100" i="1" kern="0">
                <a:solidFill>
                  <a:srgbClr val="000000"/>
                </a:solidFill>
                <a:latin typeface="Segoe UI"/>
              </a:rPr>
              <a:t>Infrastructure Platform</a:t>
            </a:r>
          </a:p>
        </p:txBody>
      </p:sp>
      <p:grpSp>
        <p:nvGrpSpPr>
          <p:cNvPr id="10" name="Group 9">
            <a:extLst>
              <a:ext uri="{FF2B5EF4-FFF2-40B4-BE49-F238E27FC236}">
                <a16:creationId xmlns:a16="http://schemas.microsoft.com/office/drawing/2014/main" id="{74B4C915-3644-475A-A887-B5465F551095}"/>
              </a:ext>
            </a:extLst>
          </p:cNvPr>
          <p:cNvGrpSpPr/>
          <p:nvPr/>
        </p:nvGrpSpPr>
        <p:grpSpPr>
          <a:xfrm>
            <a:off x="902137" y="4767562"/>
            <a:ext cx="750982" cy="801402"/>
            <a:chOff x="2084593" y="2157479"/>
            <a:chExt cx="958326" cy="1022668"/>
          </a:xfrm>
        </p:grpSpPr>
        <p:grpSp>
          <p:nvGrpSpPr>
            <p:cNvPr id="11" name="Group 4">
              <a:extLst>
                <a:ext uri="{FF2B5EF4-FFF2-40B4-BE49-F238E27FC236}">
                  <a16:creationId xmlns:a16="http://schemas.microsoft.com/office/drawing/2014/main" id="{B66B0905-E3AF-4F00-87AC-992C03B7C624}"/>
                </a:ext>
              </a:extLst>
            </p:cNvPr>
            <p:cNvGrpSpPr>
              <a:grpSpLocks noChangeAspect="1"/>
            </p:cNvGrpSpPr>
            <p:nvPr/>
          </p:nvGrpSpPr>
          <p:grpSpPr bwMode="auto">
            <a:xfrm>
              <a:off x="2084593" y="2157479"/>
              <a:ext cx="475727" cy="1022668"/>
              <a:chOff x="7" y="12"/>
              <a:chExt cx="167" cy="359"/>
            </a:xfrm>
          </p:grpSpPr>
          <p:sp>
            <p:nvSpPr>
              <p:cNvPr id="19" name="Rectangle 5">
                <a:extLst>
                  <a:ext uri="{FF2B5EF4-FFF2-40B4-BE49-F238E27FC236}">
                    <a16:creationId xmlns:a16="http://schemas.microsoft.com/office/drawing/2014/main" id="{6156D479-7054-4216-A11C-99872E1AC65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20" name="Freeform 6">
                <a:extLst>
                  <a:ext uri="{FF2B5EF4-FFF2-40B4-BE49-F238E27FC236}">
                    <a16:creationId xmlns:a16="http://schemas.microsoft.com/office/drawing/2014/main" id="{D4DC832F-87F5-4772-B07E-AE83A9FA50E8}"/>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21" name="Rectangle 7">
                <a:extLst>
                  <a:ext uri="{FF2B5EF4-FFF2-40B4-BE49-F238E27FC236}">
                    <a16:creationId xmlns:a16="http://schemas.microsoft.com/office/drawing/2014/main" id="{E297498B-8CE1-4DE0-962B-C286E1FA2310}"/>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22" name="Rectangle 8">
                <a:extLst>
                  <a:ext uri="{FF2B5EF4-FFF2-40B4-BE49-F238E27FC236}">
                    <a16:creationId xmlns:a16="http://schemas.microsoft.com/office/drawing/2014/main" id="{6BD8FF55-8F6D-4890-AFB4-B22281E1C3C1}"/>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23" name="Rectangle 9">
                <a:extLst>
                  <a:ext uri="{FF2B5EF4-FFF2-40B4-BE49-F238E27FC236}">
                    <a16:creationId xmlns:a16="http://schemas.microsoft.com/office/drawing/2014/main" id="{AD1B7913-B683-4113-9479-C3DE8D3D051A}"/>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24" name="Rectangle 10">
                <a:extLst>
                  <a:ext uri="{FF2B5EF4-FFF2-40B4-BE49-F238E27FC236}">
                    <a16:creationId xmlns:a16="http://schemas.microsoft.com/office/drawing/2014/main" id="{D1128756-74E9-47A4-B53C-1E1AF69765D5}"/>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25" name="Rectangle 11">
                <a:extLst>
                  <a:ext uri="{FF2B5EF4-FFF2-40B4-BE49-F238E27FC236}">
                    <a16:creationId xmlns:a16="http://schemas.microsoft.com/office/drawing/2014/main" id="{F46CA1D0-455B-4BAA-9DB7-1A9B4FFF90AC}"/>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26" name="Rectangle 12">
                <a:extLst>
                  <a:ext uri="{FF2B5EF4-FFF2-40B4-BE49-F238E27FC236}">
                    <a16:creationId xmlns:a16="http://schemas.microsoft.com/office/drawing/2014/main" id="{D10BE44D-6508-4215-A2C2-A496440A3F8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27" name="Rectangle 13">
                <a:extLst>
                  <a:ext uri="{FF2B5EF4-FFF2-40B4-BE49-F238E27FC236}">
                    <a16:creationId xmlns:a16="http://schemas.microsoft.com/office/drawing/2014/main" id="{9DA66380-A8BC-4863-A962-80A793A549D3}"/>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grpSp>
        <p:grpSp>
          <p:nvGrpSpPr>
            <p:cNvPr id="12" name="Group 11">
              <a:extLst>
                <a:ext uri="{FF2B5EF4-FFF2-40B4-BE49-F238E27FC236}">
                  <a16:creationId xmlns:a16="http://schemas.microsoft.com/office/drawing/2014/main" id="{284816AD-ED1D-472C-8CE9-4F2D32E6F380}"/>
                </a:ext>
              </a:extLst>
            </p:cNvPr>
            <p:cNvGrpSpPr/>
            <p:nvPr/>
          </p:nvGrpSpPr>
          <p:grpSpPr>
            <a:xfrm>
              <a:off x="2561534" y="2758439"/>
              <a:ext cx="475727" cy="421466"/>
              <a:chOff x="2779974" y="2727959"/>
              <a:chExt cx="475727" cy="421466"/>
            </a:xfrm>
          </p:grpSpPr>
          <p:sp>
            <p:nvSpPr>
              <p:cNvPr id="14" name="Rectangle 5">
                <a:extLst>
                  <a:ext uri="{FF2B5EF4-FFF2-40B4-BE49-F238E27FC236}">
                    <a16:creationId xmlns:a16="http://schemas.microsoft.com/office/drawing/2014/main" id="{C5820D78-F261-452E-A436-52AC42171DB9}"/>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15" name="Freeform 6">
                <a:extLst>
                  <a:ext uri="{FF2B5EF4-FFF2-40B4-BE49-F238E27FC236}">
                    <a16:creationId xmlns:a16="http://schemas.microsoft.com/office/drawing/2014/main" id="{87AE84A6-92B0-4C3F-9B8A-7BBB4EB129B7}"/>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16" name="Rectangle 7">
                <a:extLst>
                  <a:ext uri="{FF2B5EF4-FFF2-40B4-BE49-F238E27FC236}">
                    <a16:creationId xmlns:a16="http://schemas.microsoft.com/office/drawing/2014/main" id="{9741E8F8-8C85-46F7-8BC7-32C1CFD4DAD5}"/>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17" name="Rectangle 8">
                <a:extLst>
                  <a:ext uri="{FF2B5EF4-FFF2-40B4-BE49-F238E27FC236}">
                    <a16:creationId xmlns:a16="http://schemas.microsoft.com/office/drawing/2014/main" id="{49BBAE19-FBA5-4728-8E54-DEF99FF378BA}"/>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sp>
            <p:nvSpPr>
              <p:cNvPr id="18" name="Rectangle 9">
                <a:extLst>
                  <a:ext uri="{FF2B5EF4-FFF2-40B4-BE49-F238E27FC236}">
                    <a16:creationId xmlns:a16="http://schemas.microsoft.com/office/drawing/2014/main" id="{97E8F354-95F6-4427-B4BF-E7D29BCD7C8D}"/>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grpSp>
        <p:sp>
          <p:nvSpPr>
            <p:cNvPr id="13" name="Isosceles Triangle 12">
              <a:extLst>
                <a:ext uri="{FF2B5EF4-FFF2-40B4-BE49-F238E27FC236}">
                  <a16:creationId xmlns:a16="http://schemas.microsoft.com/office/drawing/2014/main" id="{B7F9E088-2488-423A-8EEB-455FCFABB4B0}"/>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grpSp>
      <p:grpSp>
        <p:nvGrpSpPr>
          <p:cNvPr id="28" name="Group 16">
            <a:extLst>
              <a:ext uri="{FF2B5EF4-FFF2-40B4-BE49-F238E27FC236}">
                <a16:creationId xmlns:a16="http://schemas.microsoft.com/office/drawing/2014/main" id="{4F149B6C-520C-48BC-8755-F20AC0A6807A}"/>
              </a:ext>
            </a:extLst>
          </p:cNvPr>
          <p:cNvGrpSpPr>
            <a:grpSpLocks noChangeAspect="1"/>
          </p:cNvGrpSpPr>
          <p:nvPr/>
        </p:nvGrpSpPr>
        <p:grpSpPr bwMode="auto">
          <a:xfrm>
            <a:off x="7893729" y="4870658"/>
            <a:ext cx="603706" cy="698306"/>
            <a:chOff x="13" y="7"/>
            <a:chExt cx="351" cy="406"/>
          </a:xfrm>
        </p:grpSpPr>
        <p:sp>
          <p:nvSpPr>
            <p:cNvPr id="29" name="Freeform 17">
              <a:extLst>
                <a:ext uri="{FF2B5EF4-FFF2-40B4-BE49-F238E27FC236}">
                  <a16:creationId xmlns:a16="http://schemas.microsoft.com/office/drawing/2014/main" id="{64DA20F7-EC48-4EA2-BEB4-553B4B04C54F}"/>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30" name="Freeform 18">
              <a:extLst>
                <a:ext uri="{FF2B5EF4-FFF2-40B4-BE49-F238E27FC236}">
                  <a16:creationId xmlns:a16="http://schemas.microsoft.com/office/drawing/2014/main" id="{4D715996-433E-40FC-AE9A-E660DF91823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31" name="Line 19">
              <a:extLst>
                <a:ext uri="{FF2B5EF4-FFF2-40B4-BE49-F238E27FC236}">
                  <a16:creationId xmlns:a16="http://schemas.microsoft.com/office/drawing/2014/main" id="{002E506B-C323-469A-9FD0-EF20BD381797}"/>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32" name="Freeform 20">
              <a:extLst>
                <a:ext uri="{FF2B5EF4-FFF2-40B4-BE49-F238E27FC236}">
                  <a16:creationId xmlns:a16="http://schemas.microsoft.com/office/drawing/2014/main" id="{9829BCBB-B22B-4FAF-8164-010A992FA0B3}"/>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33" name="Freeform 21">
              <a:extLst>
                <a:ext uri="{FF2B5EF4-FFF2-40B4-BE49-F238E27FC236}">
                  <a16:creationId xmlns:a16="http://schemas.microsoft.com/office/drawing/2014/main" id="{9F7DAEAC-8B8D-4B93-B973-6D5E9EC3A63B}"/>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34" name="Line 22">
              <a:extLst>
                <a:ext uri="{FF2B5EF4-FFF2-40B4-BE49-F238E27FC236}">
                  <a16:creationId xmlns:a16="http://schemas.microsoft.com/office/drawing/2014/main" id="{2F1FE5B7-41AF-4908-8182-AEBC06A3C62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35" name="Freeform 23">
              <a:extLst>
                <a:ext uri="{FF2B5EF4-FFF2-40B4-BE49-F238E27FC236}">
                  <a16:creationId xmlns:a16="http://schemas.microsoft.com/office/drawing/2014/main" id="{2F1603BF-DD5B-4F42-8842-4DC0D8DF736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36" name="Freeform 24">
              <a:extLst>
                <a:ext uri="{FF2B5EF4-FFF2-40B4-BE49-F238E27FC236}">
                  <a16:creationId xmlns:a16="http://schemas.microsoft.com/office/drawing/2014/main" id="{08F784DF-EBB5-4B82-A67D-E5936C5FF0B7}"/>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37" name="Freeform 25">
              <a:extLst>
                <a:ext uri="{FF2B5EF4-FFF2-40B4-BE49-F238E27FC236}">
                  <a16:creationId xmlns:a16="http://schemas.microsoft.com/office/drawing/2014/main" id="{8338270F-612D-43EF-8A11-2512428E8BD8}"/>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38" name="Line 26">
              <a:extLst>
                <a:ext uri="{FF2B5EF4-FFF2-40B4-BE49-F238E27FC236}">
                  <a16:creationId xmlns:a16="http://schemas.microsoft.com/office/drawing/2014/main" id="{6AD6DDD6-14C9-433B-B9EE-F3060192F6AB}"/>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39" name="Freeform 27">
              <a:extLst>
                <a:ext uri="{FF2B5EF4-FFF2-40B4-BE49-F238E27FC236}">
                  <a16:creationId xmlns:a16="http://schemas.microsoft.com/office/drawing/2014/main" id="{9078DE5F-F721-4849-9AF6-754B4018576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40" name="Freeform 28">
              <a:extLst>
                <a:ext uri="{FF2B5EF4-FFF2-40B4-BE49-F238E27FC236}">
                  <a16:creationId xmlns:a16="http://schemas.microsoft.com/office/drawing/2014/main" id="{43D3341A-6594-4D1E-B9A2-F417A35A94EE}"/>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grpSp>
      <p:grpSp>
        <p:nvGrpSpPr>
          <p:cNvPr id="41" name="Group 31">
            <a:extLst>
              <a:ext uri="{FF2B5EF4-FFF2-40B4-BE49-F238E27FC236}">
                <a16:creationId xmlns:a16="http://schemas.microsoft.com/office/drawing/2014/main" id="{8CD1C349-7644-4D72-8E68-E2F19992CCFE}"/>
              </a:ext>
            </a:extLst>
          </p:cNvPr>
          <p:cNvGrpSpPr>
            <a:grpSpLocks noChangeAspect="1"/>
          </p:cNvGrpSpPr>
          <p:nvPr/>
        </p:nvGrpSpPr>
        <p:grpSpPr bwMode="auto">
          <a:xfrm>
            <a:off x="3261810" y="5001779"/>
            <a:ext cx="542631" cy="567185"/>
            <a:chOff x="12" y="7"/>
            <a:chExt cx="221" cy="231"/>
          </a:xfrm>
        </p:grpSpPr>
        <p:sp>
          <p:nvSpPr>
            <p:cNvPr id="42" name="Rectangle 32">
              <a:extLst>
                <a:ext uri="{FF2B5EF4-FFF2-40B4-BE49-F238E27FC236}">
                  <a16:creationId xmlns:a16="http://schemas.microsoft.com/office/drawing/2014/main" id="{0662365D-4B0B-4E08-A438-5679C6165111}"/>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43" name="Line 33">
              <a:extLst>
                <a:ext uri="{FF2B5EF4-FFF2-40B4-BE49-F238E27FC236}">
                  <a16:creationId xmlns:a16="http://schemas.microsoft.com/office/drawing/2014/main" id="{95B8E4F7-5537-4B90-9748-B1BD9EE95287}"/>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44" name="Line 34">
              <a:extLst>
                <a:ext uri="{FF2B5EF4-FFF2-40B4-BE49-F238E27FC236}">
                  <a16:creationId xmlns:a16="http://schemas.microsoft.com/office/drawing/2014/main" id="{84FEB036-1E20-47BE-9D60-76B1E66E3E61}"/>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45" name="Line 35">
              <a:extLst>
                <a:ext uri="{FF2B5EF4-FFF2-40B4-BE49-F238E27FC236}">
                  <a16:creationId xmlns:a16="http://schemas.microsoft.com/office/drawing/2014/main" id="{217C98CE-5636-462B-900A-5A4393C5B9BF}"/>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46" name="Rectangle 36">
              <a:extLst>
                <a:ext uri="{FF2B5EF4-FFF2-40B4-BE49-F238E27FC236}">
                  <a16:creationId xmlns:a16="http://schemas.microsoft.com/office/drawing/2014/main" id="{A93CFEA9-6E9A-434C-8BAE-99830B1338CE}"/>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47" name="Line 37">
              <a:extLst>
                <a:ext uri="{FF2B5EF4-FFF2-40B4-BE49-F238E27FC236}">
                  <a16:creationId xmlns:a16="http://schemas.microsoft.com/office/drawing/2014/main" id="{662E0B02-9BB4-4E38-AB3B-F8616EA5D3D0}"/>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48" name="Line 38">
              <a:extLst>
                <a:ext uri="{FF2B5EF4-FFF2-40B4-BE49-F238E27FC236}">
                  <a16:creationId xmlns:a16="http://schemas.microsoft.com/office/drawing/2014/main" id="{F5E90D8F-F364-4F45-B7AC-0D9AEE56FB0D}"/>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49" name="Line 39">
              <a:extLst>
                <a:ext uri="{FF2B5EF4-FFF2-40B4-BE49-F238E27FC236}">
                  <a16:creationId xmlns:a16="http://schemas.microsoft.com/office/drawing/2014/main" id="{AB82A99D-86D2-4C8A-8F46-21E642B36E06}"/>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50" name="Rectangle 40">
              <a:extLst>
                <a:ext uri="{FF2B5EF4-FFF2-40B4-BE49-F238E27FC236}">
                  <a16:creationId xmlns:a16="http://schemas.microsoft.com/office/drawing/2014/main" id="{8AFEC491-8895-4EA7-977A-EF6F995BC787}"/>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51" name="Line 41">
              <a:extLst>
                <a:ext uri="{FF2B5EF4-FFF2-40B4-BE49-F238E27FC236}">
                  <a16:creationId xmlns:a16="http://schemas.microsoft.com/office/drawing/2014/main" id="{581B7CDB-C6A8-4658-A06A-CC1671BDC70E}"/>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52" name="Line 42">
              <a:extLst>
                <a:ext uri="{FF2B5EF4-FFF2-40B4-BE49-F238E27FC236}">
                  <a16:creationId xmlns:a16="http://schemas.microsoft.com/office/drawing/2014/main" id="{78433C07-6B46-4F27-B83E-666AA9385E49}"/>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53" name="Line 43">
              <a:extLst>
                <a:ext uri="{FF2B5EF4-FFF2-40B4-BE49-F238E27FC236}">
                  <a16:creationId xmlns:a16="http://schemas.microsoft.com/office/drawing/2014/main" id="{D26B31F7-AC8C-4504-916C-AA0D6C4E3E92}"/>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54" name="Line 44">
              <a:extLst>
                <a:ext uri="{FF2B5EF4-FFF2-40B4-BE49-F238E27FC236}">
                  <a16:creationId xmlns:a16="http://schemas.microsoft.com/office/drawing/2014/main" id="{220D20DE-33E3-4AF9-992E-E724C2F1425A}"/>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55" name="Line 45">
              <a:extLst>
                <a:ext uri="{FF2B5EF4-FFF2-40B4-BE49-F238E27FC236}">
                  <a16:creationId xmlns:a16="http://schemas.microsoft.com/office/drawing/2014/main" id="{6DB20708-D8B9-41FF-907C-A82CDD1BA6DD}"/>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56" name="Line 46">
              <a:extLst>
                <a:ext uri="{FF2B5EF4-FFF2-40B4-BE49-F238E27FC236}">
                  <a16:creationId xmlns:a16="http://schemas.microsoft.com/office/drawing/2014/main" id="{1C5FA8B5-ABB7-4B61-BC7B-525A2E6657DC}"/>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grpSp>
      <p:sp>
        <p:nvSpPr>
          <p:cNvPr id="57" name="Right Brace 56">
            <a:extLst>
              <a:ext uri="{FF2B5EF4-FFF2-40B4-BE49-F238E27FC236}">
                <a16:creationId xmlns:a16="http://schemas.microsoft.com/office/drawing/2014/main" id="{564790CD-DEAE-449B-B9BB-9F042B4BE969}"/>
              </a:ext>
            </a:extLst>
          </p:cNvPr>
          <p:cNvSpPr/>
          <p:nvPr/>
        </p:nvSpPr>
        <p:spPr>
          <a:xfrm rot="16200000">
            <a:off x="7174380" y="255572"/>
            <a:ext cx="328721" cy="879438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grpSp>
        <p:nvGrpSpPr>
          <p:cNvPr id="58" name="Group 57">
            <a:extLst>
              <a:ext uri="{FF2B5EF4-FFF2-40B4-BE49-F238E27FC236}">
                <a16:creationId xmlns:a16="http://schemas.microsoft.com/office/drawing/2014/main" id="{7A1A8ACA-01DA-467B-B219-08AF97E6E884}"/>
              </a:ext>
            </a:extLst>
          </p:cNvPr>
          <p:cNvGrpSpPr/>
          <p:nvPr/>
        </p:nvGrpSpPr>
        <p:grpSpPr>
          <a:xfrm>
            <a:off x="6772116" y="3766917"/>
            <a:ext cx="1082185" cy="574620"/>
            <a:chOff x="6772308" y="3901049"/>
            <a:chExt cx="1082491" cy="574783"/>
          </a:xfrm>
        </p:grpSpPr>
        <p:sp>
          <p:nvSpPr>
            <p:cNvPr id="59" name="Freeform 50">
              <a:extLst>
                <a:ext uri="{FF2B5EF4-FFF2-40B4-BE49-F238E27FC236}">
                  <a16:creationId xmlns:a16="http://schemas.microsoft.com/office/drawing/2014/main" id="{D9D0109A-D1EE-4C36-B8A6-4A621CFC4C77}"/>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60" name="Freeform 50">
              <a:extLst>
                <a:ext uri="{FF2B5EF4-FFF2-40B4-BE49-F238E27FC236}">
                  <a16:creationId xmlns:a16="http://schemas.microsoft.com/office/drawing/2014/main" id="{2725FBB9-C62C-4A0D-8475-F85958C85D52}"/>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grpSp>
      <p:grpSp>
        <p:nvGrpSpPr>
          <p:cNvPr id="61" name="Group 60">
            <a:extLst>
              <a:ext uri="{FF2B5EF4-FFF2-40B4-BE49-F238E27FC236}">
                <a16:creationId xmlns:a16="http://schemas.microsoft.com/office/drawing/2014/main" id="{7F2ADC77-5414-4B43-B018-06BE675044B4}"/>
              </a:ext>
            </a:extLst>
          </p:cNvPr>
          <p:cNvGrpSpPr/>
          <p:nvPr/>
        </p:nvGrpSpPr>
        <p:grpSpPr>
          <a:xfrm>
            <a:off x="10202151" y="4876611"/>
            <a:ext cx="524356" cy="692354"/>
            <a:chOff x="10098762" y="4608227"/>
            <a:chExt cx="655882" cy="866020"/>
          </a:xfrm>
        </p:grpSpPr>
        <p:sp>
          <p:nvSpPr>
            <p:cNvPr id="62" name="Freeform 54">
              <a:extLst>
                <a:ext uri="{FF2B5EF4-FFF2-40B4-BE49-F238E27FC236}">
                  <a16:creationId xmlns:a16="http://schemas.microsoft.com/office/drawing/2014/main" id="{9B46EAB6-B377-4961-AFF7-CD83574AFC52}"/>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04" tIns="44801" rIns="89604" bIns="44801" numCol="1" anchor="t" anchorCtr="0" compatLnSpc="1">
              <a:prstTxWarp prst="textNoShape">
                <a:avLst/>
              </a:prstTxWarp>
            </a:bodyPr>
            <a:lstStyle/>
            <a:p>
              <a:pPr defTabSz="913936">
                <a:defRPr/>
              </a:pPr>
              <a:endParaRPr lang="en-US" sz="1765">
                <a:solidFill>
                  <a:srgbClr val="353535"/>
                </a:solidFill>
                <a:latin typeface="Segoe UI Semilight"/>
              </a:endParaRPr>
            </a:p>
          </p:txBody>
        </p:sp>
        <p:grpSp>
          <p:nvGrpSpPr>
            <p:cNvPr id="63" name="Group 62">
              <a:extLst>
                <a:ext uri="{FF2B5EF4-FFF2-40B4-BE49-F238E27FC236}">
                  <a16:creationId xmlns:a16="http://schemas.microsoft.com/office/drawing/2014/main" id="{9451F89F-DFAF-47D2-B72A-CF3A5EF8C3ED}"/>
                </a:ext>
              </a:extLst>
            </p:cNvPr>
            <p:cNvGrpSpPr/>
            <p:nvPr/>
          </p:nvGrpSpPr>
          <p:grpSpPr>
            <a:xfrm>
              <a:off x="10326298" y="4915958"/>
              <a:ext cx="203201" cy="358593"/>
              <a:chOff x="10949140" y="2845563"/>
              <a:chExt cx="207305" cy="365835"/>
            </a:xfrm>
          </p:grpSpPr>
          <p:sp>
            <p:nvSpPr>
              <p:cNvPr id="64" name="Right Brace 63">
                <a:extLst>
                  <a:ext uri="{FF2B5EF4-FFF2-40B4-BE49-F238E27FC236}">
                    <a16:creationId xmlns:a16="http://schemas.microsoft.com/office/drawing/2014/main" id="{2DB36450-FCD6-40FD-909C-851E5E4E569D}"/>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65" name="Right Brace 64">
                <a:extLst>
                  <a:ext uri="{FF2B5EF4-FFF2-40B4-BE49-F238E27FC236}">
                    <a16:creationId xmlns:a16="http://schemas.microsoft.com/office/drawing/2014/main" id="{8C162D23-2F58-4B5C-B15B-95A9D8C61AF4}"/>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grpSp>
      </p:grpSp>
      <p:sp>
        <p:nvSpPr>
          <p:cNvPr id="66" name="TextBox 65">
            <a:extLst>
              <a:ext uri="{FF2B5EF4-FFF2-40B4-BE49-F238E27FC236}">
                <a16:creationId xmlns:a16="http://schemas.microsoft.com/office/drawing/2014/main" id="{CAE5A9A4-72D8-4829-9A8F-E4987FD185B3}"/>
              </a:ext>
            </a:extLst>
          </p:cNvPr>
          <p:cNvSpPr txBox="1"/>
          <p:nvPr/>
        </p:nvSpPr>
        <p:spPr>
          <a:xfrm>
            <a:off x="7373630" y="5766206"/>
            <a:ext cx="1643905" cy="821475"/>
          </a:xfrm>
          <a:prstGeom prst="rect">
            <a:avLst/>
          </a:prstGeom>
          <a:noFill/>
        </p:spPr>
        <p:txBody>
          <a:bodyPr wrap="none" lIns="179184" tIns="143346" rIns="179184" bIns="143346" rtlCol="0" anchor="t">
            <a:spAutoFit/>
          </a:bodyPr>
          <a:lstStyle/>
          <a:p>
            <a:pPr algn="ctr" defTabSz="895791">
              <a:spcAft>
                <a:spcPts val="588"/>
              </a:spcAft>
              <a:defRPr/>
            </a:pPr>
            <a:r>
              <a:rPr lang="en-US" sz="1836" kern="0">
                <a:solidFill>
                  <a:srgbClr val="000000"/>
                </a:solidFill>
                <a:latin typeface="Segoe UI"/>
              </a:rPr>
              <a:t>PaaS</a:t>
            </a:r>
          </a:p>
          <a:p>
            <a:pPr algn="ctr" defTabSz="895791">
              <a:spcAft>
                <a:spcPts val="588"/>
              </a:spcAft>
              <a:defRPr/>
            </a:pPr>
            <a:r>
              <a:rPr lang="en-US" sz="1100" i="1" kern="0">
                <a:solidFill>
                  <a:srgbClr val="000000"/>
                </a:solidFill>
                <a:latin typeface="Segoe UI"/>
              </a:rPr>
              <a:t>Application Platform</a:t>
            </a:r>
          </a:p>
        </p:txBody>
      </p:sp>
      <p:sp>
        <p:nvSpPr>
          <p:cNvPr id="67" name="TextBox 66">
            <a:extLst>
              <a:ext uri="{FF2B5EF4-FFF2-40B4-BE49-F238E27FC236}">
                <a16:creationId xmlns:a16="http://schemas.microsoft.com/office/drawing/2014/main" id="{FE594CCC-EC19-49A6-BF52-D623BD8AF52D}"/>
              </a:ext>
            </a:extLst>
          </p:cNvPr>
          <p:cNvSpPr txBox="1"/>
          <p:nvPr/>
        </p:nvSpPr>
        <p:spPr>
          <a:xfrm>
            <a:off x="9692859" y="5766206"/>
            <a:ext cx="1542944" cy="821475"/>
          </a:xfrm>
          <a:prstGeom prst="rect">
            <a:avLst/>
          </a:prstGeom>
          <a:noFill/>
        </p:spPr>
        <p:txBody>
          <a:bodyPr wrap="none" lIns="179184" tIns="143346" rIns="179184" bIns="143346" rtlCol="0" anchor="t">
            <a:spAutoFit/>
          </a:bodyPr>
          <a:lstStyle/>
          <a:p>
            <a:pPr algn="ctr" defTabSz="895791">
              <a:spcAft>
                <a:spcPts val="588"/>
              </a:spcAft>
              <a:defRPr/>
            </a:pPr>
            <a:r>
              <a:rPr lang="en-US" sz="1836" kern="0">
                <a:solidFill>
                  <a:srgbClr val="000000"/>
                </a:solidFill>
                <a:latin typeface="Segoe UI"/>
              </a:rPr>
              <a:t>FaaS</a:t>
            </a:r>
          </a:p>
          <a:p>
            <a:pPr algn="ctr" defTabSz="895791">
              <a:spcAft>
                <a:spcPts val="588"/>
              </a:spcAft>
              <a:defRPr/>
            </a:pPr>
            <a:r>
              <a:rPr lang="en-US" sz="1100" i="1" kern="0">
                <a:solidFill>
                  <a:srgbClr val="000000"/>
                </a:solidFill>
                <a:latin typeface="Segoe UI"/>
              </a:rPr>
              <a:t>Serverless Platform</a:t>
            </a:r>
          </a:p>
        </p:txBody>
      </p:sp>
      <p:grpSp>
        <p:nvGrpSpPr>
          <p:cNvPr id="68" name="Group 67">
            <a:extLst>
              <a:ext uri="{FF2B5EF4-FFF2-40B4-BE49-F238E27FC236}">
                <a16:creationId xmlns:a16="http://schemas.microsoft.com/office/drawing/2014/main" id="{1CAC1BC0-4B39-4460-A2F4-83CCEC3EDC0B}"/>
              </a:ext>
            </a:extLst>
          </p:cNvPr>
          <p:cNvGrpSpPr/>
          <p:nvPr/>
        </p:nvGrpSpPr>
        <p:grpSpPr>
          <a:xfrm>
            <a:off x="5495220" y="4995639"/>
            <a:ext cx="716654" cy="573326"/>
            <a:chOff x="5395286" y="2674311"/>
            <a:chExt cx="914389" cy="731512"/>
          </a:xfrm>
        </p:grpSpPr>
        <p:grpSp>
          <p:nvGrpSpPr>
            <p:cNvPr id="69" name="Group 68">
              <a:extLst>
                <a:ext uri="{FF2B5EF4-FFF2-40B4-BE49-F238E27FC236}">
                  <a16:creationId xmlns:a16="http://schemas.microsoft.com/office/drawing/2014/main" id="{5B9FAF76-F81B-44A5-9D2E-B3546D9C94CD}"/>
                </a:ext>
              </a:extLst>
            </p:cNvPr>
            <p:cNvGrpSpPr/>
            <p:nvPr/>
          </p:nvGrpSpPr>
          <p:grpSpPr>
            <a:xfrm>
              <a:off x="5395286" y="2674311"/>
              <a:ext cx="914389" cy="457195"/>
              <a:chOff x="5303847" y="2765750"/>
              <a:chExt cx="914389" cy="457195"/>
            </a:xfrm>
          </p:grpSpPr>
          <p:sp>
            <p:nvSpPr>
              <p:cNvPr id="75" name="Rectangle 32">
                <a:extLst>
                  <a:ext uri="{FF2B5EF4-FFF2-40B4-BE49-F238E27FC236}">
                    <a16:creationId xmlns:a16="http://schemas.microsoft.com/office/drawing/2014/main" id="{269BA249-233C-4855-8BFA-70D8FBA9774E}"/>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76" name="Rectangle 32">
                <a:extLst>
                  <a:ext uri="{FF2B5EF4-FFF2-40B4-BE49-F238E27FC236}">
                    <a16:creationId xmlns:a16="http://schemas.microsoft.com/office/drawing/2014/main" id="{0FDBF305-0652-45EC-A00E-F6677E916200}"/>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77" name="Rectangle 32">
                <a:extLst>
                  <a:ext uri="{FF2B5EF4-FFF2-40B4-BE49-F238E27FC236}">
                    <a16:creationId xmlns:a16="http://schemas.microsoft.com/office/drawing/2014/main" id="{2712D962-F2AD-4A90-9A65-35A376CDCBE3}"/>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78" name="Rectangle 32">
                <a:extLst>
                  <a:ext uri="{FF2B5EF4-FFF2-40B4-BE49-F238E27FC236}">
                    <a16:creationId xmlns:a16="http://schemas.microsoft.com/office/drawing/2014/main" id="{0ABEEA02-0DC9-4BA0-930D-841169D30C01}"/>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79" name="Rectangle 32">
                <a:extLst>
                  <a:ext uri="{FF2B5EF4-FFF2-40B4-BE49-F238E27FC236}">
                    <a16:creationId xmlns:a16="http://schemas.microsoft.com/office/drawing/2014/main" id="{AA93BAC4-964C-40D2-B57A-3467A7D88AEB}"/>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80" name="Rectangle 32">
                <a:extLst>
                  <a:ext uri="{FF2B5EF4-FFF2-40B4-BE49-F238E27FC236}">
                    <a16:creationId xmlns:a16="http://schemas.microsoft.com/office/drawing/2014/main" id="{00C51A5E-4AAA-4D51-89ED-9D4956968A36}"/>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grpSp>
        <p:sp>
          <p:nvSpPr>
            <p:cNvPr id="70" name="Rectangle 32">
              <a:extLst>
                <a:ext uri="{FF2B5EF4-FFF2-40B4-BE49-F238E27FC236}">
                  <a16:creationId xmlns:a16="http://schemas.microsoft.com/office/drawing/2014/main" id="{111AC5CE-AE55-446A-A0CD-8FD395331260}"/>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71" name="Line 33">
              <a:extLst>
                <a:ext uri="{FF2B5EF4-FFF2-40B4-BE49-F238E27FC236}">
                  <a16:creationId xmlns:a16="http://schemas.microsoft.com/office/drawing/2014/main" id="{C1F4A389-A592-4AF9-A018-27C61A73ECBD}"/>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72" name="Line 34">
              <a:extLst>
                <a:ext uri="{FF2B5EF4-FFF2-40B4-BE49-F238E27FC236}">
                  <a16:creationId xmlns:a16="http://schemas.microsoft.com/office/drawing/2014/main" id="{AD8BF6B1-ADA5-47D2-8B21-EFCE4BE4FAA9}"/>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73" name="Line 35">
              <a:extLst>
                <a:ext uri="{FF2B5EF4-FFF2-40B4-BE49-F238E27FC236}">
                  <a16:creationId xmlns:a16="http://schemas.microsoft.com/office/drawing/2014/main" id="{0FA864C8-484E-48E4-BE1E-71EC0D6387F1}"/>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sp>
          <p:nvSpPr>
            <p:cNvPr id="74" name="Line 45">
              <a:extLst>
                <a:ext uri="{FF2B5EF4-FFF2-40B4-BE49-F238E27FC236}">
                  <a16:creationId xmlns:a16="http://schemas.microsoft.com/office/drawing/2014/main" id="{A9C53283-A788-44D9-90F7-EECAD6F20460}"/>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n-US" sz="1765">
                <a:solidFill>
                  <a:srgbClr val="353535"/>
                </a:solidFill>
                <a:latin typeface="Segoe UI Semilight"/>
              </a:endParaRPr>
            </a:p>
          </p:txBody>
        </p:sp>
      </p:grpSp>
      <p:cxnSp>
        <p:nvCxnSpPr>
          <p:cNvPr id="81" name="Straight Arrow Connector 80">
            <a:extLst>
              <a:ext uri="{FF2B5EF4-FFF2-40B4-BE49-F238E27FC236}">
                <a16:creationId xmlns:a16="http://schemas.microsoft.com/office/drawing/2014/main" id="{7D73D3E6-4918-4B96-8DB8-88006CEED560}"/>
              </a:ext>
            </a:extLst>
          </p:cNvPr>
          <p:cNvCxnSpPr>
            <a:cxnSpLocks/>
          </p:cNvCxnSpPr>
          <p:nvPr/>
        </p:nvCxnSpPr>
        <p:spPr>
          <a:xfrm>
            <a:off x="458801" y="5770923"/>
            <a:ext cx="11274402"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45D4D0C4-7D97-4FA0-B994-76E55DD2869A}"/>
              </a:ext>
            </a:extLst>
          </p:cNvPr>
          <p:cNvSpPr/>
          <p:nvPr/>
        </p:nvSpPr>
        <p:spPr bwMode="auto">
          <a:xfrm>
            <a:off x="1191471"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6BBCDD32-FDF8-4B2E-99E7-54F7753DCEE6}"/>
              </a:ext>
            </a:extLst>
          </p:cNvPr>
          <p:cNvSpPr/>
          <p:nvPr/>
        </p:nvSpPr>
        <p:spPr bwMode="auto">
          <a:xfrm>
            <a:off x="3446968"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6F308312-1C28-4256-B259-CD01067EF234}"/>
              </a:ext>
            </a:extLst>
          </p:cNvPr>
          <p:cNvSpPr/>
          <p:nvPr/>
        </p:nvSpPr>
        <p:spPr bwMode="auto">
          <a:xfrm>
            <a:off x="8109425"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532F8B77-2007-4EA3-8882-6EC3508F3784}"/>
              </a:ext>
            </a:extLst>
          </p:cNvPr>
          <p:cNvSpPr/>
          <p:nvPr/>
        </p:nvSpPr>
        <p:spPr bwMode="auto">
          <a:xfrm>
            <a:off x="10378172"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85075405-A9FE-403C-977B-8919AF67F1C5}"/>
              </a:ext>
            </a:extLst>
          </p:cNvPr>
          <p:cNvSpPr/>
          <p:nvPr/>
        </p:nvSpPr>
        <p:spPr bwMode="auto">
          <a:xfrm>
            <a:off x="5767389"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TextBox 87">
            <a:extLst>
              <a:ext uri="{FF2B5EF4-FFF2-40B4-BE49-F238E27FC236}">
                <a16:creationId xmlns:a16="http://schemas.microsoft.com/office/drawing/2014/main" id="{5BCF15B9-B796-45DF-8BC8-AC7419E1F5E8}"/>
              </a:ext>
            </a:extLst>
          </p:cNvPr>
          <p:cNvSpPr txBox="1"/>
          <p:nvPr/>
        </p:nvSpPr>
        <p:spPr>
          <a:xfrm>
            <a:off x="2645470" y="5766205"/>
            <a:ext cx="1775313" cy="994102"/>
          </a:xfrm>
          <a:prstGeom prst="rect">
            <a:avLst/>
          </a:prstGeom>
          <a:noFill/>
        </p:spPr>
        <p:txBody>
          <a:bodyPr wrap="none" lIns="179184" tIns="143346" rIns="179184" bIns="143346" rtlCol="0" anchor="t">
            <a:spAutoFit/>
          </a:bodyPr>
          <a:lstStyle/>
          <a:p>
            <a:pPr algn="ctr" defTabSz="895791">
              <a:spcAft>
                <a:spcPts val="588"/>
              </a:spcAft>
              <a:defRPr/>
            </a:pPr>
            <a:r>
              <a:rPr lang="en-US" sz="1836" kern="0" dirty="0">
                <a:solidFill>
                  <a:srgbClr val="000000"/>
                </a:solidFill>
                <a:latin typeface="Segoe UI"/>
              </a:rPr>
              <a:t>IaaS</a:t>
            </a:r>
          </a:p>
          <a:p>
            <a:pPr algn="ctr" defTabSz="895791">
              <a:defRPr/>
            </a:pPr>
            <a:r>
              <a:rPr lang="en-US" sz="1100" i="1" kern="0" dirty="0">
                <a:solidFill>
                  <a:srgbClr val="000000"/>
                </a:solidFill>
                <a:latin typeface="Segoe UI"/>
              </a:rPr>
              <a:t>Infrastructure Platform</a:t>
            </a:r>
          </a:p>
          <a:p>
            <a:pPr algn="ctr" defTabSz="914314">
              <a:spcAft>
                <a:spcPts val="600"/>
              </a:spcAft>
            </a:pPr>
            <a:r>
              <a:rPr lang="en-US" sz="1100" dirty="0">
                <a:solidFill>
                  <a:srgbClr val="000000"/>
                </a:solidFill>
                <a:latin typeface="Segoe UI"/>
              </a:rPr>
              <a:t>“lift &amp; shift”</a:t>
            </a:r>
          </a:p>
        </p:txBody>
      </p:sp>
    </p:spTree>
    <p:extLst>
      <p:ext uri="{BB962C8B-B14F-4D97-AF65-F5344CB8AC3E}">
        <p14:creationId xmlns:p14="http://schemas.microsoft.com/office/powerpoint/2010/main" val="126234424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D1F3E3D-9C7B-4BEE-9647-23D8CFCAD73B}"/>
              </a:ext>
            </a:extLst>
          </p:cNvPr>
          <p:cNvGrpSpPr/>
          <p:nvPr/>
        </p:nvGrpSpPr>
        <p:grpSpPr>
          <a:xfrm>
            <a:off x="4968425" y="-72548"/>
            <a:ext cx="7235284" cy="7040550"/>
            <a:chOff x="4969239" y="-74951"/>
            <a:chExt cx="7240250" cy="7045377"/>
          </a:xfrm>
        </p:grpSpPr>
        <p:cxnSp>
          <p:nvCxnSpPr>
            <p:cNvPr id="5" name="Straight Connector 4">
              <a:extLst>
                <a:ext uri="{FF2B5EF4-FFF2-40B4-BE49-F238E27FC236}">
                  <a16:creationId xmlns:a16="http://schemas.microsoft.com/office/drawing/2014/main" id="{92E4A7F0-F627-46DD-83C6-111F2BEF504C}"/>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 name="Straight Connector 5">
              <a:extLst>
                <a:ext uri="{FF2B5EF4-FFF2-40B4-BE49-F238E27FC236}">
                  <a16:creationId xmlns:a16="http://schemas.microsoft.com/office/drawing/2014/main" id="{D74B6417-C5ED-413A-B517-EFA2EEEB8E36}"/>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 name="Straight Connector 6">
              <a:extLst>
                <a:ext uri="{FF2B5EF4-FFF2-40B4-BE49-F238E27FC236}">
                  <a16:creationId xmlns:a16="http://schemas.microsoft.com/office/drawing/2014/main" id="{AEA681FD-9A9F-469E-A3AD-B5ECDBD3D066}"/>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9288ED5C-2D35-4B4B-91D3-E3B8B787F3F4}"/>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 name="Straight Connector 8">
              <a:extLst>
                <a:ext uri="{FF2B5EF4-FFF2-40B4-BE49-F238E27FC236}">
                  <a16:creationId xmlns:a16="http://schemas.microsoft.com/office/drawing/2014/main" id="{11290528-E175-474A-80B6-3FFE0B526D78}"/>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 name="Straight Connector 9">
              <a:extLst>
                <a:ext uri="{FF2B5EF4-FFF2-40B4-BE49-F238E27FC236}">
                  <a16:creationId xmlns:a16="http://schemas.microsoft.com/office/drawing/2014/main" id="{0D1A4D8E-D714-41E1-AE4A-E2427550AF1C}"/>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 name="Straight Connector 10">
              <a:extLst>
                <a:ext uri="{FF2B5EF4-FFF2-40B4-BE49-F238E27FC236}">
                  <a16:creationId xmlns:a16="http://schemas.microsoft.com/office/drawing/2014/main" id="{76E4DF32-C610-478F-968E-ADCEE466576E}"/>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 name="Straight Connector 11">
              <a:extLst>
                <a:ext uri="{FF2B5EF4-FFF2-40B4-BE49-F238E27FC236}">
                  <a16:creationId xmlns:a16="http://schemas.microsoft.com/office/drawing/2014/main" id="{F8E3350D-10C1-41C2-A598-0811D4B1D4AB}"/>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 name="Straight Connector 12">
              <a:extLst>
                <a:ext uri="{FF2B5EF4-FFF2-40B4-BE49-F238E27FC236}">
                  <a16:creationId xmlns:a16="http://schemas.microsoft.com/office/drawing/2014/main" id="{7835C1A2-BC3D-4856-9AC7-9101C9F83C0E}"/>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 name="Straight Connector 13">
              <a:extLst>
                <a:ext uri="{FF2B5EF4-FFF2-40B4-BE49-F238E27FC236}">
                  <a16:creationId xmlns:a16="http://schemas.microsoft.com/office/drawing/2014/main" id="{7B2FD0AA-79D9-4BBE-A7F6-AA3BC9231913}"/>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 name="Straight Connector 14">
              <a:extLst>
                <a:ext uri="{FF2B5EF4-FFF2-40B4-BE49-F238E27FC236}">
                  <a16:creationId xmlns:a16="http://schemas.microsoft.com/office/drawing/2014/main" id="{F8479FF6-9A15-4FA5-8015-8BB460E154FA}"/>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08A69C76-DBC1-4FF3-A7FE-54E23BE510CE}"/>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F7581187-DAD1-4DFA-93F4-D8255F6204E5}"/>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A9484A57-AA8A-4BB9-BA70-C1445E60A9D6}"/>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6003858E-6D3A-4DB3-BB77-338364168CC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70201093-D5FC-47A4-9800-5C249F1398CA}"/>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0B4C162E-8B31-4617-96E3-56A24863BF0D}"/>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2" name="Oval 21">
            <a:extLst>
              <a:ext uri="{FF2B5EF4-FFF2-40B4-BE49-F238E27FC236}">
                <a16:creationId xmlns:a16="http://schemas.microsoft.com/office/drawing/2014/main" id="{8E673078-8F82-4B60-864A-1B4B10D5E596}"/>
              </a:ext>
            </a:extLst>
          </p:cNvPr>
          <p:cNvSpPr/>
          <p:nvPr/>
        </p:nvSpPr>
        <p:spPr bwMode="auto">
          <a:xfrm>
            <a:off x="7454462" y="46131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3" name="Oval 22">
            <a:extLst>
              <a:ext uri="{FF2B5EF4-FFF2-40B4-BE49-F238E27FC236}">
                <a16:creationId xmlns:a16="http://schemas.microsoft.com/office/drawing/2014/main" id="{E493A77B-4B1D-4F40-BB32-CBB2BCFA353D}"/>
              </a:ext>
            </a:extLst>
          </p:cNvPr>
          <p:cNvSpPr/>
          <p:nvPr/>
        </p:nvSpPr>
        <p:spPr bwMode="auto">
          <a:xfrm>
            <a:off x="9713512" y="22018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4" name="Oval 23">
            <a:extLst>
              <a:ext uri="{FF2B5EF4-FFF2-40B4-BE49-F238E27FC236}">
                <a16:creationId xmlns:a16="http://schemas.microsoft.com/office/drawing/2014/main" id="{2874799F-A7A8-4563-B573-012B3029D8ED}"/>
              </a:ext>
            </a:extLst>
          </p:cNvPr>
          <p:cNvSpPr/>
          <p:nvPr/>
        </p:nvSpPr>
        <p:spPr bwMode="auto">
          <a:xfrm>
            <a:off x="10690741" y="154007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5" name="Oval 24">
            <a:extLst>
              <a:ext uri="{FF2B5EF4-FFF2-40B4-BE49-F238E27FC236}">
                <a16:creationId xmlns:a16="http://schemas.microsoft.com/office/drawing/2014/main" id="{D8464D06-99D9-4B41-9705-3BC48E29D99A}"/>
              </a:ext>
            </a:extLst>
          </p:cNvPr>
          <p:cNvSpPr/>
          <p:nvPr/>
        </p:nvSpPr>
        <p:spPr bwMode="auto">
          <a:xfrm>
            <a:off x="10513062" y="379912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6" name="Oval 25">
            <a:extLst>
              <a:ext uri="{FF2B5EF4-FFF2-40B4-BE49-F238E27FC236}">
                <a16:creationId xmlns:a16="http://schemas.microsoft.com/office/drawing/2014/main" id="{45D60A21-9204-49D5-95CA-3A88A763D491}"/>
              </a:ext>
            </a:extLst>
          </p:cNvPr>
          <p:cNvSpPr/>
          <p:nvPr/>
        </p:nvSpPr>
        <p:spPr bwMode="auto">
          <a:xfrm>
            <a:off x="10411532" y="602010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7" name="Oval 26">
            <a:extLst>
              <a:ext uri="{FF2B5EF4-FFF2-40B4-BE49-F238E27FC236}">
                <a16:creationId xmlns:a16="http://schemas.microsoft.com/office/drawing/2014/main" id="{FF79D43A-D7B0-4B59-A51C-7009AEAC91A2}"/>
              </a:ext>
            </a:extLst>
          </p:cNvPr>
          <p:cNvSpPr/>
          <p:nvPr/>
        </p:nvSpPr>
        <p:spPr bwMode="auto">
          <a:xfrm>
            <a:off x="6896045" y="4408311"/>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8" name="Oval 27">
            <a:extLst>
              <a:ext uri="{FF2B5EF4-FFF2-40B4-BE49-F238E27FC236}">
                <a16:creationId xmlns:a16="http://schemas.microsoft.com/office/drawing/2014/main" id="{77247C20-6F20-4F93-9C3B-F376559C80BC}"/>
              </a:ext>
            </a:extLst>
          </p:cNvPr>
          <p:cNvSpPr/>
          <p:nvPr/>
        </p:nvSpPr>
        <p:spPr bwMode="auto">
          <a:xfrm>
            <a:off x="4624305" y="475097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Title 3">
            <a:extLst>
              <a:ext uri="{FF2B5EF4-FFF2-40B4-BE49-F238E27FC236}">
                <a16:creationId xmlns:a16="http://schemas.microsoft.com/office/drawing/2014/main" id="{643074D0-97BA-446D-B741-39F8CA9299C1}"/>
              </a:ext>
            </a:extLst>
          </p:cNvPr>
          <p:cNvSpPr>
            <a:spLocks noGrp="1"/>
          </p:cNvSpPr>
          <p:nvPr>
            <p:ph type="title"/>
          </p:nvPr>
        </p:nvSpPr>
        <p:spPr>
          <a:xfrm>
            <a:off x="539328" y="2374782"/>
            <a:ext cx="11304865" cy="1661993"/>
          </a:xfrm>
        </p:spPr>
        <p:txBody>
          <a:bodyPr/>
          <a:lstStyle/>
          <a:p>
            <a:pPr>
              <a:lnSpc>
                <a:spcPct val="100000"/>
              </a:lnSpc>
            </a:pPr>
            <a:r>
              <a:rPr lang="en-US" dirty="0">
                <a:solidFill>
                  <a:srgbClr val="0078D4"/>
                </a:solidFill>
              </a:rPr>
              <a:t>Product innovations need </a:t>
            </a:r>
            <a:br>
              <a:rPr lang="en-US" dirty="0">
                <a:solidFill>
                  <a:srgbClr val="0078D4"/>
                </a:solidFill>
              </a:rPr>
            </a:br>
            <a:r>
              <a:rPr lang="en-US" dirty="0">
                <a:solidFill>
                  <a:srgbClr val="0078D4"/>
                </a:solidFill>
              </a:rPr>
              <a:t>to reach customers quickly, </a:t>
            </a:r>
            <a:br>
              <a:rPr lang="en-US" dirty="0">
                <a:solidFill>
                  <a:srgbClr val="0078D4"/>
                </a:solidFill>
              </a:rPr>
            </a:br>
            <a:r>
              <a:rPr lang="en-US" dirty="0">
                <a:solidFill>
                  <a:srgbClr val="0078D4"/>
                </a:solidFill>
              </a:rPr>
              <a:t>and stay available</a:t>
            </a:r>
          </a:p>
        </p:txBody>
      </p:sp>
      <p:sp>
        <p:nvSpPr>
          <p:cNvPr id="30" name="DownloadMap_E826" title="Icon of a folded map with a download symbol in the lower right corner">
            <a:extLst>
              <a:ext uri="{FF2B5EF4-FFF2-40B4-BE49-F238E27FC236}">
                <a16:creationId xmlns:a16="http://schemas.microsoft.com/office/drawing/2014/main" id="{FB89ADB7-B468-47B8-AF95-B18918DBDEC1}"/>
              </a:ext>
            </a:extLst>
          </p:cNvPr>
          <p:cNvSpPr>
            <a:spLocks noChangeAspect="1" noEditPoints="1"/>
          </p:cNvSpPr>
          <p:nvPr/>
        </p:nvSpPr>
        <p:spPr bwMode="auto">
          <a:xfrm>
            <a:off x="7591388" y="635324"/>
            <a:ext cx="407316" cy="3331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1" name="money_2" title="Icon of a dollar sign with an arrow around it pointing clockwise">
            <a:extLst>
              <a:ext uri="{FF2B5EF4-FFF2-40B4-BE49-F238E27FC236}">
                <a16:creationId xmlns:a16="http://schemas.microsoft.com/office/drawing/2014/main" id="{FAAF92FA-2AFB-469A-A9E3-3834CB3F6D68}"/>
              </a:ext>
            </a:extLst>
          </p:cNvPr>
          <p:cNvSpPr>
            <a:spLocks noChangeAspect="1" noEditPoints="1"/>
          </p:cNvSpPr>
          <p:nvPr/>
        </p:nvSpPr>
        <p:spPr bwMode="auto">
          <a:xfrm>
            <a:off x="10578011" y="6177117"/>
            <a:ext cx="348212" cy="367146"/>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2" name="Commitments_EC4D" title="Icon of a handshake">
            <a:extLst>
              <a:ext uri="{FF2B5EF4-FFF2-40B4-BE49-F238E27FC236}">
                <a16:creationId xmlns:a16="http://schemas.microsoft.com/office/drawing/2014/main" id="{0A294D4C-F4E7-4143-ABF4-C2DD1D7754DF}"/>
              </a:ext>
            </a:extLst>
          </p:cNvPr>
          <p:cNvSpPr>
            <a:spLocks noChangeAspect="1" noEditPoints="1"/>
          </p:cNvSpPr>
          <p:nvPr/>
        </p:nvSpPr>
        <p:spPr bwMode="auto">
          <a:xfrm>
            <a:off x="7050970" y="4574816"/>
            <a:ext cx="371320" cy="3481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3" name="network" title="Icon of a device or computer network">
            <a:extLst>
              <a:ext uri="{FF2B5EF4-FFF2-40B4-BE49-F238E27FC236}">
                <a16:creationId xmlns:a16="http://schemas.microsoft.com/office/drawing/2014/main" id="{95F98DD9-F348-4BEC-8203-D59D1750AADC}"/>
              </a:ext>
            </a:extLst>
          </p:cNvPr>
          <p:cNvSpPr>
            <a:spLocks noChangeAspect="1" noEditPoints="1"/>
          </p:cNvSpPr>
          <p:nvPr/>
        </p:nvSpPr>
        <p:spPr bwMode="auto">
          <a:xfrm>
            <a:off x="10700974" y="3980745"/>
            <a:ext cx="305350" cy="31794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4" name="building_5" title="Icon of tall buildings">
            <a:extLst>
              <a:ext uri="{FF2B5EF4-FFF2-40B4-BE49-F238E27FC236}">
                <a16:creationId xmlns:a16="http://schemas.microsoft.com/office/drawing/2014/main" id="{1612FEA2-BF63-4A2E-81D1-2F0E6C342138}"/>
              </a:ext>
            </a:extLst>
          </p:cNvPr>
          <p:cNvSpPr>
            <a:spLocks noChangeAspect="1" noEditPoints="1"/>
          </p:cNvSpPr>
          <p:nvPr/>
        </p:nvSpPr>
        <p:spPr bwMode="auto">
          <a:xfrm>
            <a:off x="4800756" y="4913299"/>
            <a:ext cx="328269" cy="35652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5" name="monitor" title="Icon of a monitor">
            <a:extLst>
              <a:ext uri="{FF2B5EF4-FFF2-40B4-BE49-F238E27FC236}">
                <a16:creationId xmlns:a16="http://schemas.microsoft.com/office/drawing/2014/main" id="{ABF5BBA3-649D-422C-8022-1BA76B596773}"/>
              </a:ext>
            </a:extLst>
          </p:cNvPr>
          <p:cNvSpPr>
            <a:spLocks noChangeAspect="1" noEditPoints="1"/>
          </p:cNvSpPr>
          <p:nvPr/>
        </p:nvSpPr>
        <p:spPr bwMode="auto">
          <a:xfrm>
            <a:off x="10875902" y="1761546"/>
            <a:ext cx="310853" cy="23823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6" name="Financial_E7BB" title="Icon of a chart made of vertical lines with a line tracing the top of each, turning into an arrow pointing up">
            <a:extLst>
              <a:ext uri="{FF2B5EF4-FFF2-40B4-BE49-F238E27FC236}">
                <a16:creationId xmlns:a16="http://schemas.microsoft.com/office/drawing/2014/main" id="{50A51B73-01F4-47E2-BEF1-42611E8FC5B0}"/>
              </a:ext>
            </a:extLst>
          </p:cNvPr>
          <p:cNvSpPr>
            <a:spLocks noChangeAspect="1" noEditPoints="1"/>
          </p:cNvSpPr>
          <p:nvPr/>
        </p:nvSpPr>
        <p:spPr bwMode="auto">
          <a:xfrm>
            <a:off x="9880302" y="429690"/>
            <a:ext cx="347588" cy="26216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57" tIns="44780" rIns="89557" bIns="447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3415">
              <a:defRPr/>
            </a:pPr>
            <a:endParaRPr lang="en-US" sz="882">
              <a:gradFill>
                <a:gsLst>
                  <a:gs pos="0">
                    <a:srgbClr val="505050"/>
                  </a:gs>
                  <a:gs pos="100000">
                    <a:srgbClr val="505050"/>
                  </a:gs>
                </a:gsLst>
                <a:lin ang="5400000" scaled="1"/>
              </a:gradFill>
              <a:latin typeface="Segoe UI"/>
            </a:endParaRPr>
          </a:p>
        </p:txBody>
      </p:sp>
      <p:sp>
        <p:nvSpPr>
          <p:cNvPr id="37" name="Oval 36">
            <a:extLst>
              <a:ext uri="{FF2B5EF4-FFF2-40B4-BE49-F238E27FC236}">
                <a16:creationId xmlns:a16="http://schemas.microsoft.com/office/drawing/2014/main" id="{1F4E3E40-F009-48B1-8B40-D3380DAAD382}"/>
              </a:ext>
            </a:extLst>
          </p:cNvPr>
          <p:cNvSpPr/>
          <p:nvPr/>
        </p:nvSpPr>
        <p:spPr bwMode="auto">
          <a:xfrm>
            <a:off x="8695891" y="1474544"/>
            <a:ext cx="1116834" cy="1116834"/>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A172713-4E80-401C-8018-D34FD574878D}"/>
              </a:ext>
            </a:extLst>
          </p:cNvPr>
          <p:cNvSpPr/>
          <p:nvPr/>
        </p:nvSpPr>
        <p:spPr bwMode="auto">
          <a:xfrm>
            <a:off x="8695891" y="3860507"/>
            <a:ext cx="1116834" cy="1116834"/>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335F4EC6-5611-4777-A3CE-43EC1D2CCFA6}"/>
              </a:ext>
            </a:extLst>
          </p:cNvPr>
          <p:cNvSpPr/>
          <p:nvPr/>
        </p:nvSpPr>
        <p:spPr bwMode="auto">
          <a:xfrm>
            <a:off x="7950027" y="2787986"/>
            <a:ext cx="2608563" cy="368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algn="ctr" defTabSz="931745"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Accelerate</a:t>
            </a:r>
          </a:p>
          <a:p>
            <a:pPr algn="ctr" defTabSz="931745"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delivery</a:t>
            </a:r>
          </a:p>
        </p:txBody>
      </p:sp>
      <p:sp>
        <p:nvSpPr>
          <p:cNvPr id="40" name="Rectangle 39">
            <a:extLst>
              <a:ext uri="{FF2B5EF4-FFF2-40B4-BE49-F238E27FC236}">
                <a16:creationId xmlns:a16="http://schemas.microsoft.com/office/drawing/2014/main" id="{0DF47DE8-05EB-43C9-B20C-3AB39C917AC3}"/>
              </a:ext>
            </a:extLst>
          </p:cNvPr>
          <p:cNvSpPr/>
          <p:nvPr/>
        </p:nvSpPr>
        <p:spPr bwMode="auto">
          <a:xfrm>
            <a:off x="7950027" y="5237406"/>
            <a:ext cx="2608563" cy="368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algn="ctr" defTabSz="931745"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Optimize</a:t>
            </a:r>
          </a:p>
          <a:p>
            <a:pPr algn="ctr" defTabSz="931745"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reliability</a:t>
            </a:r>
          </a:p>
        </p:txBody>
      </p:sp>
      <p:sp useBgFill="1">
        <p:nvSpPr>
          <p:cNvPr id="41" name="Oval 40">
            <a:extLst>
              <a:ext uri="{FF2B5EF4-FFF2-40B4-BE49-F238E27FC236}">
                <a16:creationId xmlns:a16="http://schemas.microsoft.com/office/drawing/2014/main" id="{51AB50E9-1470-46AE-8978-61FA75DEF2CA}"/>
              </a:ext>
            </a:extLst>
          </p:cNvPr>
          <p:cNvSpPr/>
          <p:nvPr/>
        </p:nvSpPr>
        <p:spPr bwMode="auto">
          <a:xfrm>
            <a:off x="11344447" y="4862701"/>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server" title="Icon of a server tower">
            <a:extLst>
              <a:ext uri="{FF2B5EF4-FFF2-40B4-BE49-F238E27FC236}">
                <a16:creationId xmlns:a16="http://schemas.microsoft.com/office/drawing/2014/main" id="{EAD9BF48-8C04-4860-A48D-33CE7F5B6B5C}"/>
              </a:ext>
            </a:extLst>
          </p:cNvPr>
          <p:cNvSpPr>
            <a:spLocks noChangeAspect="1" noEditPoints="1"/>
          </p:cNvSpPr>
          <p:nvPr/>
        </p:nvSpPr>
        <p:spPr bwMode="auto">
          <a:xfrm>
            <a:off x="11595080" y="5032436"/>
            <a:ext cx="179901" cy="3416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endParaRPr lang="en-US" sz="1763">
              <a:gradFill>
                <a:gsLst>
                  <a:gs pos="0">
                    <a:srgbClr val="505050"/>
                  </a:gs>
                  <a:gs pos="100000">
                    <a:srgbClr val="505050"/>
                  </a:gs>
                </a:gsLst>
              </a:gradFill>
              <a:latin typeface="Segoe UI Semilight"/>
            </a:endParaRPr>
          </a:p>
        </p:txBody>
      </p:sp>
      <p:sp>
        <p:nvSpPr>
          <p:cNvPr id="43" name="Oval 42">
            <a:extLst>
              <a:ext uri="{FF2B5EF4-FFF2-40B4-BE49-F238E27FC236}">
                <a16:creationId xmlns:a16="http://schemas.microsoft.com/office/drawing/2014/main" id="{3E4759C2-0629-4CB3-87BE-B9C3D2946725}"/>
              </a:ext>
            </a:extLst>
          </p:cNvPr>
          <p:cNvSpPr/>
          <p:nvPr/>
        </p:nvSpPr>
        <p:spPr bwMode="auto">
          <a:xfrm>
            <a:off x="10655831" y="2948377"/>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44" name="Oval 43">
            <a:extLst>
              <a:ext uri="{FF2B5EF4-FFF2-40B4-BE49-F238E27FC236}">
                <a16:creationId xmlns:a16="http://schemas.microsoft.com/office/drawing/2014/main" id="{E4177EC1-ED02-4B5F-AD84-63AFED7AF135}"/>
              </a:ext>
            </a:extLst>
          </p:cNvPr>
          <p:cNvSpPr/>
          <p:nvPr/>
        </p:nvSpPr>
        <p:spPr bwMode="auto">
          <a:xfrm>
            <a:off x="7907022" y="3570041"/>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45" name="Oval 44">
            <a:extLst>
              <a:ext uri="{FF2B5EF4-FFF2-40B4-BE49-F238E27FC236}">
                <a16:creationId xmlns:a16="http://schemas.microsoft.com/office/drawing/2014/main" id="{5B7126E6-29F5-4259-87C1-097EFB792ACF}"/>
              </a:ext>
            </a:extLst>
          </p:cNvPr>
          <p:cNvSpPr/>
          <p:nvPr/>
        </p:nvSpPr>
        <p:spPr bwMode="auto">
          <a:xfrm>
            <a:off x="6663693" y="6423710"/>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46" name="Product_ECDC" title="Icon of a box">
            <a:extLst>
              <a:ext uri="{FF2B5EF4-FFF2-40B4-BE49-F238E27FC236}">
                <a16:creationId xmlns:a16="http://schemas.microsoft.com/office/drawing/2014/main" id="{EFC77845-711B-4E9B-95EF-493616D60B9D}"/>
              </a:ext>
            </a:extLst>
          </p:cNvPr>
          <p:cNvSpPr>
            <a:spLocks noChangeAspect="1" noEditPoints="1"/>
          </p:cNvSpPr>
          <p:nvPr/>
        </p:nvSpPr>
        <p:spPr bwMode="auto">
          <a:xfrm>
            <a:off x="9042483" y="1794651"/>
            <a:ext cx="423646" cy="476617"/>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3869">
              <a:defRPr/>
            </a:pPr>
            <a:endParaRPr lang="en-US" sz="1836">
              <a:solidFill>
                <a:srgbClr val="1A1A1A"/>
              </a:solidFill>
              <a:latin typeface="Segoe UI"/>
            </a:endParaRPr>
          </a:p>
        </p:txBody>
      </p:sp>
      <p:sp>
        <p:nvSpPr>
          <p:cNvPr id="47" name="algorithm">
            <a:extLst>
              <a:ext uri="{FF2B5EF4-FFF2-40B4-BE49-F238E27FC236}">
                <a16:creationId xmlns:a16="http://schemas.microsoft.com/office/drawing/2014/main" id="{F499C27D-2A9F-486D-8F2E-F1039CAFB09C}"/>
              </a:ext>
            </a:extLst>
          </p:cNvPr>
          <p:cNvSpPr>
            <a:spLocks noChangeAspect="1" noEditPoints="1"/>
          </p:cNvSpPr>
          <p:nvPr/>
        </p:nvSpPr>
        <p:spPr bwMode="auto">
          <a:xfrm>
            <a:off x="9002218" y="4200846"/>
            <a:ext cx="504179" cy="43615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09" tIns="43905" rIns="87809" bIns="43905" numCol="1" anchor="t" anchorCtr="0" compatLnSpc="1">
            <a:prstTxWarp prst="textNoShape">
              <a:avLst/>
            </a:prstTxWarp>
          </a:bodyPr>
          <a:lstStyle/>
          <a:p>
            <a:pPr defTabSz="895644">
              <a:defRPr/>
            </a:pPr>
            <a:endParaRPr lang="en-US" sz="1727">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54180933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33ED-6854-4BA8-AA37-6717D520C182}"/>
              </a:ext>
            </a:extLst>
          </p:cNvPr>
          <p:cNvSpPr>
            <a:spLocks noGrp="1"/>
          </p:cNvSpPr>
          <p:nvPr>
            <p:ph type="title"/>
          </p:nvPr>
        </p:nvSpPr>
        <p:spPr>
          <a:xfrm>
            <a:off x="588263" y="2425541"/>
            <a:ext cx="4167887" cy="1107996"/>
          </a:xfrm>
        </p:spPr>
        <p:txBody>
          <a:bodyPr vert="horz" wrap="square" lIns="0" tIns="0" rIns="0" bIns="0" rtlCol="0" anchor="b" anchorCtr="0">
            <a:normAutofit/>
          </a:bodyPr>
          <a:lstStyle/>
          <a:p>
            <a:r>
              <a:rPr lang="en-US" b="0" kern="1200" cap="none" spc="-50" baseline="0">
                <a:ln w="3175">
                  <a:noFill/>
                </a:ln>
                <a:effectLst/>
                <a:latin typeface="+mj-lt"/>
                <a:ea typeface="+mn-ea"/>
                <a:cs typeface="Segoe UI" pitchFamily="34" charset="0"/>
              </a:rPr>
              <a:t>In other words:</a:t>
            </a:r>
          </a:p>
        </p:txBody>
      </p:sp>
      <p:sp>
        <p:nvSpPr>
          <p:cNvPr id="4" name="Text Placeholder 4">
            <a:extLst>
              <a:ext uri="{FF2B5EF4-FFF2-40B4-BE49-F238E27FC236}">
                <a16:creationId xmlns:a16="http://schemas.microsoft.com/office/drawing/2014/main" id="{0917859B-AB4B-4539-BFEC-B4C0E2D0DD7F}"/>
              </a:ext>
            </a:extLst>
          </p:cNvPr>
          <p:cNvSpPr txBox="1">
            <a:spLocks/>
          </p:cNvSpPr>
          <p:nvPr/>
        </p:nvSpPr>
        <p:spPr>
          <a:xfrm>
            <a:off x="582042" y="3962400"/>
            <a:ext cx="4164583" cy="338554"/>
          </a:xfrm>
          <a:prstGeom prst="rect">
            <a:avLst/>
          </a:prstGeom>
          <a:noFill/>
        </p:spPr>
        <p:txBody>
          <a:bodyPr vert="horz" wrap="square" lIns="0" tIns="0" rIns="0" bIns="0" rtlCol="0">
            <a:norm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spcBef>
                <a:spcPts val="0"/>
              </a:spcBef>
              <a:spcAft>
                <a:spcPts val="600"/>
              </a:spcAft>
            </a:pPr>
            <a:r>
              <a:rPr lang="en-US" sz="2200" kern="1200" spc="0" baseline="0">
                <a:solidFill>
                  <a:schemeClr val="tx1"/>
                </a:solidFill>
                <a:latin typeface="+mn-lt"/>
                <a:ea typeface="+mn-ea"/>
                <a:cs typeface="Segoe UI" panose="020B0502040204020203" pitchFamily="34" charset="0"/>
              </a:rPr>
              <a:t>“Change plane engine on air”</a:t>
            </a:r>
          </a:p>
        </p:txBody>
      </p:sp>
      <p:pic>
        <p:nvPicPr>
          <p:cNvPr id="6" name="Picture 5" descr="A picture containing sky, plane, outdoor, airplane&#10;&#10;Description automatically generated">
            <a:extLst>
              <a:ext uri="{FF2B5EF4-FFF2-40B4-BE49-F238E27FC236}">
                <a16:creationId xmlns:a16="http://schemas.microsoft.com/office/drawing/2014/main" id="{BE657413-CF62-4C69-A8D9-700822A5712E}"/>
              </a:ext>
            </a:extLst>
          </p:cNvPr>
          <p:cNvPicPr>
            <a:picLocks noChangeAspect="1"/>
          </p:cNvPicPr>
          <p:nvPr/>
        </p:nvPicPr>
        <p:blipFill rotWithShape="1">
          <a:blip r:embed="rId2"/>
          <a:srcRect l="6100" r="18198"/>
          <a:stretch/>
        </p:blipFill>
        <p:spPr>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noFill/>
        </p:spPr>
      </p:pic>
      <p:sp>
        <p:nvSpPr>
          <p:cNvPr id="7" name="Rectangle 6">
            <a:extLst>
              <a:ext uri="{FF2B5EF4-FFF2-40B4-BE49-F238E27FC236}">
                <a16:creationId xmlns:a16="http://schemas.microsoft.com/office/drawing/2014/main" id="{96FAC3D6-19C0-4D35-91A2-86BB65C7719E}"/>
              </a:ext>
            </a:extLst>
          </p:cNvPr>
          <p:cNvSpPr/>
          <p:nvPr/>
        </p:nvSpPr>
        <p:spPr bwMode="auto">
          <a:xfrm>
            <a:off x="281940" y="259080"/>
            <a:ext cx="3208020" cy="922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7488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7D84D55-B7C3-424A-89AC-A2CE4995438B}"/>
              </a:ext>
            </a:extLst>
          </p:cNvPr>
          <p:cNvGrpSpPr/>
          <p:nvPr/>
        </p:nvGrpSpPr>
        <p:grpSpPr>
          <a:xfrm>
            <a:off x="4968425" y="-72548"/>
            <a:ext cx="7235284" cy="7040550"/>
            <a:chOff x="4969239" y="-74951"/>
            <a:chExt cx="7240250" cy="7045377"/>
          </a:xfrm>
        </p:grpSpPr>
        <p:cxnSp>
          <p:nvCxnSpPr>
            <p:cNvPr id="7" name="Straight Connector 6">
              <a:extLst>
                <a:ext uri="{FF2B5EF4-FFF2-40B4-BE49-F238E27FC236}">
                  <a16:creationId xmlns:a16="http://schemas.microsoft.com/office/drawing/2014/main" id="{C27C0D56-870C-4601-9D93-E6CD81F2885F}"/>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BDAC96E4-7303-4CD8-87F1-486E4236EF39}"/>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 name="Straight Connector 8">
              <a:extLst>
                <a:ext uri="{FF2B5EF4-FFF2-40B4-BE49-F238E27FC236}">
                  <a16:creationId xmlns:a16="http://schemas.microsoft.com/office/drawing/2014/main" id="{EB0883AA-CBE7-4A91-9FF1-44B313B14526}"/>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 name="Straight Connector 9">
              <a:extLst>
                <a:ext uri="{FF2B5EF4-FFF2-40B4-BE49-F238E27FC236}">
                  <a16:creationId xmlns:a16="http://schemas.microsoft.com/office/drawing/2014/main" id="{9DE84F29-C217-4E50-A6A7-6109FBB8F3E1}"/>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 name="Straight Connector 10">
              <a:extLst>
                <a:ext uri="{FF2B5EF4-FFF2-40B4-BE49-F238E27FC236}">
                  <a16:creationId xmlns:a16="http://schemas.microsoft.com/office/drawing/2014/main" id="{ADFBBEB9-6955-4E81-8D34-05266BE9F534}"/>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 name="Straight Connector 11">
              <a:extLst>
                <a:ext uri="{FF2B5EF4-FFF2-40B4-BE49-F238E27FC236}">
                  <a16:creationId xmlns:a16="http://schemas.microsoft.com/office/drawing/2014/main" id="{E4F316E7-CD36-45B3-B7C8-FC3683A4DE55}"/>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 name="Straight Connector 12">
              <a:extLst>
                <a:ext uri="{FF2B5EF4-FFF2-40B4-BE49-F238E27FC236}">
                  <a16:creationId xmlns:a16="http://schemas.microsoft.com/office/drawing/2014/main" id="{2537915F-1F34-4BF0-926F-EDFE5C1D21F6}"/>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 name="Straight Connector 13">
              <a:extLst>
                <a:ext uri="{FF2B5EF4-FFF2-40B4-BE49-F238E27FC236}">
                  <a16:creationId xmlns:a16="http://schemas.microsoft.com/office/drawing/2014/main" id="{BDE31F2B-59FF-4BFE-88E8-CD79F364CA8E}"/>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 name="Straight Connector 14">
              <a:extLst>
                <a:ext uri="{FF2B5EF4-FFF2-40B4-BE49-F238E27FC236}">
                  <a16:creationId xmlns:a16="http://schemas.microsoft.com/office/drawing/2014/main" id="{B3367430-218A-4AA6-864A-00E42A69898A}"/>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F78ADB79-0BA7-4A44-B5C5-3DC0C1472A6C}"/>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08FD26EE-FA11-47EC-B9D9-BAA78EC89D05}"/>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7EB2E099-F571-4E88-A020-3971459DE937}"/>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444740E5-838F-48FA-83DD-6FCF8C5948C2}"/>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2668F605-A26B-4937-8DA3-A4BFDCF3A6C8}"/>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83AB5B01-5DD6-46DD-B727-5C7BA7BAA1B3}"/>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980B853D-3A13-457F-8F25-023CC411F59E}"/>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3" name="Straight Connector 22">
              <a:extLst>
                <a:ext uri="{FF2B5EF4-FFF2-40B4-BE49-F238E27FC236}">
                  <a16:creationId xmlns:a16="http://schemas.microsoft.com/office/drawing/2014/main" id="{2282F0B4-CD44-4D84-B2CE-618421C22C8F}"/>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4" name="Oval 23">
            <a:extLst>
              <a:ext uri="{FF2B5EF4-FFF2-40B4-BE49-F238E27FC236}">
                <a16:creationId xmlns:a16="http://schemas.microsoft.com/office/drawing/2014/main" id="{D2746DED-91A9-4A64-A5A0-8E3CAAEF01DC}"/>
              </a:ext>
            </a:extLst>
          </p:cNvPr>
          <p:cNvSpPr/>
          <p:nvPr/>
        </p:nvSpPr>
        <p:spPr bwMode="auto">
          <a:xfrm>
            <a:off x="7454462" y="46131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5" name="Oval 24">
            <a:extLst>
              <a:ext uri="{FF2B5EF4-FFF2-40B4-BE49-F238E27FC236}">
                <a16:creationId xmlns:a16="http://schemas.microsoft.com/office/drawing/2014/main" id="{B5AD62B7-0AA8-4702-8BCF-720D37DD0DD7}"/>
              </a:ext>
            </a:extLst>
          </p:cNvPr>
          <p:cNvSpPr/>
          <p:nvPr/>
        </p:nvSpPr>
        <p:spPr bwMode="auto">
          <a:xfrm>
            <a:off x="9713512" y="22018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6" name="Oval 25">
            <a:extLst>
              <a:ext uri="{FF2B5EF4-FFF2-40B4-BE49-F238E27FC236}">
                <a16:creationId xmlns:a16="http://schemas.microsoft.com/office/drawing/2014/main" id="{FA1D4912-5703-4D94-8C9F-3BB2A937236A}"/>
              </a:ext>
            </a:extLst>
          </p:cNvPr>
          <p:cNvSpPr/>
          <p:nvPr/>
        </p:nvSpPr>
        <p:spPr bwMode="auto">
          <a:xfrm>
            <a:off x="10690741" y="154007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7" name="Oval 26">
            <a:extLst>
              <a:ext uri="{FF2B5EF4-FFF2-40B4-BE49-F238E27FC236}">
                <a16:creationId xmlns:a16="http://schemas.microsoft.com/office/drawing/2014/main" id="{915D687B-DFCE-42D7-A1B9-0C14DF2C5854}"/>
              </a:ext>
            </a:extLst>
          </p:cNvPr>
          <p:cNvSpPr/>
          <p:nvPr/>
        </p:nvSpPr>
        <p:spPr bwMode="auto">
          <a:xfrm>
            <a:off x="10513062" y="379912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8" name="Oval 27">
            <a:extLst>
              <a:ext uri="{FF2B5EF4-FFF2-40B4-BE49-F238E27FC236}">
                <a16:creationId xmlns:a16="http://schemas.microsoft.com/office/drawing/2014/main" id="{32C78866-93DB-4032-9094-47DFEC1B8D99}"/>
              </a:ext>
            </a:extLst>
          </p:cNvPr>
          <p:cNvSpPr/>
          <p:nvPr/>
        </p:nvSpPr>
        <p:spPr bwMode="auto">
          <a:xfrm>
            <a:off x="10411532" y="602010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9" name="Oval 28">
            <a:extLst>
              <a:ext uri="{FF2B5EF4-FFF2-40B4-BE49-F238E27FC236}">
                <a16:creationId xmlns:a16="http://schemas.microsoft.com/office/drawing/2014/main" id="{C7DB66CF-67B5-426D-AE9A-78F3FA84CCF3}"/>
              </a:ext>
            </a:extLst>
          </p:cNvPr>
          <p:cNvSpPr/>
          <p:nvPr/>
        </p:nvSpPr>
        <p:spPr bwMode="auto">
          <a:xfrm>
            <a:off x="6896045" y="4408311"/>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30" name="Oval 29">
            <a:extLst>
              <a:ext uri="{FF2B5EF4-FFF2-40B4-BE49-F238E27FC236}">
                <a16:creationId xmlns:a16="http://schemas.microsoft.com/office/drawing/2014/main" id="{6A4D4F27-7AB6-4C04-9013-9EB1F4356063}"/>
              </a:ext>
            </a:extLst>
          </p:cNvPr>
          <p:cNvSpPr/>
          <p:nvPr/>
        </p:nvSpPr>
        <p:spPr bwMode="auto">
          <a:xfrm>
            <a:off x="4624305" y="475097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itle 3">
            <a:extLst>
              <a:ext uri="{FF2B5EF4-FFF2-40B4-BE49-F238E27FC236}">
                <a16:creationId xmlns:a16="http://schemas.microsoft.com/office/drawing/2014/main" id="{9E1549EF-EED0-4B12-95DA-CF6694EF3C7D}"/>
              </a:ext>
            </a:extLst>
          </p:cNvPr>
          <p:cNvSpPr>
            <a:spLocks noGrp="1"/>
          </p:cNvSpPr>
          <p:nvPr>
            <p:ph type="title"/>
          </p:nvPr>
        </p:nvSpPr>
        <p:spPr>
          <a:xfrm>
            <a:off x="443568" y="2658303"/>
            <a:ext cx="11304865" cy="1107996"/>
          </a:xfrm>
        </p:spPr>
        <p:txBody>
          <a:bodyPr/>
          <a:lstStyle/>
          <a:p>
            <a:r>
              <a:rPr lang="en-US" dirty="0">
                <a:solidFill>
                  <a:srgbClr val="0078D4"/>
                </a:solidFill>
              </a:rPr>
              <a:t>Developers are at the heart </a:t>
            </a:r>
            <a:br>
              <a:rPr lang="en-US" dirty="0">
                <a:solidFill>
                  <a:srgbClr val="0078D4"/>
                </a:solidFill>
              </a:rPr>
            </a:br>
            <a:r>
              <a:rPr lang="en-US" dirty="0">
                <a:solidFill>
                  <a:srgbClr val="0078D4"/>
                </a:solidFill>
              </a:rPr>
              <a:t>of a company’s innovation</a:t>
            </a:r>
          </a:p>
        </p:txBody>
      </p:sp>
      <p:sp>
        <p:nvSpPr>
          <p:cNvPr id="32" name="DownloadMap_E826" title="Icon of a folded map with a download symbol in the lower right corner">
            <a:extLst>
              <a:ext uri="{FF2B5EF4-FFF2-40B4-BE49-F238E27FC236}">
                <a16:creationId xmlns:a16="http://schemas.microsoft.com/office/drawing/2014/main" id="{418A48D1-F669-466A-9C88-5C3E3494F9DA}"/>
              </a:ext>
            </a:extLst>
          </p:cNvPr>
          <p:cNvSpPr>
            <a:spLocks noChangeAspect="1" noEditPoints="1"/>
          </p:cNvSpPr>
          <p:nvPr/>
        </p:nvSpPr>
        <p:spPr bwMode="auto">
          <a:xfrm>
            <a:off x="7591388" y="635324"/>
            <a:ext cx="407316" cy="3331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3" name="money_2" title="Icon of a dollar sign with an arrow around it pointing clockwise">
            <a:extLst>
              <a:ext uri="{FF2B5EF4-FFF2-40B4-BE49-F238E27FC236}">
                <a16:creationId xmlns:a16="http://schemas.microsoft.com/office/drawing/2014/main" id="{F9104B10-359C-4943-9EFE-D070DF57BA98}"/>
              </a:ext>
            </a:extLst>
          </p:cNvPr>
          <p:cNvSpPr>
            <a:spLocks noChangeAspect="1" noEditPoints="1"/>
          </p:cNvSpPr>
          <p:nvPr/>
        </p:nvSpPr>
        <p:spPr bwMode="auto">
          <a:xfrm>
            <a:off x="10578011" y="6177117"/>
            <a:ext cx="348212" cy="367146"/>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4" name="Commitments_EC4D" title="Icon of a handshake">
            <a:extLst>
              <a:ext uri="{FF2B5EF4-FFF2-40B4-BE49-F238E27FC236}">
                <a16:creationId xmlns:a16="http://schemas.microsoft.com/office/drawing/2014/main" id="{FBC27B12-F8D6-4414-9F66-73188092BAA6}"/>
              </a:ext>
            </a:extLst>
          </p:cNvPr>
          <p:cNvSpPr>
            <a:spLocks noChangeAspect="1" noEditPoints="1"/>
          </p:cNvSpPr>
          <p:nvPr/>
        </p:nvSpPr>
        <p:spPr bwMode="auto">
          <a:xfrm>
            <a:off x="7050970" y="4574816"/>
            <a:ext cx="371320" cy="3481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5" name="network" title="Icon of a device or computer network">
            <a:extLst>
              <a:ext uri="{FF2B5EF4-FFF2-40B4-BE49-F238E27FC236}">
                <a16:creationId xmlns:a16="http://schemas.microsoft.com/office/drawing/2014/main" id="{1F8AD831-11E7-4085-BDFF-F7EAB095FFC3}"/>
              </a:ext>
            </a:extLst>
          </p:cNvPr>
          <p:cNvSpPr>
            <a:spLocks noChangeAspect="1" noEditPoints="1"/>
          </p:cNvSpPr>
          <p:nvPr/>
        </p:nvSpPr>
        <p:spPr bwMode="auto">
          <a:xfrm>
            <a:off x="10700974" y="3980745"/>
            <a:ext cx="305350" cy="31794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6" name="building_5" title="Icon of tall buildings">
            <a:extLst>
              <a:ext uri="{FF2B5EF4-FFF2-40B4-BE49-F238E27FC236}">
                <a16:creationId xmlns:a16="http://schemas.microsoft.com/office/drawing/2014/main" id="{954ABE00-12E5-4241-B265-B3E5DCFF5836}"/>
              </a:ext>
            </a:extLst>
          </p:cNvPr>
          <p:cNvSpPr>
            <a:spLocks noChangeAspect="1" noEditPoints="1"/>
          </p:cNvSpPr>
          <p:nvPr/>
        </p:nvSpPr>
        <p:spPr bwMode="auto">
          <a:xfrm>
            <a:off x="4800756" y="4913299"/>
            <a:ext cx="328269" cy="35652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7" name="monitor" title="Icon of a monitor">
            <a:extLst>
              <a:ext uri="{FF2B5EF4-FFF2-40B4-BE49-F238E27FC236}">
                <a16:creationId xmlns:a16="http://schemas.microsoft.com/office/drawing/2014/main" id="{D8547439-9BFB-4C37-97E6-590574E5992E}"/>
              </a:ext>
            </a:extLst>
          </p:cNvPr>
          <p:cNvSpPr>
            <a:spLocks noChangeAspect="1" noEditPoints="1"/>
          </p:cNvSpPr>
          <p:nvPr/>
        </p:nvSpPr>
        <p:spPr bwMode="auto">
          <a:xfrm>
            <a:off x="10875902" y="1761546"/>
            <a:ext cx="310853" cy="23823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763">
              <a:gradFill>
                <a:gsLst>
                  <a:gs pos="0">
                    <a:srgbClr val="505050"/>
                  </a:gs>
                  <a:gs pos="100000">
                    <a:srgbClr val="505050"/>
                  </a:gs>
                </a:gsLst>
              </a:gradFill>
              <a:latin typeface="Segoe UI Semilight"/>
            </a:endParaRPr>
          </a:p>
        </p:txBody>
      </p:sp>
      <p:sp>
        <p:nvSpPr>
          <p:cNvPr id="38" name="Financial_E7BB" title="Icon of a chart made of vertical lines with a line tracing the top of each, turning into an arrow pointing up">
            <a:extLst>
              <a:ext uri="{FF2B5EF4-FFF2-40B4-BE49-F238E27FC236}">
                <a16:creationId xmlns:a16="http://schemas.microsoft.com/office/drawing/2014/main" id="{4B80A66C-3B7A-4FC2-81F6-F18448CBDE78}"/>
              </a:ext>
            </a:extLst>
          </p:cNvPr>
          <p:cNvSpPr>
            <a:spLocks noChangeAspect="1" noEditPoints="1"/>
          </p:cNvSpPr>
          <p:nvPr/>
        </p:nvSpPr>
        <p:spPr bwMode="auto">
          <a:xfrm>
            <a:off x="9880302" y="429690"/>
            <a:ext cx="347588" cy="26216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57" tIns="44780" rIns="89557" bIns="447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3415">
              <a:defRPr/>
            </a:pPr>
            <a:endParaRPr lang="en-US" sz="882">
              <a:gradFill>
                <a:gsLst>
                  <a:gs pos="0">
                    <a:srgbClr val="505050"/>
                  </a:gs>
                  <a:gs pos="100000">
                    <a:srgbClr val="505050"/>
                  </a:gs>
                </a:gsLst>
                <a:lin ang="5400000" scaled="1"/>
              </a:gradFill>
              <a:latin typeface="Segoe UI"/>
            </a:endParaRPr>
          </a:p>
        </p:txBody>
      </p:sp>
      <p:sp>
        <p:nvSpPr>
          <p:cNvPr id="39" name="Oval 38">
            <a:extLst>
              <a:ext uri="{FF2B5EF4-FFF2-40B4-BE49-F238E27FC236}">
                <a16:creationId xmlns:a16="http://schemas.microsoft.com/office/drawing/2014/main" id="{96B24973-A3B0-4B2F-9858-984E9D0F530F}"/>
              </a:ext>
            </a:extLst>
          </p:cNvPr>
          <p:cNvSpPr/>
          <p:nvPr/>
        </p:nvSpPr>
        <p:spPr bwMode="auto">
          <a:xfrm>
            <a:off x="8695891" y="1474544"/>
            <a:ext cx="1116834" cy="1116834"/>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3A8F9B1-70B4-4685-AA7D-2BC8E614F1F8}"/>
              </a:ext>
            </a:extLst>
          </p:cNvPr>
          <p:cNvSpPr/>
          <p:nvPr/>
        </p:nvSpPr>
        <p:spPr bwMode="auto">
          <a:xfrm>
            <a:off x="8695891" y="3860507"/>
            <a:ext cx="1116834" cy="1116834"/>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6A19E75B-3C23-4FB3-B8A5-136E4EAC0B28}"/>
              </a:ext>
            </a:extLst>
          </p:cNvPr>
          <p:cNvSpPr/>
          <p:nvPr/>
        </p:nvSpPr>
        <p:spPr bwMode="auto">
          <a:xfrm>
            <a:off x="7950027" y="2787986"/>
            <a:ext cx="2608563" cy="368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algn="ctr" defTabSz="931745"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Increase</a:t>
            </a:r>
            <a:br>
              <a:rPr lang="en-US" sz="16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productivity</a:t>
            </a:r>
          </a:p>
        </p:txBody>
      </p:sp>
      <p:sp>
        <p:nvSpPr>
          <p:cNvPr id="42" name="Rectangle 41">
            <a:extLst>
              <a:ext uri="{FF2B5EF4-FFF2-40B4-BE49-F238E27FC236}">
                <a16:creationId xmlns:a16="http://schemas.microsoft.com/office/drawing/2014/main" id="{5E66D00F-E09E-455E-B8F2-78738D72323F}"/>
              </a:ext>
            </a:extLst>
          </p:cNvPr>
          <p:cNvSpPr/>
          <p:nvPr/>
        </p:nvSpPr>
        <p:spPr bwMode="auto">
          <a:xfrm>
            <a:off x="7950027" y="5237406"/>
            <a:ext cx="2608563" cy="368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algn="ctr" defTabSz="931745" fontAlgn="base">
              <a:spcBef>
                <a:spcPct val="0"/>
              </a:spcBef>
              <a:spcAft>
                <a:spcPct val="0"/>
              </a:spcAft>
            </a:pP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Accelerate</a:t>
            </a:r>
            <a:br>
              <a:rPr lang="en-US" sz="1600">
                <a:gradFill>
                  <a:gsLst>
                    <a:gs pos="0">
                      <a:srgbClr val="0078D4"/>
                    </a:gs>
                    <a:gs pos="100000">
                      <a:srgbClr val="0078D4"/>
                    </a:gs>
                  </a:gsLst>
                  <a:lin ang="5400000" scaled="0"/>
                </a:gradFill>
                <a:latin typeface="Segoe UI Semibold"/>
                <a:ea typeface="Segoe UI" pitchFamily="34" charset="0"/>
                <a:cs typeface="Segoe UI" pitchFamily="34" charset="0"/>
              </a:rPr>
            </a:br>
            <a:r>
              <a:rPr lang="en-US" sz="1600">
                <a:gradFill>
                  <a:gsLst>
                    <a:gs pos="0">
                      <a:srgbClr val="0078D4"/>
                    </a:gs>
                    <a:gs pos="100000">
                      <a:srgbClr val="0078D4"/>
                    </a:gs>
                  </a:gsLst>
                  <a:lin ang="5400000" scaled="0"/>
                </a:gradFill>
                <a:latin typeface="Segoe UI Semibold"/>
                <a:ea typeface="Segoe UI" pitchFamily="34" charset="0"/>
                <a:cs typeface="Segoe UI" pitchFamily="34" charset="0"/>
              </a:rPr>
              <a:t>collaboration</a:t>
            </a:r>
          </a:p>
        </p:txBody>
      </p:sp>
      <p:sp useBgFill="1">
        <p:nvSpPr>
          <p:cNvPr id="43" name="Oval 42">
            <a:extLst>
              <a:ext uri="{FF2B5EF4-FFF2-40B4-BE49-F238E27FC236}">
                <a16:creationId xmlns:a16="http://schemas.microsoft.com/office/drawing/2014/main" id="{E0F157CD-6BEA-42CA-AEF1-EB8579BCDF72}"/>
              </a:ext>
            </a:extLst>
          </p:cNvPr>
          <p:cNvSpPr/>
          <p:nvPr/>
        </p:nvSpPr>
        <p:spPr bwMode="auto">
          <a:xfrm>
            <a:off x="11344447" y="4862701"/>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server" title="Icon of a server tower">
            <a:extLst>
              <a:ext uri="{FF2B5EF4-FFF2-40B4-BE49-F238E27FC236}">
                <a16:creationId xmlns:a16="http://schemas.microsoft.com/office/drawing/2014/main" id="{38BA1D62-0030-4683-B110-6210F997436B}"/>
              </a:ext>
            </a:extLst>
          </p:cNvPr>
          <p:cNvSpPr>
            <a:spLocks noChangeAspect="1" noEditPoints="1"/>
          </p:cNvSpPr>
          <p:nvPr/>
        </p:nvSpPr>
        <p:spPr bwMode="auto">
          <a:xfrm>
            <a:off x="11595080" y="5032436"/>
            <a:ext cx="179901" cy="3416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endParaRPr lang="en-US" sz="1763">
              <a:gradFill>
                <a:gsLst>
                  <a:gs pos="0">
                    <a:srgbClr val="505050"/>
                  </a:gs>
                  <a:gs pos="100000">
                    <a:srgbClr val="505050"/>
                  </a:gs>
                </a:gsLst>
              </a:gradFill>
              <a:latin typeface="Segoe UI Semilight"/>
            </a:endParaRPr>
          </a:p>
        </p:txBody>
      </p:sp>
      <p:sp>
        <p:nvSpPr>
          <p:cNvPr id="45" name="clock_2">
            <a:extLst>
              <a:ext uri="{FF2B5EF4-FFF2-40B4-BE49-F238E27FC236}">
                <a16:creationId xmlns:a16="http://schemas.microsoft.com/office/drawing/2014/main" id="{2434EA6A-453B-486C-A11F-2604B8520E37}"/>
              </a:ext>
            </a:extLst>
          </p:cNvPr>
          <p:cNvSpPr>
            <a:spLocks noChangeAspect="1" noEditPoints="1"/>
          </p:cNvSpPr>
          <p:nvPr/>
        </p:nvSpPr>
        <p:spPr bwMode="auto">
          <a:xfrm>
            <a:off x="9038318" y="1830470"/>
            <a:ext cx="431980" cy="404979"/>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endParaRPr lang="en-US" sz="1763">
              <a:gradFill>
                <a:gsLst>
                  <a:gs pos="0">
                    <a:srgbClr val="505050"/>
                  </a:gs>
                  <a:gs pos="100000">
                    <a:srgbClr val="505050"/>
                  </a:gs>
                </a:gsLst>
              </a:gradFill>
              <a:latin typeface="Segoe UI Semilight"/>
            </a:endParaRPr>
          </a:p>
        </p:txBody>
      </p:sp>
      <p:sp>
        <p:nvSpPr>
          <p:cNvPr id="46" name="speech_5">
            <a:extLst>
              <a:ext uri="{FF2B5EF4-FFF2-40B4-BE49-F238E27FC236}">
                <a16:creationId xmlns:a16="http://schemas.microsoft.com/office/drawing/2014/main" id="{B9E600B1-7DA0-4D3B-B402-25436BF9DF6C}"/>
              </a:ext>
            </a:extLst>
          </p:cNvPr>
          <p:cNvSpPr>
            <a:spLocks noChangeAspect="1" noEditPoints="1"/>
          </p:cNvSpPr>
          <p:nvPr/>
        </p:nvSpPr>
        <p:spPr bwMode="auto">
          <a:xfrm>
            <a:off x="9012934" y="4230196"/>
            <a:ext cx="482746" cy="37745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endParaRPr lang="en-US" sz="1763">
              <a:gradFill>
                <a:gsLst>
                  <a:gs pos="0">
                    <a:srgbClr val="505050"/>
                  </a:gs>
                  <a:gs pos="100000">
                    <a:srgbClr val="505050"/>
                  </a:gs>
                </a:gsLst>
              </a:gradFill>
              <a:latin typeface="Segoe UI Semilight"/>
            </a:endParaRPr>
          </a:p>
        </p:txBody>
      </p:sp>
      <p:sp>
        <p:nvSpPr>
          <p:cNvPr id="47" name="Oval 46">
            <a:extLst>
              <a:ext uri="{FF2B5EF4-FFF2-40B4-BE49-F238E27FC236}">
                <a16:creationId xmlns:a16="http://schemas.microsoft.com/office/drawing/2014/main" id="{09634241-950C-4ACD-8587-D688713DE816}"/>
              </a:ext>
            </a:extLst>
          </p:cNvPr>
          <p:cNvSpPr/>
          <p:nvPr/>
        </p:nvSpPr>
        <p:spPr bwMode="auto">
          <a:xfrm>
            <a:off x="10655831" y="2948377"/>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48" name="Oval 47">
            <a:extLst>
              <a:ext uri="{FF2B5EF4-FFF2-40B4-BE49-F238E27FC236}">
                <a16:creationId xmlns:a16="http://schemas.microsoft.com/office/drawing/2014/main" id="{1656147F-72A8-4BC2-ACAD-7CC4ABF5B7D1}"/>
              </a:ext>
            </a:extLst>
          </p:cNvPr>
          <p:cNvSpPr/>
          <p:nvPr/>
        </p:nvSpPr>
        <p:spPr bwMode="auto">
          <a:xfrm>
            <a:off x="7907022" y="3570041"/>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
        <p:nvSpPr>
          <p:cNvPr id="49" name="Oval 48">
            <a:extLst>
              <a:ext uri="{FF2B5EF4-FFF2-40B4-BE49-F238E27FC236}">
                <a16:creationId xmlns:a16="http://schemas.microsoft.com/office/drawing/2014/main" id="{D6E7A6CB-9F58-4C93-B99B-157FE4807897}"/>
              </a:ext>
            </a:extLst>
          </p:cNvPr>
          <p:cNvSpPr/>
          <p:nvPr/>
        </p:nvSpPr>
        <p:spPr bwMode="auto">
          <a:xfrm>
            <a:off x="6663693" y="6423710"/>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pPr>
            <a:endParaRPr lang="en-US" sz="1999">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275640769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1BA3-0FA0-43EA-B1B7-2C2E414EFB51}"/>
              </a:ext>
            </a:extLst>
          </p:cNvPr>
          <p:cNvSpPr>
            <a:spLocks noGrp="1"/>
          </p:cNvSpPr>
          <p:nvPr>
            <p:ph type="title"/>
          </p:nvPr>
        </p:nvSpPr>
        <p:spPr/>
        <p:txBody>
          <a:bodyPr/>
          <a:lstStyle/>
          <a:p>
            <a:r>
              <a:rPr lang="en-US" dirty="0"/>
              <a:t>Software delivery paradox</a:t>
            </a:r>
            <a:endParaRPr lang="gsw-CH" dirty="0"/>
          </a:p>
        </p:txBody>
      </p:sp>
      <p:sp>
        <p:nvSpPr>
          <p:cNvPr id="70" name="Rectangle 69">
            <a:extLst>
              <a:ext uri="{FF2B5EF4-FFF2-40B4-BE49-F238E27FC236}">
                <a16:creationId xmlns:a16="http://schemas.microsoft.com/office/drawing/2014/main" id="{3D214F8F-AEEE-4E9D-98B1-7BE6EE4C23F4}"/>
              </a:ext>
            </a:extLst>
          </p:cNvPr>
          <p:cNvSpPr/>
          <p:nvPr/>
        </p:nvSpPr>
        <p:spPr>
          <a:xfrm>
            <a:off x="578756" y="1977301"/>
            <a:ext cx="11048870" cy="430879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algn="ctr" defTabSz="913500">
              <a:defRPr/>
            </a:pPr>
            <a:endParaRPr lang="en-US" sz="1798" kern="0">
              <a:solidFill>
                <a:sysClr val="windowText" lastClr="000000"/>
              </a:solidFill>
              <a:latin typeface="Segoe UI"/>
            </a:endParaRPr>
          </a:p>
        </p:txBody>
      </p:sp>
      <p:sp>
        <p:nvSpPr>
          <p:cNvPr id="72" name="Rectangle 71">
            <a:extLst>
              <a:ext uri="{FF2B5EF4-FFF2-40B4-BE49-F238E27FC236}">
                <a16:creationId xmlns:a16="http://schemas.microsoft.com/office/drawing/2014/main" id="{7ED0E51F-07D1-48B2-81F6-AF1D5D8B48B8}"/>
              </a:ext>
            </a:extLst>
          </p:cNvPr>
          <p:cNvSpPr/>
          <p:nvPr/>
        </p:nvSpPr>
        <p:spPr bwMode="auto">
          <a:xfrm flipH="1">
            <a:off x="4985601" y="1977302"/>
            <a:ext cx="6642022" cy="4305914"/>
          </a:xfrm>
          <a:prstGeom prst="rect">
            <a:avLst/>
          </a:prstGeom>
          <a:blipFill>
            <a:blip r:embed="rId2" cstate="print">
              <a:extLst>
                <a:ext uri="{28A0092B-C50C-407E-A947-70E740481C1C}">
                  <a14:useLocalDpi xmlns:a14="http://schemas.microsoft.com/office/drawing/2010/main" val="0"/>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48">
            <a:extLst>
              <a:ext uri="{FF2B5EF4-FFF2-40B4-BE49-F238E27FC236}">
                <a16:creationId xmlns:a16="http://schemas.microsoft.com/office/drawing/2014/main" id="{4F8D1ADC-1F03-47B2-8513-462DDCD853CC}"/>
              </a:ext>
            </a:extLst>
          </p:cNvPr>
          <p:cNvSpPr/>
          <p:nvPr/>
        </p:nvSpPr>
        <p:spPr bwMode="auto">
          <a:xfrm>
            <a:off x="578754" y="1977301"/>
            <a:ext cx="6638549" cy="4305913"/>
          </a:xfrm>
          <a:custGeom>
            <a:avLst/>
            <a:gdLst>
              <a:gd name="connsiteX0" fmla="*/ 0 w 6630590"/>
              <a:gd name="connsiteY0" fmla="*/ 0 h 4243378"/>
              <a:gd name="connsiteX1" fmla="*/ 6630590 w 6630590"/>
              <a:gd name="connsiteY1" fmla="*/ 0 h 4243378"/>
              <a:gd name="connsiteX2" fmla="*/ 6630590 w 6630590"/>
              <a:gd name="connsiteY2" fmla="*/ 4243378 h 4243378"/>
              <a:gd name="connsiteX3" fmla="*/ 0 w 6630590"/>
              <a:gd name="connsiteY3" fmla="*/ 4243378 h 4243378"/>
              <a:gd name="connsiteX4" fmla="*/ 0 w 6630590"/>
              <a:gd name="connsiteY4" fmla="*/ 0 h 4243378"/>
              <a:gd name="connsiteX0" fmla="*/ 0 w 6630590"/>
              <a:gd name="connsiteY0" fmla="*/ 0 h 4243378"/>
              <a:gd name="connsiteX1" fmla="*/ 4433490 w 6630590"/>
              <a:gd name="connsiteY1" fmla="*/ 0 h 4243378"/>
              <a:gd name="connsiteX2" fmla="*/ 6630590 w 6630590"/>
              <a:gd name="connsiteY2" fmla="*/ 4243378 h 4243378"/>
              <a:gd name="connsiteX3" fmla="*/ 0 w 6630590"/>
              <a:gd name="connsiteY3" fmla="*/ 4243378 h 4243378"/>
              <a:gd name="connsiteX4" fmla="*/ 0 w 6630590"/>
              <a:gd name="connsiteY4" fmla="*/ 0 h 4243378"/>
              <a:gd name="connsiteX0" fmla="*/ 0 w 6630590"/>
              <a:gd name="connsiteY0" fmla="*/ 4762 h 4248140"/>
              <a:gd name="connsiteX1" fmla="*/ 4452540 w 6630590"/>
              <a:gd name="connsiteY1" fmla="*/ 0 h 4248140"/>
              <a:gd name="connsiteX2" fmla="*/ 6630590 w 6630590"/>
              <a:gd name="connsiteY2" fmla="*/ 4248140 h 4248140"/>
              <a:gd name="connsiteX3" fmla="*/ 0 w 6630590"/>
              <a:gd name="connsiteY3" fmla="*/ 4248140 h 4248140"/>
              <a:gd name="connsiteX4" fmla="*/ 0 w 6630590"/>
              <a:gd name="connsiteY4" fmla="*/ 4762 h 424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0590" h="4248140">
                <a:moveTo>
                  <a:pt x="0" y="4762"/>
                </a:moveTo>
                <a:lnTo>
                  <a:pt x="4452540" y="0"/>
                </a:lnTo>
                <a:lnTo>
                  <a:pt x="6630590" y="4248140"/>
                </a:lnTo>
                <a:lnTo>
                  <a:pt x="0" y="4248140"/>
                </a:lnTo>
                <a:lnTo>
                  <a:pt x="0" y="4762"/>
                </a:lnTo>
                <a:close/>
              </a:path>
            </a:pathLst>
          </a:custGeom>
          <a:blipFill>
            <a:blip r:embed="rId3" cstate="print">
              <a:extLst>
                <a:ext uri="{28A0092B-C50C-407E-A947-70E740481C1C}">
                  <a14:useLocalDpi xmlns:a14="http://schemas.microsoft.com/office/drawing/2010/main" val="0"/>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AC909224-4552-4C7C-AB51-55E8B3FD428D}"/>
              </a:ext>
            </a:extLst>
          </p:cNvPr>
          <p:cNvSpPr/>
          <p:nvPr/>
        </p:nvSpPr>
        <p:spPr bwMode="auto">
          <a:xfrm>
            <a:off x="578755" y="1977301"/>
            <a:ext cx="11048870" cy="4308794"/>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defTabSz="931924" fontAlgn="base">
              <a:spcBef>
                <a:spcPct val="0"/>
              </a:spcBef>
              <a:spcAft>
                <a:spcPct val="0"/>
              </a:spcAft>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 Placeholder 4">
            <a:extLst>
              <a:ext uri="{FF2B5EF4-FFF2-40B4-BE49-F238E27FC236}">
                <a16:creationId xmlns:a16="http://schemas.microsoft.com/office/drawing/2014/main" id="{92A7158B-CABF-4C99-883E-828DDC84081A}"/>
              </a:ext>
            </a:extLst>
          </p:cNvPr>
          <p:cNvSpPr txBox="1">
            <a:spLocks/>
          </p:cNvSpPr>
          <p:nvPr/>
        </p:nvSpPr>
        <p:spPr>
          <a:xfrm>
            <a:off x="589673" y="1427471"/>
            <a:ext cx="11329048" cy="307648"/>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367"/>
            <a:r>
              <a:rPr lang="en-US" sz="1999" dirty="0">
                <a:solidFill>
                  <a:srgbClr val="107C10"/>
                </a:solidFill>
                <a:latin typeface="+mj-lt"/>
              </a:rPr>
              <a:t>Speed vs. control impedes innovation</a:t>
            </a:r>
          </a:p>
        </p:txBody>
      </p:sp>
      <p:cxnSp>
        <p:nvCxnSpPr>
          <p:cNvPr id="80" name="Straight Connector 79">
            <a:extLst>
              <a:ext uri="{FF2B5EF4-FFF2-40B4-BE49-F238E27FC236}">
                <a16:creationId xmlns:a16="http://schemas.microsoft.com/office/drawing/2014/main" id="{9481A2F3-7495-407D-B40F-52D5A05D42EA}"/>
              </a:ext>
            </a:extLst>
          </p:cNvPr>
          <p:cNvCxnSpPr>
            <a:cxnSpLocks/>
          </p:cNvCxnSpPr>
          <p:nvPr/>
        </p:nvCxnSpPr>
        <p:spPr>
          <a:xfrm>
            <a:off x="4857827" y="1683507"/>
            <a:ext cx="2612614" cy="5084048"/>
          </a:xfrm>
          <a:prstGeom prst="line">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87ADE63E-E171-43BB-BA41-023F5AB5C1BF}"/>
              </a:ext>
            </a:extLst>
          </p:cNvPr>
          <p:cNvSpPr/>
          <p:nvPr/>
        </p:nvSpPr>
        <p:spPr bwMode="auto">
          <a:xfrm>
            <a:off x="820572" y="2173225"/>
            <a:ext cx="2850907" cy="474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defTabSz="931924" fontAlgn="base">
              <a:spcBef>
                <a:spcPct val="0"/>
              </a:spcBef>
              <a:spcAft>
                <a:spcPct val="0"/>
              </a:spcAft>
            </a:pPr>
            <a:r>
              <a:rPr lang="en-US" sz="1600" b="1" spc="200" dirty="0">
                <a:solidFill>
                  <a:srgbClr val="FFB900"/>
                </a:solidFill>
                <a:latin typeface="Segoe UI"/>
                <a:ea typeface="Segoe UI" pitchFamily="34" charset="0"/>
                <a:cs typeface="Segoe UI" pitchFamily="34" charset="0"/>
              </a:rPr>
              <a:t>SPEED</a:t>
            </a:r>
          </a:p>
        </p:txBody>
      </p:sp>
      <p:sp>
        <p:nvSpPr>
          <p:cNvPr id="84" name="Rectangle 83">
            <a:extLst>
              <a:ext uri="{FF2B5EF4-FFF2-40B4-BE49-F238E27FC236}">
                <a16:creationId xmlns:a16="http://schemas.microsoft.com/office/drawing/2014/main" id="{0F08C769-ECC3-46A1-8252-438C0BB532FD}"/>
              </a:ext>
            </a:extLst>
          </p:cNvPr>
          <p:cNvSpPr/>
          <p:nvPr/>
        </p:nvSpPr>
        <p:spPr bwMode="auto">
          <a:xfrm>
            <a:off x="8635122" y="5685955"/>
            <a:ext cx="2850907" cy="474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algn="r" defTabSz="931924" fontAlgn="base">
              <a:spcBef>
                <a:spcPct val="0"/>
              </a:spcBef>
              <a:spcAft>
                <a:spcPct val="0"/>
              </a:spcAft>
            </a:pPr>
            <a:r>
              <a:rPr lang="en-US" sz="1600" b="1" spc="200" dirty="0">
                <a:solidFill>
                  <a:srgbClr val="FFB900"/>
                </a:solidFill>
                <a:latin typeface="Segoe UI"/>
                <a:ea typeface="Segoe UI" pitchFamily="34" charset="0"/>
                <a:cs typeface="Segoe UI" pitchFamily="34" charset="0"/>
              </a:rPr>
              <a:t>CONTROL</a:t>
            </a:r>
          </a:p>
        </p:txBody>
      </p:sp>
      <p:sp>
        <p:nvSpPr>
          <p:cNvPr id="86" name="Title 3">
            <a:extLst>
              <a:ext uri="{FF2B5EF4-FFF2-40B4-BE49-F238E27FC236}">
                <a16:creationId xmlns:a16="http://schemas.microsoft.com/office/drawing/2014/main" id="{44A13CA5-8259-4B97-86BC-2DC0B342AFAA}"/>
              </a:ext>
            </a:extLst>
          </p:cNvPr>
          <p:cNvSpPr txBox="1">
            <a:spLocks/>
          </p:cNvSpPr>
          <p:nvPr/>
        </p:nvSpPr>
        <p:spPr>
          <a:xfrm>
            <a:off x="1675269" y="3919086"/>
            <a:ext cx="3317747" cy="4923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3199" spc="-49">
                <a:gradFill>
                  <a:gsLst>
                    <a:gs pos="1250">
                      <a:srgbClr val="FFFFFF"/>
                    </a:gs>
                    <a:gs pos="100000">
                      <a:srgbClr val="FFFFFF"/>
                    </a:gs>
                  </a:gsLst>
                  <a:lin ang="5400000" scaled="0"/>
                </a:gradFill>
                <a:latin typeface="Segoe UI Semibold"/>
              </a:rPr>
              <a:t>Innovation</a:t>
            </a:r>
          </a:p>
        </p:txBody>
      </p:sp>
      <p:sp>
        <p:nvSpPr>
          <p:cNvPr id="88" name="Title 3">
            <a:extLst>
              <a:ext uri="{FF2B5EF4-FFF2-40B4-BE49-F238E27FC236}">
                <a16:creationId xmlns:a16="http://schemas.microsoft.com/office/drawing/2014/main" id="{DC802062-C6B8-4D2C-B477-E6EDD3D9D670}"/>
              </a:ext>
            </a:extLst>
          </p:cNvPr>
          <p:cNvSpPr txBox="1">
            <a:spLocks/>
          </p:cNvSpPr>
          <p:nvPr/>
        </p:nvSpPr>
        <p:spPr>
          <a:xfrm>
            <a:off x="7206892" y="3919086"/>
            <a:ext cx="3317747" cy="4923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3199" spc="-49">
                <a:gradFill>
                  <a:gsLst>
                    <a:gs pos="1250">
                      <a:srgbClr val="FFFFFF"/>
                    </a:gs>
                    <a:gs pos="100000">
                      <a:srgbClr val="FFFFFF"/>
                    </a:gs>
                  </a:gsLst>
                  <a:lin ang="5400000" scaled="0"/>
                </a:gradFill>
                <a:latin typeface="Segoe UI Semibold"/>
              </a:rPr>
              <a:t>Reliability</a:t>
            </a:r>
          </a:p>
        </p:txBody>
      </p:sp>
      <p:cxnSp>
        <p:nvCxnSpPr>
          <p:cNvPr id="90" name="Straight Connector 89">
            <a:extLst>
              <a:ext uri="{FF2B5EF4-FFF2-40B4-BE49-F238E27FC236}">
                <a16:creationId xmlns:a16="http://schemas.microsoft.com/office/drawing/2014/main" id="{798FAB42-A665-44A1-9C9F-75E9C9F02BD5}"/>
              </a:ext>
            </a:extLst>
          </p:cNvPr>
          <p:cNvCxnSpPr>
            <a:cxnSpLocks/>
          </p:cNvCxnSpPr>
          <p:nvPr/>
        </p:nvCxnSpPr>
        <p:spPr>
          <a:xfrm>
            <a:off x="5326922" y="4140553"/>
            <a:ext cx="1552534" cy="0"/>
          </a:xfrm>
          <a:prstGeom prst="line">
            <a:avLst/>
          </a:prstGeom>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Rectangle 8">
            <a:extLst>
              <a:ext uri="{FF2B5EF4-FFF2-40B4-BE49-F238E27FC236}">
                <a16:creationId xmlns:a16="http://schemas.microsoft.com/office/drawing/2014/main" id="{A716C1C2-F14B-42B1-BE6F-F0E1DE96F4D3}"/>
              </a:ext>
            </a:extLst>
          </p:cNvPr>
          <p:cNvSpPr/>
          <p:nvPr/>
        </p:nvSpPr>
        <p:spPr bwMode="auto">
          <a:xfrm rot="8100000">
            <a:off x="6699821" y="4062325"/>
            <a:ext cx="156459" cy="156459"/>
          </a:xfrm>
          <a:custGeom>
            <a:avLst/>
            <a:gdLst>
              <a:gd name="connsiteX0" fmla="*/ 0 w 259080"/>
              <a:gd name="connsiteY0" fmla="*/ 0 h 259080"/>
              <a:gd name="connsiteX1" fmla="*/ 259080 w 259080"/>
              <a:gd name="connsiteY1" fmla="*/ 0 h 259080"/>
              <a:gd name="connsiteX2" fmla="*/ 259080 w 259080"/>
              <a:gd name="connsiteY2" fmla="*/ 259080 h 259080"/>
              <a:gd name="connsiteX3" fmla="*/ 0 w 259080"/>
              <a:gd name="connsiteY3" fmla="*/ 259080 h 259080"/>
              <a:gd name="connsiteX4" fmla="*/ 0 w 259080"/>
              <a:gd name="connsiteY4" fmla="*/ 0 h 259080"/>
              <a:gd name="connsiteX0" fmla="*/ 259080 w 350520"/>
              <a:gd name="connsiteY0" fmla="*/ 259080 h 350520"/>
              <a:gd name="connsiteX1" fmla="*/ 0 w 350520"/>
              <a:gd name="connsiteY1" fmla="*/ 259080 h 350520"/>
              <a:gd name="connsiteX2" fmla="*/ 0 w 350520"/>
              <a:gd name="connsiteY2" fmla="*/ 0 h 350520"/>
              <a:gd name="connsiteX3" fmla="*/ 259080 w 350520"/>
              <a:gd name="connsiteY3" fmla="*/ 0 h 350520"/>
              <a:gd name="connsiteX4" fmla="*/ 350520 w 350520"/>
              <a:gd name="connsiteY4" fmla="*/ 350520 h 350520"/>
              <a:gd name="connsiteX0" fmla="*/ 259080 w 259080"/>
              <a:gd name="connsiteY0" fmla="*/ 259080 h 259080"/>
              <a:gd name="connsiteX1" fmla="*/ 0 w 259080"/>
              <a:gd name="connsiteY1" fmla="*/ 259080 h 259080"/>
              <a:gd name="connsiteX2" fmla="*/ 0 w 259080"/>
              <a:gd name="connsiteY2" fmla="*/ 0 h 259080"/>
              <a:gd name="connsiteX3" fmla="*/ 259080 w 259080"/>
              <a:gd name="connsiteY3" fmla="*/ 0 h 259080"/>
              <a:gd name="connsiteX0" fmla="*/ 0 w 259080"/>
              <a:gd name="connsiteY0" fmla="*/ 259080 h 259080"/>
              <a:gd name="connsiteX1" fmla="*/ 0 w 259080"/>
              <a:gd name="connsiteY1" fmla="*/ 0 h 259080"/>
              <a:gd name="connsiteX2" fmla="*/ 259080 w 259080"/>
              <a:gd name="connsiteY2" fmla="*/ 0 h 259080"/>
            </a:gdLst>
            <a:ahLst/>
            <a:cxnLst>
              <a:cxn ang="0">
                <a:pos x="connsiteX0" y="connsiteY0"/>
              </a:cxn>
              <a:cxn ang="0">
                <a:pos x="connsiteX1" y="connsiteY1"/>
              </a:cxn>
              <a:cxn ang="0">
                <a:pos x="connsiteX2" y="connsiteY2"/>
              </a:cxn>
            </a:cxnLst>
            <a:rect l="l" t="t" r="r" b="b"/>
            <a:pathLst>
              <a:path w="259080" h="259080">
                <a:moveTo>
                  <a:pt x="0" y="259080"/>
                </a:moveTo>
                <a:lnTo>
                  <a:pt x="0" y="0"/>
                </a:lnTo>
                <a:lnTo>
                  <a:pt x="259080" y="0"/>
                </a:lnTo>
              </a:path>
            </a:pathLst>
          </a:custGeom>
          <a:ln w="15875">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8">
            <a:extLst>
              <a:ext uri="{FF2B5EF4-FFF2-40B4-BE49-F238E27FC236}">
                <a16:creationId xmlns:a16="http://schemas.microsoft.com/office/drawing/2014/main" id="{1CA05415-5317-4F06-BF11-89FA79504848}"/>
              </a:ext>
            </a:extLst>
          </p:cNvPr>
          <p:cNvSpPr/>
          <p:nvPr/>
        </p:nvSpPr>
        <p:spPr bwMode="auto">
          <a:xfrm rot="13500000" flipH="1">
            <a:off x="5358891" y="4062326"/>
            <a:ext cx="156459" cy="156459"/>
          </a:xfrm>
          <a:custGeom>
            <a:avLst/>
            <a:gdLst>
              <a:gd name="connsiteX0" fmla="*/ 0 w 259080"/>
              <a:gd name="connsiteY0" fmla="*/ 0 h 259080"/>
              <a:gd name="connsiteX1" fmla="*/ 259080 w 259080"/>
              <a:gd name="connsiteY1" fmla="*/ 0 h 259080"/>
              <a:gd name="connsiteX2" fmla="*/ 259080 w 259080"/>
              <a:gd name="connsiteY2" fmla="*/ 259080 h 259080"/>
              <a:gd name="connsiteX3" fmla="*/ 0 w 259080"/>
              <a:gd name="connsiteY3" fmla="*/ 259080 h 259080"/>
              <a:gd name="connsiteX4" fmla="*/ 0 w 259080"/>
              <a:gd name="connsiteY4" fmla="*/ 0 h 259080"/>
              <a:gd name="connsiteX0" fmla="*/ 259080 w 350520"/>
              <a:gd name="connsiteY0" fmla="*/ 259080 h 350520"/>
              <a:gd name="connsiteX1" fmla="*/ 0 w 350520"/>
              <a:gd name="connsiteY1" fmla="*/ 259080 h 350520"/>
              <a:gd name="connsiteX2" fmla="*/ 0 w 350520"/>
              <a:gd name="connsiteY2" fmla="*/ 0 h 350520"/>
              <a:gd name="connsiteX3" fmla="*/ 259080 w 350520"/>
              <a:gd name="connsiteY3" fmla="*/ 0 h 350520"/>
              <a:gd name="connsiteX4" fmla="*/ 350520 w 350520"/>
              <a:gd name="connsiteY4" fmla="*/ 350520 h 350520"/>
              <a:gd name="connsiteX0" fmla="*/ 259080 w 259080"/>
              <a:gd name="connsiteY0" fmla="*/ 259080 h 259080"/>
              <a:gd name="connsiteX1" fmla="*/ 0 w 259080"/>
              <a:gd name="connsiteY1" fmla="*/ 259080 h 259080"/>
              <a:gd name="connsiteX2" fmla="*/ 0 w 259080"/>
              <a:gd name="connsiteY2" fmla="*/ 0 h 259080"/>
              <a:gd name="connsiteX3" fmla="*/ 259080 w 259080"/>
              <a:gd name="connsiteY3" fmla="*/ 0 h 259080"/>
              <a:gd name="connsiteX0" fmla="*/ 0 w 259080"/>
              <a:gd name="connsiteY0" fmla="*/ 259080 h 259080"/>
              <a:gd name="connsiteX1" fmla="*/ 0 w 259080"/>
              <a:gd name="connsiteY1" fmla="*/ 0 h 259080"/>
              <a:gd name="connsiteX2" fmla="*/ 259080 w 259080"/>
              <a:gd name="connsiteY2" fmla="*/ 0 h 259080"/>
            </a:gdLst>
            <a:ahLst/>
            <a:cxnLst>
              <a:cxn ang="0">
                <a:pos x="connsiteX0" y="connsiteY0"/>
              </a:cxn>
              <a:cxn ang="0">
                <a:pos x="connsiteX1" y="connsiteY1"/>
              </a:cxn>
              <a:cxn ang="0">
                <a:pos x="connsiteX2" y="connsiteY2"/>
              </a:cxn>
            </a:cxnLst>
            <a:rect l="l" t="t" r="r" b="b"/>
            <a:pathLst>
              <a:path w="259080" h="259080">
                <a:moveTo>
                  <a:pt x="0" y="259080"/>
                </a:moveTo>
                <a:lnTo>
                  <a:pt x="0" y="0"/>
                </a:lnTo>
                <a:lnTo>
                  <a:pt x="259080" y="0"/>
                </a:lnTo>
              </a:path>
            </a:pathLst>
          </a:custGeom>
          <a:ln w="15875">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0258568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2515-6EB6-41EB-82DF-14F31271F8B4}"/>
              </a:ext>
            </a:extLst>
          </p:cNvPr>
          <p:cNvSpPr>
            <a:spLocks noGrp="1"/>
          </p:cNvSpPr>
          <p:nvPr>
            <p:ph type="title"/>
          </p:nvPr>
        </p:nvSpPr>
        <p:spPr/>
        <p:txBody>
          <a:bodyPr/>
          <a:lstStyle/>
          <a:p>
            <a:r>
              <a:rPr lang="gsw-CH" dirty="0"/>
              <a:t>What is DevOps?</a:t>
            </a:r>
          </a:p>
        </p:txBody>
      </p:sp>
      <p:sp>
        <p:nvSpPr>
          <p:cNvPr id="5" name="TextBox 4">
            <a:extLst>
              <a:ext uri="{FF2B5EF4-FFF2-40B4-BE49-F238E27FC236}">
                <a16:creationId xmlns:a16="http://schemas.microsoft.com/office/drawing/2014/main" id="{181CB184-68A3-4594-BA34-675142930AF1}"/>
              </a:ext>
            </a:extLst>
          </p:cNvPr>
          <p:cNvSpPr txBox="1"/>
          <p:nvPr/>
        </p:nvSpPr>
        <p:spPr>
          <a:xfrm>
            <a:off x="478155" y="1011198"/>
            <a:ext cx="6762750" cy="338554"/>
          </a:xfrm>
          <a:prstGeom prst="rect">
            <a:avLst/>
          </a:prstGeom>
          <a:noFill/>
        </p:spPr>
        <p:txBody>
          <a:bodyPr wrap="square">
            <a:spAutoFit/>
          </a:bodyPr>
          <a:lstStyle/>
          <a:p>
            <a:r>
              <a:rPr lang="en-US" sz="1600" dirty="0">
                <a:solidFill>
                  <a:srgbClr val="000000"/>
                </a:solidFill>
                <a:latin typeface="+mj-lt"/>
              </a:rPr>
              <a:t>People. Process. Products.</a:t>
            </a:r>
          </a:p>
        </p:txBody>
      </p:sp>
      <p:grpSp>
        <p:nvGrpSpPr>
          <p:cNvPr id="8" name="Group 7" descr="DevOps is the union of people, process, and products to enable continuous delivery of value to your end users.&#10;">
            <a:extLst>
              <a:ext uri="{FF2B5EF4-FFF2-40B4-BE49-F238E27FC236}">
                <a16:creationId xmlns:a16="http://schemas.microsoft.com/office/drawing/2014/main" id="{559C92B5-D9D9-472C-8FD0-270C7F7EC665}"/>
              </a:ext>
            </a:extLst>
          </p:cNvPr>
          <p:cNvGrpSpPr/>
          <p:nvPr/>
        </p:nvGrpSpPr>
        <p:grpSpPr>
          <a:xfrm>
            <a:off x="426425" y="1890756"/>
            <a:ext cx="5306540" cy="3886006"/>
            <a:chOff x="366076" y="1432242"/>
            <a:chExt cx="4716106" cy="3964491"/>
          </a:xfrm>
        </p:grpSpPr>
        <p:sp>
          <p:nvSpPr>
            <p:cNvPr id="9" name="Rectangle 8">
              <a:extLst>
                <a:ext uri="{FF2B5EF4-FFF2-40B4-BE49-F238E27FC236}">
                  <a16:creationId xmlns:a16="http://schemas.microsoft.com/office/drawing/2014/main" id="{7B42C2C1-0EE0-4D3A-B130-47A123C05500}"/>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dirty="0">
                  <a:solidFill>
                    <a:srgbClr val="000000"/>
                  </a:solidFill>
                  <a:latin typeface="Segoe UI"/>
                </a:rPr>
                <a:t>DevOps is the union of </a:t>
              </a:r>
              <a:r>
                <a:rPr lang="en-US" sz="2745" b="1" dirty="0">
                  <a:solidFill>
                    <a:srgbClr val="0078D7"/>
                  </a:solidFill>
                  <a:latin typeface="Segoe UI"/>
                </a:rPr>
                <a:t>people</a:t>
              </a:r>
              <a:r>
                <a:rPr lang="en-US" sz="2745" dirty="0">
                  <a:solidFill>
                    <a:srgbClr val="000000"/>
                  </a:solidFill>
                  <a:latin typeface="Segoe UI"/>
                </a:rPr>
                <a:t>, </a:t>
              </a:r>
              <a:r>
                <a:rPr lang="en-US" sz="2745" b="1" dirty="0">
                  <a:solidFill>
                    <a:srgbClr val="0078D7"/>
                  </a:solidFill>
                  <a:latin typeface="Segoe UI"/>
                </a:rPr>
                <a:t>process</a:t>
              </a:r>
              <a:r>
                <a:rPr lang="en-US" sz="2745" dirty="0">
                  <a:solidFill>
                    <a:srgbClr val="000000"/>
                  </a:solidFill>
                  <a:latin typeface="Segoe UI"/>
                </a:rPr>
                <a:t>, and </a:t>
              </a:r>
              <a:r>
                <a:rPr lang="en-US" sz="2745" b="1" dirty="0">
                  <a:solidFill>
                    <a:srgbClr val="0078D7"/>
                  </a:solidFill>
                  <a:latin typeface="Segoe UI"/>
                </a:rPr>
                <a:t>products</a:t>
              </a:r>
              <a:r>
                <a:rPr lang="en-US" sz="2745" dirty="0">
                  <a:solidFill>
                    <a:srgbClr val="000000"/>
                  </a:solidFill>
                  <a:latin typeface="Segoe UI"/>
                </a:rPr>
                <a:t> to enable continuous delivery of value to your end users.</a:t>
              </a:r>
            </a:p>
          </p:txBody>
        </p:sp>
        <p:sp>
          <p:nvSpPr>
            <p:cNvPr id="10" name="Rectangle 9">
              <a:extLst>
                <a:ext uri="{FF2B5EF4-FFF2-40B4-BE49-F238E27FC236}">
                  <a16:creationId xmlns:a16="http://schemas.microsoft.com/office/drawing/2014/main" id="{44DE6497-CA15-4216-9E54-014B899DC041}"/>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defTabSz="914314">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latin typeface="Segoe UI"/>
              </a:endParaRPr>
            </a:p>
          </p:txBody>
        </p:sp>
        <p:sp>
          <p:nvSpPr>
            <p:cNvPr id="11" name="Rectangle 10">
              <a:extLst>
                <a:ext uri="{FF2B5EF4-FFF2-40B4-BE49-F238E27FC236}">
                  <a16:creationId xmlns:a16="http://schemas.microsoft.com/office/drawing/2014/main" id="{F2D4BA93-92F5-4232-9E63-50FA31BBE278}"/>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defTabSz="914314">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latin typeface="Segoe UI"/>
              </a:endParaRPr>
            </a:p>
          </p:txBody>
        </p:sp>
      </p:grpSp>
      <p:sp>
        <p:nvSpPr>
          <p:cNvPr id="12" name="Oval 11">
            <a:extLst>
              <a:ext uri="{FF2B5EF4-FFF2-40B4-BE49-F238E27FC236}">
                <a16:creationId xmlns:a16="http://schemas.microsoft.com/office/drawing/2014/main" id="{CF1FD03D-1F60-44EA-8B79-6ADBEB9D6F3C}"/>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w="44450" cap="rnd">
            <a:solidFill>
              <a:srgbClr val="66666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0078D7"/>
              </a:solidFill>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EDA60886-340A-4A84-BEC7-86D88DA72A5C}"/>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bg1"/>
                </a:solidFill>
                <a:latin typeface="Segoe UI"/>
                <a:ea typeface="Segoe UI" pitchFamily="34" charset="0"/>
                <a:cs typeface="Segoe UI" pitchFamily="34" charset="0"/>
              </a:rPr>
              <a:t>Build&amp; Test</a:t>
            </a:r>
          </a:p>
        </p:txBody>
      </p:sp>
      <p:grpSp>
        <p:nvGrpSpPr>
          <p:cNvPr id="14" name="Group 13">
            <a:extLst>
              <a:ext uri="{FF2B5EF4-FFF2-40B4-BE49-F238E27FC236}">
                <a16:creationId xmlns:a16="http://schemas.microsoft.com/office/drawing/2014/main" id="{845F8144-E89E-4549-81B5-6F0696870092}"/>
              </a:ext>
              <a:ext uri="{C183D7F6-B498-43B3-948B-1728B52AA6E4}">
                <adec:decorative xmlns:adec="http://schemas.microsoft.com/office/drawing/2017/decorative" val="1"/>
              </a:ext>
            </a:extLst>
          </p:cNvPr>
          <p:cNvGrpSpPr/>
          <p:nvPr/>
        </p:nvGrpSpPr>
        <p:grpSpPr>
          <a:xfrm>
            <a:off x="8098393" y="2875572"/>
            <a:ext cx="1658276" cy="1587209"/>
            <a:chOff x="5375754" y="3006942"/>
            <a:chExt cx="1568588" cy="1501364"/>
          </a:xfrm>
        </p:grpSpPr>
        <p:sp>
          <p:nvSpPr>
            <p:cNvPr id="15" name="Business Trans large">
              <a:extLst>
                <a:ext uri="{FF2B5EF4-FFF2-40B4-BE49-F238E27FC236}">
                  <a16:creationId xmlns:a16="http://schemas.microsoft.com/office/drawing/2014/main" id="{F1C4A7E5-493C-40C1-87AC-BD6EEEAF00EB}"/>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dirty="0">
                  <a:ln w="3175">
                    <a:noFill/>
                  </a:ln>
                  <a:solidFill>
                    <a:srgbClr val="0078D7"/>
                  </a:solidFill>
                  <a:latin typeface="+mj-lt"/>
                  <a:cs typeface="Segoe UI Semilight" panose="020B0402040204020203" pitchFamily="34" charset="0"/>
                </a:rPr>
                <a:t>Continuous</a:t>
              </a:r>
              <a:br>
                <a:rPr lang="en-US" sz="1765" spc="10" dirty="0">
                  <a:ln w="3175">
                    <a:noFill/>
                  </a:ln>
                  <a:solidFill>
                    <a:srgbClr val="0078D7"/>
                  </a:solidFill>
                  <a:latin typeface="+mj-lt"/>
                  <a:cs typeface="Segoe UI Semilight" panose="020B0402040204020203" pitchFamily="34" charset="0"/>
                </a:rPr>
              </a:br>
              <a:r>
                <a:rPr lang="en-US" sz="1765" spc="10" dirty="0">
                  <a:ln w="3175">
                    <a:noFill/>
                  </a:ln>
                  <a:solidFill>
                    <a:srgbClr val="0078D7"/>
                  </a:solidFill>
                  <a:latin typeface="+mj-lt"/>
                  <a:cs typeface="Segoe UI Semilight" panose="020B0402040204020203" pitchFamily="34" charset="0"/>
                </a:rPr>
                <a:t>Delivery</a:t>
              </a:r>
            </a:p>
          </p:txBody>
        </p:sp>
        <p:grpSp>
          <p:nvGrpSpPr>
            <p:cNvPr id="16" name="Group 15">
              <a:extLst>
                <a:ext uri="{FF2B5EF4-FFF2-40B4-BE49-F238E27FC236}">
                  <a16:creationId xmlns:a16="http://schemas.microsoft.com/office/drawing/2014/main" id="{A0826CFC-0B21-4A78-AA81-CC8670CF0D75}"/>
                </a:ext>
              </a:extLst>
            </p:cNvPr>
            <p:cNvGrpSpPr/>
            <p:nvPr/>
          </p:nvGrpSpPr>
          <p:grpSpPr>
            <a:xfrm>
              <a:off x="5404710" y="3006942"/>
              <a:ext cx="1513009" cy="1501364"/>
              <a:chOff x="13906501" y="3967163"/>
              <a:chExt cx="619125" cy="614362"/>
            </a:xfrm>
          </p:grpSpPr>
          <p:sp>
            <p:nvSpPr>
              <p:cNvPr id="17" name="Freeform 17">
                <a:extLst>
                  <a:ext uri="{FF2B5EF4-FFF2-40B4-BE49-F238E27FC236}">
                    <a16:creationId xmlns:a16="http://schemas.microsoft.com/office/drawing/2014/main" id="{CAEFDF05-C2D3-41DB-9970-B41FB8BA4FF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44450" cap="rnd">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18" name="Freeform 18">
                <a:extLst>
                  <a:ext uri="{FF2B5EF4-FFF2-40B4-BE49-F238E27FC236}">
                    <a16:creationId xmlns:a16="http://schemas.microsoft.com/office/drawing/2014/main" id="{9C61FC4E-A0BD-47C0-9C54-97CD046EF7E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44450" cap="rnd">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19" name="Line 19">
                <a:extLst>
                  <a:ext uri="{FF2B5EF4-FFF2-40B4-BE49-F238E27FC236}">
                    <a16:creationId xmlns:a16="http://schemas.microsoft.com/office/drawing/2014/main" id="{6BD00DAE-FB30-4984-BD52-CBC2C787780B}"/>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grpSp>
      </p:grpSp>
      <p:sp>
        <p:nvSpPr>
          <p:cNvPr id="24" name="Oval 23">
            <a:extLst>
              <a:ext uri="{FF2B5EF4-FFF2-40B4-BE49-F238E27FC236}">
                <a16:creationId xmlns:a16="http://schemas.microsoft.com/office/drawing/2014/main" id="{14825424-1800-4718-8E11-7815017171C9}"/>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bg1"/>
              </a:solidFill>
              <a:latin typeface="Segoe UI"/>
              <a:cs typeface="Segoe UI" pitchFamily="34" charset="0"/>
            </a:endParaRPr>
          </a:p>
        </p:txBody>
      </p:sp>
      <p:sp>
        <p:nvSpPr>
          <p:cNvPr id="25" name="TextBox 24">
            <a:extLst>
              <a:ext uri="{FF2B5EF4-FFF2-40B4-BE49-F238E27FC236}">
                <a16:creationId xmlns:a16="http://schemas.microsoft.com/office/drawing/2014/main" id="{402C8DF6-5C10-41B2-94BE-17432EB698EA}"/>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dirty="0">
                <a:solidFill>
                  <a:schemeClr val="bg1"/>
                </a:solidFill>
                <a:latin typeface="Segoe UI"/>
                <a:ea typeface="Segoe UI" pitchFamily="34" charset="0"/>
                <a:cs typeface="Segoe UI" pitchFamily="34" charset="0"/>
              </a:rPr>
              <a:t>Deploy</a:t>
            </a:r>
          </a:p>
        </p:txBody>
      </p:sp>
      <p:sp>
        <p:nvSpPr>
          <p:cNvPr id="26" name="Oval 25">
            <a:extLst>
              <a:ext uri="{FF2B5EF4-FFF2-40B4-BE49-F238E27FC236}">
                <a16:creationId xmlns:a16="http://schemas.microsoft.com/office/drawing/2014/main" id="{D4EAE7EB-A9B4-4D2F-BF5B-A1C03885FE9A}"/>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bg1"/>
              </a:solidFill>
              <a:latin typeface="Segoe UI"/>
              <a:cs typeface="Segoe UI" pitchFamily="34" charset="0"/>
            </a:endParaRPr>
          </a:p>
        </p:txBody>
      </p:sp>
      <p:sp>
        <p:nvSpPr>
          <p:cNvPr id="27" name="TextBox 26">
            <a:extLst>
              <a:ext uri="{FF2B5EF4-FFF2-40B4-BE49-F238E27FC236}">
                <a16:creationId xmlns:a16="http://schemas.microsoft.com/office/drawing/2014/main" id="{FE56C570-17D3-4498-8AC5-DA9F8B462896}"/>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dirty="0">
                <a:solidFill>
                  <a:schemeClr val="bg1"/>
                </a:solidFill>
                <a:latin typeface="Segoe UI"/>
                <a:ea typeface="Segoe UI" pitchFamily="34" charset="0"/>
                <a:cs typeface="Segoe UI" pitchFamily="34" charset="0"/>
              </a:rPr>
              <a:t>Operate</a:t>
            </a:r>
          </a:p>
        </p:txBody>
      </p:sp>
      <p:sp>
        <p:nvSpPr>
          <p:cNvPr id="28" name="Oval 27">
            <a:extLst>
              <a:ext uri="{FF2B5EF4-FFF2-40B4-BE49-F238E27FC236}">
                <a16:creationId xmlns:a16="http://schemas.microsoft.com/office/drawing/2014/main" id="{D8BE7879-E277-49DA-91F3-E6866B2C0832}"/>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bg1"/>
              </a:solidFill>
              <a:latin typeface="Segoe UI"/>
              <a:cs typeface="Segoe UI" pitchFamily="34" charset="0"/>
            </a:endParaRPr>
          </a:p>
        </p:txBody>
      </p:sp>
      <p:sp>
        <p:nvSpPr>
          <p:cNvPr id="29" name="TextBox 28">
            <a:extLst>
              <a:ext uri="{FF2B5EF4-FFF2-40B4-BE49-F238E27FC236}">
                <a16:creationId xmlns:a16="http://schemas.microsoft.com/office/drawing/2014/main" id="{C4578513-C836-4FB9-886A-08C4ABBA9B6C}"/>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dirty="0">
                <a:solidFill>
                  <a:schemeClr val="bg1"/>
                </a:solidFill>
                <a:latin typeface="Segoe UI"/>
                <a:ea typeface="Segoe UI" pitchFamily="34" charset="0"/>
                <a:cs typeface="Segoe UI" pitchFamily="34" charset="0"/>
              </a:rPr>
              <a:t>Monitor </a:t>
            </a:r>
            <a:br>
              <a:rPr lang="en-US" sz="1568" dirty="0">
                <a:solidFill>
                  <a:schemeClr val="bg1"/>
                </a:solidFill>
                <a:latin typeface="Segoe UI"/>
                <a:ea typeface="Segoe UI" pitchFamily="34" charset="0"/>
                <a:cs typeface="Segoe UI" pitchFamily="34" charset="0"/>
              </a:rPr>
            </a:br>
            <a:r>
              <a:rPr lang="en-US" sz="1568" dirty="0">
                <a:solidFill>
                  <a:schemeClr val="bg1"/>
                </a:solidFill>
                <a:latin typeface="Segoe UI"/>
                <a:ea typeface="Segoe UI" pitchFamily="34" charset="0"/>
                <a:cs typeface="Segoe UI" pitchFamily="34" charset="0"/>
              </a:rPr>
              <a:t>&amp; </a:t>
            </a:r>
            <a:br>
              <a:rPr lang="en-US" sz="1568" dirty="0">
                <a:solidFill>
                  <a:schemeClr val="bg1"/>
                </a:solidFill>
                <a:latin typeface="Segoe UI"/>
                <a:ea typeface="Segoe UI" pitchFamily="34" charset="0"/>
                <a:cs typeface="Segoe UI" pitchFamily="34" charset="0"/>
              </a:rPr>
            </a:br>
            <a:r>
              <a:rPr lang="en-US" sz="1568" dirty="0">
                <a:solidFill>
                  <a:schemeClr val="bg1"/>
                </a:solidFill>
                <a:latin typeface="Segoe UI"/>
                <a:ea typeface="Segoe UI" pitchFamily="34" charset="0"/>
                <a:cs typeface="Segoe UI" pitchFamily="34" charset="0"/>
              </a:rPr>
              <a:t>Learn</a:t>
            </a:r>
          </a:p>
        </p:txBody>
      </p:sp>
      <p:sp>
        <p:nvSpPr>
          <p:cNvPr id="30" name="Oval 29">
            <a:extLst>
              <a:ext uri="{FF2B5EF4-FFF2-40B4-BE49-F238E27FC236}">
                <a16:creationId xmlns:a16="http://schemas.microsoft.com/office/drawing/2014/main" id="{EC1C447B-8F5C-4709-8B08-C14DD162D1FF}"/>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bg1"/>
              </a:solidFill>
              <a:latin typeface="Segoe UI"/>
              <a:cs typeface="Segoe UI" pitchFamily="34" charset="0"/>
            </a:endParaRPr>
          </a:p>
        </p:txBody>
      </p:sp>
      <p:sp>
        <p:nvSpPr>
          <p:cNvPr id="31" name="TextBox 30">
            <a:extLst>
              <a:ext uri="{FF2B5EF4-FFF2-40B4-BE49-F238E27FC236}">
                <a16:creationId xmlns:a16="http://schemas.microsoft.com/office/drawing/2014/main" id="{DC8502B6-FF05-47DB-8B96-3AE99D66C5AB}"/>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dirty="0">
                <a:solidFill>
                  <a:schemeClr val="bg1"/>
                </a:solidFill>
                <a:latin typeface="Segoe UI"/>
                <a:ea typeface="Segoe UI" pitchFamily="34" charset="0"/>
                <a:cs typeface="Segoe UI" pitchFamily="34" charset="0"/>
              </a:rPr>
              <a:t>Plan </a:t>
            </a:r>
            <a:br>
              <a:rPr lang="en-US" sz="1568" dirty="0">
                <a:solidFill>
                  <a:schemeClr val="bg1"/>
                </a:solidFill>
                <a:latin typeface="Segoe UI"/>
                <a:ea typeface="Segoe UI" pitchFamily="34" charset="0"/>
                <a:cs typeface="Segoe UI" pitchFamily="34" charset="0"/>
              </a:rPr>
            </a:br>
            <a:r>
              <a:rPr lang="en-US" sz="1568" dirty="0">
                <a:solidFill>
                  <a:schemeClr val="bg1"/>
                </a:solidFill>
                <a:latin typeface="Segoe UI"/>
                <a:ea typeface="Segoe UI" pitchFamily="34" charset="0"/>
                <a:cs typeface="Segoe UI" pitchFamily="34" charset="0"/>
              </a:rPr>
              <a:t>&amp; </a:t>
            </a:r>
            <a:br>
              <a:rPr lang="en-US" sz="1568" dirty="0">
                <a:solidFill>
                  <a:schemeClr val="bg1"/>
                </a:solidFill>
                <a:latin typeface="Segoe UI"/>
                <a:ea typeface="Segoe UI" pitchFamily="34" charset="0"/>
                <a:cs typeface="Segoe UI" pitchFamily="34" charset="0"/>
              </a:rPr>
            </a:br>
            <a:r>
              <a:rPr lang="en-US" sz="1568" dirty="0">
                <a:solidFill>
                  <a:schemeClr val="bg1"/>
                </a:solidFill>
                <a:latin typeface="Segoe UI"/>
                <a:ea typeface="Segoe UI" pitchFamily="34" charset="0"/>
                <a:cs typeface="Segoe UI" pitchFamily="34" charset="0"/>
              </a:rPr>
              <a:t>Track</a:t>
            </a:r>
          </a:p>
        </p:txBody>
      </p:sp>
      <p:sp>
        <p:nvSpPr>
          <p:cNvPr id="32" name="Oval 31">
            <a:extLst>
              <a:ext uri="{FF2B5EF4-FFF2-40B4-BE49-F238E27FC236}">
                <a16:creationId xmlns:a16="http://schemas.microsoft.com/office/drawing/2014/main" id="{21E196F6-9780-4428-9ADF-56B53549F66A}"/>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bg1"/>
              </a:solidFill>
              <a:latin typeface="Segoe UI"/>
              <a:cs typeface="Segoe UI" pitchFamily="34" charset="0"/>
            </a:endParaRPr>
          </a:p>
        </p:txBody>
      </p:sp>
      <p:sp>
        <p:nvSpPr>
          <p:cNvPr id="33" name="TextBox 32">
            <a:extLst>
              <a:ext uri="{FF2B5EF4-FFF2-40B4-BE49-F238E27FC236}">
                <a16:creationId xmlns:a16="http://schemas.microsoft.com/office/drawing/2014/main" id="{7C13D99F-1E49-4F43-A12D-84362B3F2D6E}"/>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dirty="0">
                <a:solidFill>
                  <a:schemeClr val="bg1"/>
                </a:solidFill>
                <a:latin typeface="Segoe UI"/>
                <a:ea typeface="Segoe UI" pitchFamily="34" charset="0"/>
                <a:cs typeface="Segoe UI" pitchFamily="34" charset="0"/>
              </a:rPr>
              <a:t>Develop</a:t>
            </a:r>
          </a:p>
        </p:txBody>
      </p:sp>
      <p:sp>
        <p:nvSpPr>
          <p:cNvPr id="34" name="Graphic 4">
            <a:extLst>
              <a:ext uri="{FF2B5EF4-FFF2-40B4-BE49-F238E27FC236}">
                <a16:creationId xmlns:a16="http://schemas.microsoft.com/office/drawing/2014/main" id="{C92569A9-0573-49DD-845F-59284D4115F2}"/>
              </a:ext>
            </a:extLst>
          </p:cNvPr>
          <p:cNvSpPr/>
          <p:nvPr/>
        </p:nvSpPr>
        <p:spPr>
          <a:xfrm rot="10800000" flipH="1">
            <a:off x="8824367" y="271847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5" name="Graphic 4">
            <a:extLst>
              <a:ext uri="{FF2B5EF4-FFF2-40B4-BE49-F238E27FC236}">
                <a16:creationId xmlns:a16="http://schemas.microsoft.com/office/drawing/2014/main" id="{2F305C53-F0B3-4FCB-90FB-7C27EEB15446}"/>
              </a:ext>
            </a:extLst>
          </p:cNvPr>
          <p:cNvSpPr/>
          <p:nvPr/>
        </p:nvSpPr>
        <p:spPr>
          <a:xfrm flipH="1">
            <a:off x="8797454" y="430433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Tree>
    <p:extLst>
      <p:ext uri="{BB962C8B-B14F-4D97-AF65-F5344CB8AC3E}">
        <p14:creationId xmlns:p14="http://schemas.microsoft.com/office/powerpoint/2010/main" val="4187199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F901-59F9-4CB3-84A3-7451AFE66AC0}"/>
              </a:ext>
            </a:extLst>
          </p:cNvPr>
          <p:cNvSpPr>
            <a:spLocks noGrp="1"/>
          </p:cNvSpPr>
          <p:nvPr>
            <p:ph type="title"/>
          </p:nvPr>
        </p:nvSpPr>
        <p:spPr/>
        <p:txBody>
          <a:bodyPr/>
          <a:lstStyle/>
          <a:p>
            <a:r>
              <a:rPr lang="gsw-CH" dirty="0"/>
              <a:t>Agile vs. DevOps</a:t>
            </a:r>
          </a:p>
        </p:txBody>
      </p:sp>
      <p:grpSp>
        <p:nvGrpSpPr>
          <p:cNvPr id="3" name="Group 2">
            <a:extLst>
              <a:ext uri="{FF2B5EF4-FFF2-40B4-BE49-F238E27FC236}">
                <a16:creationId xmlns:a16="http://schemas.microsoft.com/office/drawing/2014/main" id="{848BBE04-F7E8-450F-9EFD-F4672AC39FAB}"/>
              </a:ext>
            </a:extLst>
          </p:cNvPr>
          <p:cNvGrpSpPr/>
          <p:nvPr/>
        </p:nvGrpSpPr>
        <p:grpSpPr>
          <a:xfrm>
            <a:off x="5329601" y="2942227"/>
            <a:ext cx="1528211" cy="1528211"/>
            <a:chOff x="5331786" y="-2450155"/>
            <a:chExt cx="1528428" cy="1528428"/>
          </a:xfrm>
        </p:grpSpPr>
        <p:sp>
          <p:nvSpPr>
            <p:cNvPr id="4" name="Oval 3">
              <a:extLst>
                <a:ext uri="{FF2B5EF4-FFF2-40B4-BE49-F238E27FC236}">
                  <a16:creationId xmlns:a16="http://schemas.microsoft.com/office/drawing/2014/main" id="{87FB5B9B-3619-42BD-B2BD-C01355389728}"/>
                </a:ext>
              </a:extLst>
            </p:cNvPr>
            <p:cNvSpPr/>
            <p:nvPr/>
          </p:nvSpPr>
          <p:spPr bwMode="auto">
            <a:xfrm>
              <a:off x="5331786"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IN"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boy" title="Icon of a man">
              <a:extLst>
                <a:ext uri="{FF2B5EF4-FFF2-40B4-BE49-F238E27FC236}">
                  <a16:creationId xmlns:a16="http://schemas.microsoft.com/office/drawing/2014/main" id="{17EFE3B5-E915-44D9-A689-371BA69EC7B6}"/>
                </a:ext>
              </a:extLst>
            </p:cNvPr>
            <p:cNvSpPr>
              <a:spLocks noChangeAspect="1" noEditPoints="1"/>
            </p:cNvSpPr>
            <p:nvPr/>
          </p:nvSpPr>
          <p:spPr bwMode="auto">
            <a:xfrm>
              <a:off x="5759518" y="-2120914"/>
              <a:ext cx="668376" cy="86994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045">
                <a:defRPr/>
              </a:pPr>
              <a:endParaRPr lang="en-US" sz="900">
                <a:gradFill>
                  <a:gsLst>
                    <a:gs pos="0">
                      <a:srgbClr val="505050"/>
                    </a:gs>
                    <a:gs pos="100000">
                      <a:srgbClr val="505050"/>
                    </a:gs>
                  </a:gsLst>
                </a:gradFill>
                <a:latin typeface="Segoe UI"/>
              </a:endParaRPr>
            </a:p>
          </p:txBody>
        </p:sp>
      </p:grpSp>
      <p:grpSp>
        <p:nvGrpSpPr>
          <p:cNvPr id="6" name="Group 5">
            <a:extLst>
              <a:ext uri="{FF2B5EF4-FFF2-40B4-BE49-F238E27FC236}">
                <a16:creationId xmlns:a16="http://schemas.microsoft.com/office/drawing/2014/main" id="{0B8EE928-A474-4A96-A2AA-F76251764E74}"/>
              </a:ext>
            </a:extLst>
          </p:cNvPr>
          <p:cNvGrpSpPr/>
          <p:nvPr/>
        </p:nvGrpSpPr>
        <p:grpSpPr>
          <a:xfrm>
            <a:off x="9055074" y="2942227"/>
            <a:ext cx="1528211" cy="1528211"/>
            <a:chOff x="9456924" y="-2450155"/>
            <a:chExt cx="1528428" cy="1528428"/>
          </a:xfrm>
        </p:grpSpPr>
        <p:sp>
          <p:nvSpPr>
            <p:cNvPr id="7" name="Oval 6">
              <a:extLst>
                <a:ext uri="{FF2B5EF4-FFF2-40B4-BE49-F238E27FC236}">
                  <a16:creationId xmlns:a16="http://schemas.microsoft.com/office/drawing/2014/main" id="{8A74B03B-9CAF-45B7-9EF1-8D1E1F9296B2}"/>
                </a:ext>
              </a:extLst>
            </p:cNvPr>
            <p:cNvSpPr/>
            <p:nvPr/>
          </p:nvSpPr>
          <p:spPr bwMode="auto">
            <a:xfrm>
              <a:off x="9456924"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IN"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girl" title="Icon of a young woman">
              <a:extLst>
                <a:ext uri="{FF2B5EF4-FFF2-40B4-BE49-F238E27FC236}">
                  <a16:creationId xmlns:a16="http://schemas.microsoft.com/office/drawing/2014/main" id="{8915D47A-F933-4937-A8CA-3A6D469EC1F6}"/>
                </a:ext>
              </a:extLst>
            </p:cNvPr>
            <p:cNvSpPr>
              <a:spLocks noChangeAspect="1" noEditPoints="1"/>
            </p:cNvSpPr>
            <p:nvPr/>
          </p:nvSpPr>
          <p:spPr bwMode="auto">
            <a:xfrm>
              <a:off x="9853866" y="-2120914"/>
              <a:ext cx="734544" cy="869946"/>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045">
                <a:defRPr/>
              </a:pPr>
              <a:endParaRPr lang="en-US" sz="900">
                <a:gradFill>
                  <a:gsLst>
                    <a:gs pos="0">
                      <a:srgbClr val="505050"/>
                    </a:gs>
                    <a:gs pos="100000">
                      <a:srgbClr val="505050"/>
                    </a:gs>
                  </a:gsLst>
                </a:gradFill>
                <a:latin typeface="Segoe UI"/>
              </a:endParaRPr>
            </a:p>
          </p:txBody>
        </p:sp>
      </p:grpSp>
      <p:grpSp>
        <p:nvGrpSpPr>
          <p:cNvPr id="9" name="Group 8">
            <a:extLst>
              <a:ext uri="{FF2B5EF4-FFF2-40B4-BE49-F238E27FC236}">
                <a16:creationId xmlns:a16="http://schemas.microsoft.com/office/drawing/2014/main" id="{38DFA514-8308-4A5F-9C49-3F493F8CCDF3}"/>
              </a:ext>
            </a:extLst>
          </p:cNvPr>
          <p:cNvGrpSpPr/>
          <p:nvPr/>
        </p:nvGrpSpPr>
        <p:grpSpPr>
          <a:xfrm>
            <a:off x="1604129" y="2942227"/>
            <a:ext cx="1528211" cy="1528211"/>
            <a:chOff x="1206648" y="-2450155"/>
            <a:chExt cx="1528428" cy="1528428"/>
          </a:xfrm>
        </p:grpSpPr>
        <p:sp>
          <p:nvSpPr>
            <p:cNvPr id="10" name="Oval 9">
              <a:extLst>
                <a:ext uri="{FF2B5EF4-FFF2-40B4-BE49-F238E27FC236}">
                  <a16:creationId xmlns:a16="http://schemas.microsoft.com/office/drawing/2014/main" id="{82A20615-6A78-43A4-8C99-6AEB7E07A499}"/>
                </a:ext>
              </a:extLst>
            </p:cNvPr>
            <p:cNvSpPr/>
            <p:nvPr/>
          </p:nvSpPr>
          <p:spPr bwMode="auto">
            <a:xfrm>
              <a:off x="1206648"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IN"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people_4" title="Icon of a person">
              <a:extLst>
                <a:ext uri="{FF2B5EF4-FFF2-40B4-BE49-F238E27FC236}">
                  <a16:creationId xmlns:a16="http://schemas.microsoft.com/office/drawing/2014/main" id="{1E00F24D-C0C2-4F64-AC0D-2DAD02E079CB}"/>
                </a:ext>
              </a:extLst>
            </p:cNvPr>
            <p:cNvSpPr>
              <a:spLocks noChangeAspect="1" noEditPoints="1"/>
            </p:cNvSpPr>
            <p:nvPr/>
          </p:nvSpPr>
          <p:spPr bwMode="auto">
            <a:xfrm>
              <a:off x="1581792" y="-2120914"/>
              <a:ext cx="778142" cy="86994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14045">
                <a:defRPr/>
              </a:pPr>
              <a:endParaRPr lang="en-US">
                <a:solidFill>
                  <a:srgbClr val="000000"/>
                </a:solidFill>
                <a:latin typeface="Segoe UI"/>
              </a:endParaRPr>
            </a:p>
          </p:txBody>
        </p:sp>
      </p:grpSp>
      <p:sp>
        <p:nvSpPr>
          <p:cNvPr id="12" name="Rectangle 11">
            <a:extLst>
              <a:ext uri="{FF2B5EF4-FFF2-40B4-BE49-F238E27FC236}">
                <a16:creationId xmlns:a16="http://schemas.microsoft.com/office/drawing/2014/main" id="{CA316448-C6F9-48F6-96B8-35E462E5EB38}"/>
              </a:ext>
            </a:extLst>
          </p:cNvPr>
          <p:cNvSpPr/>
          <p:nvPr/>
        </p:nvSpPr>
        <p:spPr>
          <a:xfrm>
            <a:off x="3384441" y="3390734"/>
            <a:ext cx="1693060" cy="312029"/>
          </a:xfrm>
          <a:prstGeom prst="rect">
            <a:avLst/>
          </a:prstGeom>
        </p:spPr>
        <p:txBody>
          <a:bodyPr wrap="square" anchor="ctr">
            <a:spAutoFit/>
          </a:bodyPr>
          <a:lstStyle/>
          <a:p>
            <a:pPr algn="ctr" defTabSz="932293" fontAlgn="base">
              <a:spcBef>
                <a:spcPct val="0"/>
              </a:spcBef>
              <a:spcAft>
                <a:spcPct val="0"/>
              </a:spcAft>
              <a:defRPr/>
            </a:pPr>
            <a:r>
              <a:rPr lang="en-US" sz="1400" dirty="0">
                <a:solidFill>
                  <a:srgbClr val="000000"/>
                </a:solidFill>
                <a:latin typeface="Segoe UI Semibold" panose="020B0702040204020203" pitchFamily="34" charset="0"/>
                <a:cs typeface="Segoe UI Semibold" panose="020B0702040204020203" pitchFamily="34" charset="0"/>
              </a:rPr>
              <a:t>Solution: Agile</a:t>
            </a:r>
          </a:p>
        </p:txBody>
      </p:sp>
      <p:cxnSp>
        <p:nvCxnSpPr>
          <p:cNvPr id="13" name="Straight Arrow Connector 12">
            <a:extLst>
              <a:ext uri="{FF2B5EF4-FFF2-40B4-BE49-F238E27FC236}">
                <a16:creationId xmlns:a16="http://schemas.microsoft.com/office/drawing/2014/main" id="{8A4D9AF7-85DC-48AD-85B9-C10D30CBC88B}"/>
              </a:ext>
            </a:extLst>
          </p:cNvPr>
          <p:cNvCxnSpPr/>
          <p:nvPr/>
        </p:nvCxnSpPr>
        <p:spPr>
          <a:xfrm>
            <a:off x="3453841" y="3765701"/>
            <a:ext cx="1554260" cy="0"/>
          </a:xfrm>
          <a:prstGeom prst="straightConnector1">
            <a:avLst/>
          </a:prstGeom>
          <a:ln w="44450" cap="rnd">
            <a:solidFill>
              <a:srgbClr val="666666"/>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9F5D8DE-41C6-4F71-88F7-71A2255814E5}"/>
              </a:ext>
            </a:extLst>
          </p:cNvPr>
          <p:cNvSpPr/>
          <p:nvPr/>
        </p:nvSpPr>
        <p:spPr>
          <a:xfrm>
            <a:off x="7109913" y="3390734"/>
            <a:ext cx="1693060" cy="312029"/>
          </a:xfrm>
          <a:prstGeom prst="rect">
            <a:avLst/>
          </a:prstGeom>
        </p:spPr>
        <p:txBody>
          <a:bodyPr wrap="square" anchor="ctr">
            <a:spAutoFit/>
          </a:bodyPr>
          <a:lstStyle/>
          <a:p>
            <a:pPr algn="ctr" defTabSz="932293" fontAlgn="base">
              <a:spcBef>
                <a:spcPct val="0"/>
              </a:spcBef>
              <a:spcAft>
                <a:spcPct val="0"/>
              </a:spcAft>
              <a:defRPr/>
            </a:pPr>
            <a:r>
              <a:rPr lang="en-US" sz="1400" dirty="0">
                <a:solidFill>
                  <a:srgbClr val="000000"/>
                </a:solidFill>
                <a:latin typeface="Segoe UI Semibold" panose="020B0702040204020203" pitchFamily="34" charset="0"/>
                <a:cs typeface="Segoe UI Semibold" panose="020B0702040204020203" pitchFamily="34" charset="0"/>
              </a:rPr>
              <a:t>Solution: DevOps</a:t>
            </a:r>
          </a:p>
        </p:txBody>
      </p:sp>
      <p:cxnSp>
        <p:nvCxnSpPr>
          <p:cNvPr id="15" name="Straight Arrow Connector 14">
            <a:extLst>
              <a:ext uri="{FF2B5EF4-FFF2-40B4-BE49-F238E27FC236}">
                <a16:creationId xmlns:a16="http://schemas.microsoft.com/office/drawing/2014/main" id="{CD63CB21-BFD3-4B2F-8306-187801D275C0}"/>
              </a:ext>
            </a:extLst>
          </p:cNvPr>
          <p:cNvCxnSpPr/>
          <p:nvPr/>
        </p:nvCxnSpPr>
        <p:spPr>
          <a:xfrm>
            <a:off x="7179312" y="3765701"/>
            <a:ext cx="1554260" cy="0"/>
          </a:xfrm>
          <a:prstGeom prst="straightConnector1">
            <a:avLst/>
          </a:prstGeom>
          <a:ln w="44450" cap="rnd">
            <a:solidFill>
              <a:srgbClr val="666666"/>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028B211-225F-4C68-A480-91DB7368DD5C}"/>
              </a:ext>
            </a:extLst>
          </p:cNvPr>
          <p:cNvSpPr/>
          <p:nvPr/>
        </p:nvSpPr>
        <p:spPr>
          <a:xfrm>
            <a:off x="2517394" y="4644893"/>
            <a:ext cx="3122945" cy="830997"/>
          </a:xfrm>
          <a:prstGeom prst="rect">
            <a:avLst/>
          </a:prstGeom>
        </p:spPr>
        <p:txBody>
          <a:bodyPr wrap="square" lIns="0" tIns="0" rIns="0" bIns="0">
            <a:spAutoFit/>
          </a:bodyPr>
          <a:lstStyle/>
          <a:p>
            <a:pPr algn="ctr" defTabSz="914045">
              <a:defRPr/>
            </a:pPr>
            <a:r>
              <a:rPr lang="en-US" dirty="0">
                <a:solidFill>
                  <a:srgbClr val="000000"/>
                </a:solidFill>
                <a:latin typeface="Segoe UI"/>
              </a:rPr>
              <a:t>Agile addresses gaps in Customer and Developer communications</a:t>
            </a:r>
            <a:endParaRPr lang="de-AT" dirty="0">
              <a:solidFill>
                <a:srgbClr val="000000"/>
              </a:solidFill>
              <a:latin typeface="Segoe UI"/>
            </a:endParaRPr>
          </a:p>
        </p:txBody>
      </p:sp>
      <p:sp>
        <p:nvSpPr>
          <p:cNvPr id="17" name="Rectangle 16">
            <a:extLst>
              <a:ext uri="{FF2B5EF4-FFF2-40B4-BE49-F238E27FC236}">
                <a16:creationId xmlns:a16="http://schemas.microsoft.com/office/drawing/2014/main" id="{65C81A43-5BFD-46DF-B90C-E6E00FE8924A}"/>
              </a:ext>
            </a:extLst>
          </p:cNvPr>
          <p:cNvSpPr/>
          <p:nvPr/>
        </p:nvSpPr>
        <p:spPr>
          <a:xfrm>
            <a:off x="6596805" y="4644893"/>
            <a:ext cx="3122945" cy="830997"/>
          </a:xfrm>
          <a:prstGeom prst="rect">
            <a:avLst/>
          </a:prstGeom>
        </p:spPr>
        <p:txBody>
          <a:bodyPr wrap="square" lIns="0" tIns="0" rIns="0" bIns="0">
            <a:spAutoFit/>
          </a:bodyPr>
          <a:lstStyle/>
          <a:p>
            <a:pPr algn="ctr" defTabSz="914045">
              <a:defRPr/>
            </a:pPr>
            <a:r>
              <a:rPr lang="en-US" dirty="0">
                <a:solidFill>
                  <a:srgbClr val="000000"/>
                </a:solidFill>
                <a:latin typeface="Segoe UI"/>
              </a:rPr>
              <a:t>DevOps addresses gaps in Developer and IT Operations communications</a:t>
            </a:r>
            <a:endParaRPr lang="de-AT" dirty="0">
              <a:solidFill>
                <a:srgbClr val="000000"/>
              </a:solidFill>
              <a:latin typeface="Segoe UI"/>
            </a:endParaRPr>
          </a:p>
        </p:txBody>
      </p:sp>
      <p:sp>
        <p:nvSpPr>
          <p:cNvPr id="18" name="Rectangle 17">
            <a:extLst>
              <a:ext uri="{FF2B5EF4-FFF2-40B4-BE49-F238E27FC236}">
                <a16:creationId xmlns:a16="http://schemas.microsoft.com/office/drawing/2014/main" id="{EB9F580C-B6FE-4618-8D87-56A0112E8E0E}"/>
              </a:ext>
            </a:extLst>
          </p:cNvPr>
          <p:cNvSpPr/>
          <p:nvPr/>
        </p:nvSpPr>
        <p:spPr bwMode="auto">
          <a:xfrm>
            <a:off x="578806"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de-AT" sz="2000" dirty="0">
                <a:solidFill>
                  <a:srgbClr val="FFFFFF"/>
                </a:solidFill>
                <a:latin typeface="Segoe UI Semibold" panose="020B0702040204020203" pitchFamily="34" charset="0"/>
                <a:ea typeface="Segoe UI" pitchFamily="34" charset="0"/>
                <a:cs typeface="Segoe UI Semibold" panose="020B0702040204020203" pitchFamily="34" charset="0"/>
              </a:rPr>
              <a:t>Customer </a:t>
            </a:r>
          </a:p>
          <a:p>
            <a:pPr algn="ctr" defTabSz="932293" fontAlgn="base">
              <a:spcBef>
                <a:spcPct val="0"/>
              </a:spcBef>
              <a:spcAft>
                <a:spcPct val="0"/>
              </a:spcAft>
              <a:defRPr/>
            </a:pPr>
            <a:r>
              <a:rPr lang="de-AT" sz="2000" dirty="0">
                <a:solidFill>
                  <a:srgbClr val="FFFFFF"/>
                </a:solidFill>
                <a:latin typeface="Segoe UI Semibold" panose="020B0702040204020203" pitchFamily="34" charset="0"/>
                <a:ea typeface="Segoe UI" pitchFamily="34" charset="0"/>
                <a:cs typeface="Segoe UI Semibold" panose="020B0702040204020203" pitchFamily="34" charset="0"/>
              </a:rPr>
              <a:t>+</a:t>
            </a:r>
          </a:p>
          <a:p>
            <a:pPr algn="ctr" defTabSz="932293" fontAlgn="base">
              <a:spcBef>
                <a:spcPct val="0"/>
              </a:spcBef>
              <a:spcAft>
                <a:spcPct val="0"/>
              </a:spcAft>
              <a:defRPr/>
            </a:pPr>
            <a:r>
              <a:rPr lang="de-AT" sz="2000" dirty="0">
                <a:solidFill>
                  <a:srgbClr val="FFFFFF"/>
                </a:solidFill>
                <a:latin typeface="Segoe UI Semibold" panose="020B0702040204020203" pitchFamily="34" charset="0"/>
                <a:ea typeface="Segoe UI" pitchFamily="34" charset="0"/>
                <a:cs typeface="Segoe UI Semibold" panose="020B0702040204020203" pitchFamily="34" charset="0"/>
              </a:rPr>
              <a:t>Software Requirements</a:t>
            </a:r>
          </a:p>
        </p:txBody>
      </p:sp>
      <p:sp>
        <p:nvSpPr>
          <p:cNvPr id="19" name="Rectangle 18">
            <a:extLst>
              <a:ext uri="{FF2B5EF4-FFF2-40B4-BE49-F238E27FC236}">
                <a16:creationId xmlns:a16="http://schemas.microsoft.com/office/drawing/2014/main" id="{EB8795A6-B4E1-4D57-BF44-91BB3DAB803E}"/>
              </a:ext>
            </a:extLst>
          </p:cNvPr>
          <p:cNvSpPr/>
          <p:nvPr/>
        </p:nvSpPr>
        <p:spPr bwMode="auto">
          <a:xfrm>
            <a:off x="4304278"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de-AT" sz="2000">
                <a:solidFill>
                  <a:srgbClr val="FFFFFF"/>
                </a:solidFill>
                <a:latin typeface="Segoe UI Semibold" panose="020B0702040204020203" pitchFamily="34" charset="0"/>
                <a:ea typeface="Segoe UI" pitchFamily="34" charset="0"/>
                <a:cs typeface="Segoe UI Semibold" panose="020B0702040204020203" pitchFamily="34" charset="0"/>
              </a:rPr>
              <a:t>Developer</a:t>
            </a:r>
          </a:p>
          <a:p>
            <a:pPr algn="ctr" defTabSz="932293" fontAlgn="base">
              <a:spcBef>
                <a:spcPct val="0"/>
              </a:spcBef>
              <a:spcAft>
                <a:spcPct val="0"/>
              </a:spcAft>
              <a:defRPr/>
            </a:pPr>
            <a:r>
              <a:rPr lang="de-AT" sz="2000">
                <a:solidFill>
                  <a:srgbClr val="FFFFFF"/>
                </a:solidFill>
                <a:latin typeface="Segoe UI Semibold" panose="020B0702040204020203" pitchFamily="34" charset="0"/>
                <a:ea typeface="Segoe UI" pitchFamily="34" charset="0"/>
                <a:cs typeface="Segoe UI Semibold" panose="020B0702040204020203" pitchFamily="34" charset="0"/>
              </a:rPr>
              <a:t>+</a:t>
            </a:r>
          </a:p>
          <a:p>
            <a:pPr algn="ctr" defTabSz="932293" fontAlgn="base">
              <a:spcBef>
                <a:spcPct val="0"/>
              </a:spcBef>
              <a:spcAft>
                <a:spcPct val="0"/>
              </a:spcAft>
              <a:defRPr/>
            </a:pPr>
            <a:r>
              <a:rPr lang="de-AT" sz="2000">
                <a:solidFill>
                  <a:srgbClr val="FFFFFF"/>
                </a:solidFill>
                <a:latin typeface="Segoe UI Semibold" panose="020B0702040204020203" pitchFamily="34" charset="0"/>
                <a:ea typeface="Segoe UI" pitchFamily="34" charset="0"/>
                <a:cs typeface="Segoe UI Semibold" panose="020B0702040204020203" pitchFamily="34" charset="0"/>
              </a:rPr>
              <a:t>Tester</a:t>
            </a:r>
          </a:p>
        </p:txBody>
      </p:sp>
      <p:sp>
        <p:nvSpPr>
          <p:cNvPr id="20" name="Rectangle 19">
            <a:extLst>
              <a:ext uri="{FF2B5EF4-FFF2-40B4-BE49-F238E27FC236}">
                <a16:creationId xmlns:a16="http://schemas.microsoft.com/office/drawing/2014/main" id="{70BCBDF5-A853-483F-9A36-AE39CC4903A2}"/>
              </a:ext>
            </a:extLst>
          </p:cNvPr>
          <p:cNvSpPr/>
          <p:nvPr/>
        </p:nvSpPr>
        <p:spPr bwMode="auto">
          <a:xfrm>
            <a:off x="8029751"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de-AT" sz="2000">
                <a:solidFill>
                  <a:srgbClr val="FFFFFF"/>
                </a:solidFill>
                <a:latin typeface="Segoe UI Semibold" panose="020B0702040204020203" pitchFamily="34" charset="0"/>
                <a:ea typeface="Segoe UI" pitchFamily="34" charset="0"/>
                <a:cs typeface="Segoe UI Semibold" panose="020B0702040204020203" pitchFamily="34" charset="0"/>
              </a:rPr>
              <a:t>Operations</a:t>
            </a:r>
          </a:p>
          <a:p>
            <a:pPr algn="ctr" defTabSz="932293" fontAlgn="base">
              <a:spcBef>
                <a:spcPct val="0"/>
              </a:spcBef>
              <a:spcAft>
                <a:spcPct val="0"/>
              </a:spcAft>
              <a:defRPr/>
            </a:pPr>
            <a:r>
              <a:rPr lang="de-AT" sz="2000">
                <a:solidFill>
                  <a:srgbClr val="FFFFFF"/>
                </a:solidFill>
                <a:latin typeface="Segoe UI Semibold" panose="020B0702040204020203" pitchFamily="34" charset="0"/>
                <a:ea typeface="Segoe UI" pitchFamily="34" charset="0"/>
                <a:cs typeface="Segoe UI Semibold" panose="020B0702040204020203" pitchFamily="34" charset="0"/>
              </a:rPr>
              <a:t>+</a:t>
            </a:r>
          </a:p>
          <a:p>
            <a:pPr algn="ctr" defTabSz="932293" fontAlgn="base">
              <a:spcBef>
                <a:spcPct val="0"/>
              </a:spcBef>
              <a:spcAft>
                <a:spcPct val="0"/>
              </a:spcAft>
              <a:defRPr/>
            </a:pPr>
            <a:r>
              <a:rPr lang="de-AT" sz="2000">
                <a:solidFill>
                  <a:srgbClr val="FFFFFF"/>
                </a:solidFill>
                <a:latin typeface="Segoe UI Semibold" panose="020B0702040204020203" pitchFamily="34" charset="0"/>
                <a:ea typeface="Segoe UI" pitchFamily="34" charset="0"/>
                <a:cs typeface="Segoe UI Semibold" panose="020B0702040204020203" pitchFamily="34" charset="0"/>
              </a:rPr>
              <a:t>IT Infrastructure</a:t>
            </a:r>
          </a:p>
        </p:txBody>
      </p:sp>
      <p:sp>
        <p:nvSpPr>
          <p:cNvPr id="21" name="Graphic 4">
            <a:extLst>
              <a:ext uri="{FF2B5EF4-FFF2-40B4-BE49-F238E27FC236}">
                <a16:creationId xmlns:a16="http://schemas.microsoft.com/office/drawing/2014/main" id="{27C9B976-273A-4617-B674-44477EF0DA55}"/>
              </a:ext>
            </a:extLst>
          </p:cNvPr>
          <p:cNvSpPr/>
          <p:nvPr/>
        </p:nvSpPr>
        <p:spPr>
          <a:xfrm rot="10800000" flipH="1">
            <a:off x="4897342"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22" name="Graphic 4">
            <a:extLst>
              <a:ext uri="{FF2B5EF4-FFF2-40B4-BE49-F238E27FC236}">
                <a16:creationId xmlns:a16="http://schemas.microsoft.com/office/drawing/2014/main" id="{21141F30-9616-4CC5-9374-A87D5F816FAD}"/>
              </a:ext>
            </a:extLst>
          </p:cNvPr>
          <p:cNvSpPr/>
          <p:nvPr/>
        </p:nvSpPr>
        <p:spPr>
          <a:xfrm rot="10800000" flipH="1">
            <a:off x="8630408" y="359755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23" name="Graphic 4">
            <a:extLst>
              <a:ext uri="{FF2B5EF4-FFF2-40B4-BE49-F238E27FC236}">
                <a16:creationId xmlns:a16="http://schemas.microsoft.com/office/drawing/2014/main" id="{E87FC460-F2FB-4C92-997B-4BB6C9C4D140}"/>
              </a:ext>
            </a:extLst>
          </p:cNvPr>
          <p:cNvSpPr/>
          <p:nvPr/>
        </p:nvSpPr>
        <p:spPr>
          <a:xfrm flipH="1">
            <a:off x="3350675"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24" name="Graphic 4">
            <a:extLst>
              <a:ext uri="{FF2B5EF4-FFF2-40B4-BE49-F238E27FC236}">
                <a16:creationId xmlns:a16="http://schemas.microsoft.com/office/drawing/2014/main" id="{D078BC2D-9B14-4DA3-97DA-CE7C8EFC60ED}"/>
              </a:ext>
            </a:extLst>
          </p:cNvPr>
          <p:cNvSpPr/>
          <p:nvPr/>
        </p:nvSpPr>
        <p:spPr>
          <a:xfrm flipH="1">
            <a:off x="7042385"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Tree>
    <p:extLst>
      <p:ext uri="{BB962C8B-B14F-4D97-AF65-F5344CB8AC3E}">
        <p14:creationId xmlns:p14="http://schemas.microsoft.com/office/powerpoint/2010/main" val="1929755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16" name="!!Security green">
            <a:extLst>
              <a:ext uri="{FF2B5EF4-FFF2-40B4-BE49-F238E27FC236}">
                <a16:creationId xmlns:a16="http://schemas.microsoft.com/office/drawing/2014/main" id="{09F60887-E813-4984-B68A-FC3E5AA052C5}"/>
              </a:ext>
            </a:extLst>
          </p:cNvPr>
          <p:cNvSpPr/>
          <p:nvPr/>
        </p:nvSpPr>
        <p:spPr bwMode="auto">
          <a:xfrm>
            <a:off x="6094856" y="2957252"/>
            <a:ext cx="1976606" cy="1976606"/>
          </a:xfrm>
          <a:prstGeom prst="ellipse">
            <a:avLst/>
          </a:prstGeom>
          <a:solidFill>
            <a:srgbClr val="107C1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EBA689F3-DDDD-4113-9676-42A6DB2D1ADE}"/>
              </a:ext>
            </a:extLst>
          </p:cNvPr>
          <p:cNvSpPr/>
          <p:nvPr/>
        </p:nvSpPr>
        <p:spPr bwMode="auto">
          <a:xfrm>
            <a:off x="4908628" y="1771326"/>
            <a:ext cx="4336280" cy="4336280"/>
          </a:xfrm>
          <a:prstGeom prst="ellipse">
            <a:avLst/>
          </a:prstGeom>
          <a:noFill/>
          <a:ln w="838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Security Shifts to Continuous Improvement</a:t>
            </a:r>
            <a:endParaRPr lang="gsw-CH"/>
          </a:p>
        </p:txBody>
      </p:sp>
      <p:cxnSp>
        <p:nvCxnSpPr>
          <p:cNvPr id="8" name="Straight Connector 7">
            <a:extLst>
              <a:ext uri="{FF2B5EF4-FFF2-40B4-BE49-F238E27FC236}">
                <a16:creationId xmlns:a16="http://schemas.microsoft.com/office/drawing/2014/main" id="{FA83B2FF-0BAD-4144-AEB5-5BA8EEE5A57A}"/>
              </a:ext>
            </a:extLst>
          </p:cNvPr>
          <p:cNvCxnSpPr>
            <a:stCxn id="29" idx="0"/>
          </p:cNvCxnSpPr>
          <p:nvPr/>
        </p:nvCxnSpPr>
        <p:spPr>
          <a:xfrm flipH="1">
            <a:off x="663677" y="1771326"/>
            <a:ext cx="6413091" cy="0"/>
          </a:xfrm>
          <a:prstGeom prst="line">
            <a:avLst/>
          </a:prstGeom>
          <a:ln w="838835">
            <a:solidFill>
              <a:srgbClr val="FFF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Security green OLD">
            <a:extLst>
              <a:ext uri="{FF2B5EF4-FFF2-40B4-BE49-F238E27FC236}">
                <a16:creationId xmlns:a16="http://schemas.microsoft.com/office/drawing/2014/main" id="{4556DE98-4BA6-406E-82B3-ED0C715726C5}"/>
              </a:ext>
            </a:extLst>
          </p:cNvPr>
          <p:cNvSpPr/>
          <p:nvPr/>
        </p:nvSpPr>
        <p:spPr bwMode="auto">
          <a:xfrm>
            <a:off x="4908628" y="1771325"/>
            <a:ext cx="4336280" cy="4336280"/>
          </a:xfrm>
          <a:prstGeom prst="ellipse">
            <a:avLst/>
          </a:prstGeom>
          <a:noFill/>
          <a:ln w="6604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C8556878-7A6F-4CB9-980C-BB5ED0B98AA1}"/>
              </a:ext>
            </a:extLst>
          </p:cNvPr>
          <p:cNvCxnSpPr>
            <a:cxnSpLocks/>
            <a:stCxn id="12" idx="0"/>
          </p:cNvCxnSpPr>
          <p:nvPr/>
        </p:nvCxnSpPr>
        <p:spPr>
          <a:xfrm flipH="1">
            <a:off x="771525" y="1771325"/>
            <a:ext cx="6305243" cy="0"/>
          </a:xfrm>
          <a:prstGeom prst="line">
            <a:avLst/>
          </a:prstGeom>
          <a:ln w="6604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Security Circle">
            <a:extLst>
              <a:ext uri="{FF2B5EF4-FFF2-40B4-BE49-F238E27FC236}">
                <a16:creationId xmlns:a16="http://schemas.microsoft.com/office/drawing/2014/main" id="{584AB1AD-1162-49EF-A065-5454743A7FE1}"/>
              </a:ext>
            </a:extLst>
          </p:cNvPr>
          <p:cNvSpPr/>
          <p:nvPr/>
        </p:nvSpPr>
        <p:spPr bwMode="auto">
          <a:xfrm>
            <a:off x="4910400" y="1771200"/>
            <a:ext cx="4336280" cy="433628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cxnSp>
        <p:nvCxnSpPr>
          <p:cNvPr id="5" name="Straight Arrow Connector 4">
            <a:extLst>
              <a:ext uri="{FF2B5EF4-FFF2-40B4-BE49-F238E27FC236}">
                <a16:creationId xmlns:a16="http://schemas.microsoft.com/office/drawing/2014/main" id="{324010F1-B84C-44B1-B001-DAC97BFA1AB7}"/>
              </a:ext>
            </a:extLst>
          </p:cNvPr>
          <p:cNvCxnSpPr>
            <a:cxnSpLocks/>
          </p:cNvCxnSpPr>
          <p:nvPr/>
        </p:nvCxnSpPr>
        <p:spPr>
          <a:xfrm>
            <a:off x="1021080" y="1771200"/>
            <a:ext cx="6055688" cy="0"/>
          </a:xfrm>
          <a:prstGeom prst="straightConnector1">
            <a:avLst/>
          </a:prstGeom>
          <a:ln w="44450" cap="rnd">
            <a:solidFill>
              <a:schemeClr val="bg1"/>
            </a:solidFill>
            <a:prstDash val="sysDot"/>
            <a:headEnd type="none" w="lg" len="med"/>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F47981-27E7-4D0C-B83B-E0B26DE5B04B}"/>
              </a:ext>
            </a:extLst>
          </p:cNvPr>
          <p:cNvSpPr txBox="1"/>
          <p:nvPr/>
        </p:nvSpPr>
        <p:spPr>
          <a:xfrm>
            <a:off x="1021080" y="1409959"/>
            <a:ext cx="1544590" cy="353943"/>
          </a:xfrm>
          <a:prstGeom prst="rect">
            <a:avLst/>
          </a:prstGeom>
          <a:noFill/>
        </p:spPr>
        <p:txBody>
          <a:bodyPr wrap="none" lIns="0" tIns="0" rIns="0" bIns="0" rtlCol="0">
            <a:spAutoFit/>
          </a:bodyPr>
          <a:lstStyle/>
          <a:p>
            <a:pPr algn="l"/>
            <a:r>
              <a:rPr lang="en-US" sz="2300" dirty="0">
                <a:solidFill>
                  <a:schemeClr val="bg1"/>
                </a:solidFill>
              </a:rPr>
              <a:t>Governance</a:t>
            </a:r>
            <a:endParaRPr lang="gsw-CH" sz="2300" dirty="0">
              <a:solidFill>
                <a:schemeClr val="bg1"/>
              </a:solidFill>
            </a:endParaRPr>
          </a:p>
        </p:txBody>
      </p:sp>
      <p:sp>
        <p:nvSpPr>
          <p:cNvPr id="10" name="TextBox 9">
            <a:extLst>
              <a:ext uri="{FF2B5EF4-FFF2-40B4-BE49-F238E27FC236}">
                <a16:creationId xmlns:a16="http://schemas.microsoft.com/office/drawing/2014/main" id="{858D2150-4FB4-467B-B4AC-78BAF8E0F8F4}"/>
              </a:ext>
            </a:extLst>
          </p:cNvPr>
          <p:cNvSpPr txBox="1"/>
          <p:nvPr/>
        </p:nvSpPr>
        <p:spPr>
          <a:xfrm>
            <a:off x="1021080" y="1832482"/>
            <a:ext cx="2639953" cy="215444"/>
          </a:xfrm>
          <a:prstGeom prst="rect">
            <a:avLst/>
          </a:prstGeom>
          <a:noFill/>
        </p:spPr>
        <p:txBody>
          <a:bodyPr wrap="none" lIns="0" tIns="0" rIns="0" bIns="0" rtlCol="0">
            <a:spAutoFit/>
          </a:bodyPr>
          <a:lstStyle/>
          <a:p>
            <a:pPr algn="l"/>
            <a:r>
              <a:rPr lang="en-US" sz="1400">
                <a:solidFill>
                  <a:schemeClr val="bg1"/>
                </a:solidFill>
              </a:rPr>
              <a:t>Driving Continuous Improvement</a:t>
            </a:r>
            <a:endParaRPr lang="gsw-CH" sz="1400" err="1">
              <a:solidFill>
                <a:schemeClr val="bg1"/>
              </a:solidFill>
            </a:endParaRPr>
          </a:p>
        </p:txBody>
      </p:sp>
      <p:sp>
        <p:nvSpPr>
          <p:cNvPr id="34" name="Oval 33">
            <a:extLst>
              <a:ext uri="{FF2B5EF4-FFF2-40B4-BE49-F238E27FC236}">
                <a16:creationId xmlns:a16="http://schemas.microsoft.com/office/drawing/2014/main" id="{2B3269BD-A8CC-4357-A1FE-B0098F4A1247}"/>
              </a:ext>
            </a:extLst>
          </p:cNvPr>
          <p:cNvSpPr/>
          <p:nvPr/>
        </p:nvSpPr>
        <p:spPr bwMode="auto">
          <a:xfrm>
            <a:off x="5673562" y="2537992"/>
            <a:ext cx="2807531" cy="2807529"/>
          </a:xfrm>
          <a:prstGeom prst="ellipse">
            <a:avLst/>
          </a:prstGeom>
          <a:noFill/>
          <a:ln w="838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Arc 34">
            <a:extLst>
              <a:ext uri="{FF2B5EF4-FFF2-40B4-BE49-F238E27FC236}">
                <a16:creationId xmlns:a16="http://schemas.microsoft.com/office/drawing/2014/main" id="{2BC6AE3D-7ACA-4240-B340-1041C61C48C4}"/>
              </a:ext>
            </a:extLst>
          </p:cNvPr>
          <p:cNvSpPr/>
          <p:nvPr/>
        </p:nvSpPr>
        <p:spPr>
          <a:xfrm>
            <a:off x="5678056" y="2533248"/>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Oval 36">
            <a:extLst>
              <a:ext uri="{FF2B5EF4-FFF2-40B4-BE49-F238E27FC236}">
                <a16:creationId xmlns:a16="http://schemas.microsoft.com/office/drawing/2014/main" id="{60F591B9-73B2-470D-B745-DD1D9C17B171}"/>
              </a:ext>
            </a:extLst>
          </p:cNvPr>
          <p:cNvSpPr/>
          <p:nvPr/>
        </p:nvSpPr>
        <p:spPr bwMode="auto">
          <a:xfrm>
            <a:off x="5460067" y="4241145"/>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Arc 38">
            <a:extLst>
              <a:ext uri="{FF2B5EF4-FFF2-40B4-BE49-F238E27FC236}">
                <a16:creationId xmlns:a16="http://schemas.microsoft.com/office/drawing/2014/main" id="{96887A97-C4BC-4EE2-8FF5-49D9F85209B3}"/>
              </a:ext>
            </a:extLst>
          </p:cNvPr>
          <p:cNvSpPr/>
          <p:nvPr/>
        </p:nvSpPr>
        <p:spPr>
          <a:xfrm>
            <a:off x="5677382" y="2532544"/>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Oval 40">
            <a:extLst>
              <a:ext uri="{FF2B5EF4-FFF2-40B4-BE49-F238E27FC236}">
                <a16:creationId xmlns:a16="http://schemas.microsoft.com/office/drawing/2014/main" id="{2E24A6BD-3694-44B0-BFEF-5F0F35D7AC02}"/>
              </a:ext>
            </a:extLst>
          </p:cNvPr>
          <p:cNvSpPr/>
          <p:nvPr/>
        </p:nvSpPr>
        <p:spPr bwMode="auto">
          <a:xfrm>
            <a:off x="7908924" y="4165901"/>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Security Arc">
            <a:extLst>
              <a:ext uri="{FF2B5EF4-FFF2-40B4-BE49-F238E27FC236}">
                <a16:creationId xmlns:a16="http://schemas.microsoft.com/office/drawing/2014/main" id="{8650837A-787E-497D-9EB6-EDFDBA052564}"/>
              </a:ext>
            </a:extLst>
          </p:cNvPr>
          <p:cNvSpPr/>
          <p:nvPr/>
        </p:nvSpPr>
        <p:spPr>
          <a:xfrm>
            <a:off x="5678056" y="2533248"/>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6" name="!!Business Text">
            <a:extLst>
              <a:ext uri="{FF2B5EF4-FFF2-40B4-BE49-F238E27FC236}">
                <a16:creationId xmlns:a16="http://schemas.microsoft.com/office/drawing/2014/main" id="{23DA8D6D-FAAB-4355-A656-E0458BC58CA2}"/>
              </a:ext>
            </a:extLst>
          </p:cNvPr>
          <p:cNvSpPr txBox="1"/>
          <p:nvPr/>
        </p:nvSpPr>
        <p:spPr>
          <a:xfrm rot="18266492">
            <a:off x="5559106" y="3090042"/>
            <a:ext cx="1670874" cy="725371"/>
          </a:xfrm>
          <a:prstGeom prst="rect">
            <a:avLst/>
          </a:prstGeom>
          <a:noFill/>
        </p:spPr>
        <p:txBody>
          <a:bodyPr wrap="none" lIns="0" tIns="0" rIns="0" bIns="0" rtlCol="0">
            <a:prstTxWarp prst="textArchUp">
              <a:avLst>
                <a:gd name="adj" fmla="val 11369256"/>
              </a:avLst>
            </a:prstTxWarp>
            <a:spAutoFit/>
          </a:bodyPr>
          <a:lstStyle/>
          <a:p>
            <a:pPr algn="ctr"/>
            <a:r>
              <a:rPr lang="en-US" sz="2300">
                <a:solidFill>
                  <a:schemeClr val="bg1"/>
                </a:solidFill>
                <a:latin typeface="+mj-lt"/>
              </a:rPr>
              <a:t>Access Control</a:t>
            </a:r>
          </a:p>
          <a:p>
            <a:pPr algn="ctr"/>
            <a:r>
              <a:rPr lang="en-US" sz="1400">
                <a:solidFill>
                  <a:schemeClr val="bg1"/>
                </a:solidFill>
                <a:latin typeface="+mj-lt"/>
              </a:rPr>
              <a:t>Zero Trust</a:t>
            </a:r>
            <a:endParaRPr lang="gsw-CH" sz="1400" err="1">
              <a:solidFill>
                <a:schemeClr val="bg1"/>
              </a:solidFill>
              <a:latin typeface="+mj-lt"/>
            </a:endParaRPr>
          </a:p>
        </p:txBody>
      </p:sp>
      <p:sp>
        <p:nvSpPr>
          <p:cNvPr id="47" name="!!Sec Text">
            <a:extLst>
              <a:ext uri="{FF2B5EF4-FFF2-40B4-BE49-F238E27FC236}">
                <a16:creationId xmlns:a16="http://schemas.microsoft.com/office/drawing/2014/main" id="{E7F83A23-064A-4137-A076-7B92E9C828EF}"/>
              </a:ext>
            </a:extLst>
          </p:cNvPr>
          <p:cNvSpPr txBox="1"/>
          <p:nvPr/>
        </p:nvSpPr>
        <p:spPr>
          <a:xfrm rot="3642104">
            <a:off x="6952187" y="3043445"/>
            <a:ext cx="1724640" cy="893798"/>
          </a:xfrm>
          <a:prstGeom prst="rect">
            <a:avLst/>
          </a:prstGeom>
          <a:noFill/>
        </p:spPr>
        <p:txBody>
          <a:bodyPr wrap="none" lIns="0" tIns="0" rIns="0" bIns="0" rtlCol="0">
            <a:prstTxWarp prst="textArchUp">
              <a:avLst/>
            </a:prstTxWarp>
            <a:spAutoFit/>
          </a:bodyPr>
          <a:lstStyle/>
          <a:p>
            <a:pPr algn="ctr"/>
            <a:r>
              <a:rPr lang="en-US" sz="2300" dirty="0">
                <a:solidFill>
                  <a:schemeClr val="bg1"/>
                </a:solidFill>
                <a:latin typeface="+mj-lt"/>
              </a:rPr>
              <a:t>Innovation Security</a:t>
            </a:r>
          </a:p>
          <a:p>
            <a:pPr algn="ctr"/>
            <a:r>
              <a:rPr lang="en-US" sz="1400" dirty="0" err="1">
                <a:solidFill>
                  <a:schemeClr val="bg1"/>
                </a:solidFill>
                <a:latin typeface="+mj-lt"/>
              </a:rPr>
              <a:t>SecDevOps</a:t>
            </a:r>
            <a:endParaRPr lang="gsw-CH" sz="1400" dirty="0">
              <a:solidFill>
                <a:schemeClr val="bg1"/>
              </a:solidFill>
              <a:latin typeface="+mj-lt"/>
            </a:endParaRPr>
          </a:p>
        </p:txBody>
      </p:sp>
      <p:sp>
        <p:nvSpPr>
          <p:cNvPr id="48" name="!!Tech Text">
            <a:extLst>
              <a:ext uri="{FF2B5EF4-FFF2-40B4-BE49-F238E27FC236}">
                <a16:creationId xmlns:a16="http://schemas.microsoft.com/office/drawing/2014/main" id="{A40F9D04-3F0F-4281-BAF5-1E91C0B076CC}"/>
              </a:ext>
            </a:extLst>
          </p:cNvPr>
          <p:cNvSpPr txBox="1"/>
          <p:nvPr/>
        </p:nvSpPr>
        <p:spPr>
          <a:xfrm>
            <a:off x="6150506" y="4629865"/>
            <a:ext cx="1830685" cy="711482"/>
          </a:xfrm>
          <a:prstGeom prst="rect">
            <a:avLst/>
          </a:prstGeom>
          <a:noFill/>
        </p:spPr>
        <p:txBody>
          <a:bodyPr wrap="none" lIns="0" tIns="0" rIns="0" bIns="0" rtlCol="0">
            <a:prstTxWarp prst="textArchDown">
              <a:avLst>
                <a:gd name="adj" fmla="val 14127"/>
              </a:avLst>
            </a:prstTxWarp>
            <a:spAutoFit/>
          </a:bodyPr>
          <a:lstStyle/>
          <a:p>
            <a:pPr algn="ctr"/>
            <a:r>
              <a:rPr lang="en-US" sz="2300">
                <a:latin typeface="+mj-lt"/>
              </a:rPr>
              <a:t>Security Operations</a:t>
            </a:r>
            <a:endParaRPr lang="gsw-CH" sz="2300" err="1">
              <a:latin typeface="+mj-lt"/>
            </a:endParaRPr>
          </a:p>
        </p:txBody>
      </p:sp>
      <p:sp>
        <p:nvSpPr>
          <p:cNvPr id="50" name="TextBox 49">
            <a:extLst>
              <a:ext uri="{FF2B5EF4-FFF2-40B4-BE49-F238E27FC236}">
                <a16:creationId xmlns:a16="http://schemas.microsoft.com/office/drawing/2014/main" id="{1224E0F3-8837-43DD-BCAC-15C61BD87F21}"/>
              </a:ext>
            </a:extLst>
          </p:cNvPr>
          <p:cNvSpPr txBox="1"/>
          <p:nvPr/>
        </p:nvSpPr>
        <p:spPr>
          <a:xfrm>
            <a:off x="6383213" y="3258327"/>
            <a:ext cx="1387111" cy="707886"/>
          </a:xfrm>
          <a:prstGeom prst="rect">
            <a:avLst/>
          </a:prstGeom>
          <a:noFill/>
        </p:spPr>
        <p:txBody>
          <a:bodyPr wrap="none" lIns="0" tIns="0" rIns="0" bIns="0" rtlCol="0">
            <a:spAutoFit/>
          </a:bodyPr>
          <a:lstStyle/>
          <a:p>
            <a:pPr algn="ctr"/>
            <a:r>
              <a:rPr lang="en-US" sz="2300" dirty="0">
                <a:latin typeface="+mj-lt"/>
              </a:rPr>
              <a:t>Asset </a:t>
            </a:r>
          </a:p>
          <a:p>
            <a:pPr algn="ctr"/>
            <a:r>
              <a:rPr lang="en-US" sz="2300" dirty="0">
                <a:latin typeface="+mj-lt"/>
              </a:rPr>
              <a:t>Protection</a:t>
            </a:r>
            <a:endParaRPr lang="gsw-CH" sz="2300" dirty="0">
              <a:latin typeface="+mj-lt"/>
            </a:endParaRPr>
          </a:p>
        </p:txBody>
      </p:sp>
      <p:sp>
        <p:nvSpPr>
          <p:cNvPr id="54" name="Database_EFC7" title="Icon of a cylinder">
            <a:extLst>
              <a:ext uri="{FF2B5EF4-FFF2-40B4-BE49-F238E27FC236}">
                <a16:creationId xmlns:a16="http://schemas.microsoft.com/office/drawing/2014/main" id="{80A15F05-D01E-454C-91E8-0752E9481118}"/>
              </a:ext>
            </a:extLst>
          </p:cNvPr>
          <p:cNvSpPr>
            <a:spLocks noChangeAspect="1" noEditPoints="1"/>
          </p:cNvSpPr>
          <p:nvPr/>
        </p:nvSpPr>
        <p:spPr bwMode="auto">
          <a:xfrm>
            <a:off x="6469702" y="4067698"/>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n>
                <a:solidFill>
                  <a:schemeClr val="tx1"/>
                </a:solidFill>
              </a:ln>
            </a:endParaRPr>
          </a:p>
        </p:txBody>
      </p:sp>
      <p:sp>
        <p:nvSpPr>
          <p:cNvPr id="56" name="Manufacturing_E99C" title="Icon of a robotic arm">
            <a:extLst>
              <a:ext uri="{FF2B5EF4-FFF2-40B4-BE49-F238E27FC236}">
                <a16:creationId xmlns:a16="http://schemas.microsoft.com/office/drawing/2014/main" id="{555A64FB-EC40-4E45-94EF-35DDA6F48923}"/>
              </a:ext>
            </a:extLst>
          </p:cNvPr>
          <p:cNvSpPr>
            <a:spLocks noChangeAspect="1" noEditPoints="1"/>
          </p:cNvSpPr>
          <p:nvPr/>
        </p:nvSpPr>
        <p:spPr bwMode="auto">
          <a:xfrm>
            <a:off x="7253627" y="4094136"/>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32F1FE27-0AFF-4B52-B3D5-D163D347D6D5}"/>
              </a:ext>
            </a:extLst>
          </p:cNvPr>
          <p:cNvSpPr txBox="1"/>
          <p:nvPr/>
        </p:nvSpPr>
        <p:spPr>
          <a:xfrm>
            <a:off x="1034302" y="3097496"/>
            <a:ext cx="1766509" cy="353943"/>
          </a:xfrm>
          <a:prstGeom prst="rect">
            <a:avLst/>
          </a:prstGeom>
          <a:noFill/>
        </p:spPr>
        <p:txBody>
          <a:bodyPr wrap="none" lIns="0" tIns="0" rIns="0" bIns="0" rtlCol="0">
            <a:spAutoFit/>
          </a:bodyPr>
          <a:lstStyle/>
          <a:p>
            <a:pPr algn="l"/>
            <a:r>
              <a:rPr lang="en-US" sz="2300"/>
              <a:t>Access Assets</a:t>
            </a:r>
            <a:endParaRPr lang="gsw-CH" sz="2300" err="1"/>
          </a:p>
        </p:txBody>
      </p:sp>
      <p:sp>
        <p:nvSpPr>
          <p:cNvPr id="17" name="TextBox 16">
            <a:extLst>
              <a:ext uri="{FF2B5EF4-FFF2-40B4-BE49-F238E27FC236}">
                <a16:creationId xmlns:a16="http://schemas.microsoft.com/office/drawing/2014/main" id="{870E3DD3-22B0-4912-9999-C4C600EFB656}"/>
              </a:ext>
            </a:extLst>
          </p:cNvPr>
          <p:cNvSpPr txBox="1"/>
          <p:nvPr/>
        </p:nvSpPr>
        <p:spPr>
          <a:xfrm>
            <a:off x="9782782" y="2721114"/>
            <a:ext cx="1834220" cy="707886"/>
          </a:xfrm>
          <a:prstGeom prst="rect">
            <a:avLst/>
          </a:prstGeom>
          <a:noFill/>
        </p:spPr>
        <p:txBody>
          <a:bodyPr wrap="none" lIns="0" tIns="0" rIns="0" bIns="0" rtlCol="0">
            <a:spAutoFit/>
          </a:bodyPr>
          <a:lstStyle/>
          <a:p>
            <a:pPr algn="l"/>
            <a:r>
              <a:rPr lang="en-US" sz="2300"/>
              <a:t>Innovate with </a:t>
            </a:r>
          </a:p>
          <a:p>
            <a:pPr algn="l"/>
            <a:r>
              <a:rPr lang="en-US" sz="2300"/>
              <a:t>Assets</a:t>
            </a:r>
            <a:endParaRPr lang="gsw-CH" sz="2300" err="1"/>
          </a:p>
        </p:txBody>
      </p:sp>
      <p:sp>
        <p:nvSpPr>
          <p:cNvPr id="53" name="TextBox 52">
            <a:extLst>
              <a:ext uri="{FF2B5EF4-FFF2-40B4-BE49-F238E27FC236}">
                <a16:creationId xmlns:a16="http://schemas.microsoft.com/office/drawing/2014/main" id="{461AB728-0CDA-40F0-B8C7-C8917752C793}"/>
              </a:ext>
            </a:extLst>
          </p:cNvPr>
          <p:cNvSpPr txBox="1"/>
          <p:nvPr/>
        </p:nvSpPr>
        <p:spPr>
          <a:xfrm rot="3698835">
            <a:off x="7529134" y="2542993"/>
            <a:ext cx="2209472" cy="1108378"/>
          </a:xfrm>
          <a:prstGeom prst="rect">
            <a:avLst/>
          </a:prstGeom>
          <a:noFill/>
        </p:spPr>
        <p:txBody>
          <a:bodyPr wrap="square">
            <a:prstTxWarp prst="textArchUp">
              <a:avLst/>
            </a:prstTxWarp>
            <a:spAutoFit/>
          </a:bodyPr>
          <a:lstStyle/>
          <a:p>
            <a:pPr algn="ctr"/>
            <a:r>
              <a:rPr lang="en-US" sz="2300" dirty="0">
                <a:solidFill>
                  <a:schemeClr val="bg1"/>
                </a:solidFill>
              </a:rPr>
              <a:t>Architecture</a:t>
            </a:r>
            <a:endParaRPr lang="gsw-CH" sz="2300" dirty="0"/>
          </a:p>
        </p:txBody>
      </p:sp>
      <p:sp>
        <p:nvSpPr>
          <p:cNvPr id="20" name="TextBox 19">
            <a:extLst>
              <a:ext uri="{FF2B5EF4-FFF2-40B4-BE49-F238E27FC236}">
                <a16:creationId xmlns:a16="http://schemas.microsoft.com/office/drawing/2014/main" id="{CE881BDE-A828-4766-978E-47E71B70A886}"/>
              </a:ext>
            </a:extLst>
          </p:cNvPr>
          <p:cNvSpPr txBox="1"/>
          <p:nvPr/>
        </p:nvSpPr>
        <p:spPr>
          <a:xfrm>
            <a:off x="5626100" y="4892054"/>
            <a:ext cx="2905198" cy="1428105"/>
          </a:xfrm>
          <a:prstGeom prst="rect">
            <a:avLst/>
          </a:prstGeom>
          <a:noFill/>
        </p:spPr>
        <p:txBody>
          <a:bodyPr wrap="square">
            <a:prstTxWarp prst="textArchDown">
              <a:avLst/>
            </a:prstTxWarp>
            <a:spAutoFit/>
          </a:bodyPr>
          <a:lstStyle/>
          <a:p>
            <a:pPr algn="ctr"/>
            <a:r>
              <a:rPr lang="en-US" sz="2300">
                <a:solidFill>
                  <a:schemeClr val="bg1"/>
                </a:solidFill>
              </a:rPr>
              <a:t>Policies and Standards</a:t>
            </a:r>
            <a:endParaRPr lang="gsw-CH" sz="2300"/>
          </a:p>
        </p:txBody>
      </p:sp>
      <p:sp>
        <p:nvSpPr>
          <p:cNvPr id="21" name="TextBox 20">
            <a:extLst>
              <a:ext uri="{FF2B5EF4-FFF2-40B4-BE49-F238E27FC236}">
                <a16:creationId xmlns:a16="http://schemas.microsoft.com/office/drawing/2014/main" id="{858E7068-DE8E-412C-8C8D-6354DEAB48F2}"/>
              </a:ext>
            </a:extLst>
          </p:cNvPr>
          <p:cNvSpPr txBox="1"/>
          <p:nvPr/>
        </p:nvSpPr>
        <p:spPr>
          <a:xfrm rot="16641091">
            <a:off x="4088971" y="2945067"/>
            <a:ext cx="2999097" cy="1606054"/>
          </a:xfrm>
          <a:prstGeom prst="rect">
            <a:avLst/>
          </a:prstGeom>
          <a:noFill/>
        </p:spPr>
        <p:txBody>
          <a:bodyPr wrap="square">
            <a:prstTxWarp prst="textArchUp">
              <a:avLst/>
            </a:prstTxWarp>
            <a:spAutoFit/>
          </a:bodyPr>
          <a:lstStyle/>
          <a:p>
            <a:pPr algn="ctr"/>
            <a:r>
              <a:rPr lang="en-US" sz="2300">
                <a:solidFill>
                  <a:schemeClr val="bg1"/>
                </a:solidFill>
              </a:rPr>
              <a:t>Posture Management</a:t>
            </a:r>
            <a:endParaRPr lang="gsw-CH" sz="2300"/>
          </a:p>
        </p:txBody>
      </p:sp>
      <p:grpSp>
        <p:nvGrpSpPr>
          <p:cNvPr id="22" name="Group 21">
            <a:extLst>
              <a:ext uri="{FF2B5EF4-FFF2-40B4-BE49-F238E27FC236}">
                <a16:creationId xmlns:a16="http://schemas.microsoft.com/office/drawing/2014/main" id="{82493058-9344-4BA2-AF98-BAB60E178392}"/>
              </a:ext>
            </a:extLst>
          </p:cNvPr>
          <p:cNvGrpSpPr/>
          <p:nvPr/>
        </p:nvGrpSpPr>
        <p:grpSpPr>
          <a:xfrm>
            <a:off x="1021080" y="3283292"/>
            <a:ext cx="3282914" cy="336294"/>
            <a:chOff x="1021080" y="3283292"/>
            <a:chExt cx="3282914" cy="336294"/>
          </a:xfrm>
        </p:grpSpPr>
        <p:cxnSp>
          <p:nvCxnSpPr>
            <p:cNvPr id="6" name="Straight Connector 5">
              <a:extLst>
                <a:ext uri="{FF2B5EF4-FFF2-40B4-BE49-F238E27FC236}">
                  <a16:creationId xmlns:a16="http://schemas.microsoft.com/office/drawing/2014/main" id="{78711EE5-F858-4E9F-8E3A-01B542B8D890}"/>
                </a:ext>
              </a:extLst>
            </p:cNvPr>
            <p:cNvCxnSpPr>
              <a:cxnSpLocks/>
              <a:endCxn id="44" idx="9"/>
            </p:cNvCxnSpPr>
            <p:nvPr/>
          </p:nvCxnSpPr>
          <p:spPr>
            <a:xfrm>
              <a:off x="1021080" y="3452727"/>
              <a:ext cx="3197446" cy="434"/>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Graphic 4">
              <a:extLst>
                <a:ext uri="{FF2B5EF4-FFF2-40B4-BE49-F238E27FC236}">
                  <a16:creationId xmlns:a16="http://schemas.microsoft.com/office/drawing/2014/main" id="{38D87562-BD18-4689-B168-53821B61AA47}"/>
                </a:ext>
              </a:extLst>
            </p:cNvPr>
            <p:cNvSpPr/>
            <p:nvPr/>
          </p:nvSpPr>
          <p:spPr>
            <a:xfrm rot="10800000" flipH="1">
              <a:off x="4097666" y="328329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grpSp>
        <p:nvGrpSpPr>
          <p:cNvPr id="19" name="Group 18">
            <a:extLst>
              <a:ext uri="{FF2B5EF4-FFF2-40B4-BE49-F238E27FC236}">
                <a16:creationId xmlns:a16="http://schemas.microsoft.com/office/drawing/2014/main" id="{F9F45F2A-4822-4DCD-8B67-CA96032EBEE5}"/>
              </a:ext>
            </a:extLst>
          </p:cNvPr>
          <p:cNvGrpSpPr/>
          <p:nvPr/>
        </p:nvGrpSpPr>
        <p:grpSpPr>
          <a:xfrm>
            <a:off x="9821202" y="3283293"/>
            <a:ext cx="1968313" cy="336294"/>
            <a:chOff x="9821202" y="3283293"/>
            <a:chExt cx="1968313" cy="336294"/>
          </a:xfrm>
        </p:grpSpPr>
        <p:cxnSp>
          <p:nvCxnSpPr>
            <p:cNvPr id="13" name="Straight Connector 12">
              <a:extLst>
                <a:ext uri="{FF2B5EF4-FFF2-40B4-BE49-F238E27FC236}">
                  <a16:creationId xmlns:a16="http://schemas.microsoft.com/office/drawing/2014/main" id="{780274CE-302C-49EB-A9BA-786E1F97A8B3}"/>
                </a:ext>
              </a:extLst>
            </p:cNvPr>
            <p:cNvCxnSpPr>
              <a:cxnSpLocks/>
              <a:endCxn id="51" idx="9"/>
            </p:cNvCxnSpPr>
            <p:nvPr/>
          </p:nvCxnSpPr>
          <p:spPr>
            <a:xfrm flipV="1">
              <a:off x="9821202" y="3453162"/>
              <a:ext cx="1882845" cy="308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Graphic 4">
              <a:extLst>
                <a:ext uri="{FF2B5EF4-FFF2-40B4-BE49-F238E27FC236}">
                  <a16:creationId xmlns:a16="http://schemas.microsoft.com/office/drawing/2014/main" id="{39F734D8-8A98-4162-AC0F-D3FACDB85824}"/>
                </a:ext>
              </a:extLst>
            </p:cNvPr>
            <p:cNvSpPr/>
            <p:nvPr/>
          </p:nvSpPr>
          <p:spPr>
            <a:xfrm rot="10800000" flipH="1">
              <a:off x="11583187" y="328329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sp>
        <p:nvSpPr>
          <p:cNvPr id="52" name="Freeform 13" title="Icon of a cloud">
            <a:hlinkClick r:id="rId3" action="ppaction://hlinksldjump"/>
            <a:extLst>
              <a:ext uri="{FF2B5EF4-FFF2-40B4-BE49-F238E27FC236}">
                <a16:creationId xmlns:a16="http://schemas.microsoft.com/office/drawing/2014/main" id="{5C25906E-681D-4801-8B78-FADB1ED5C56E}"/>
              </a:ext>
            </a:extLst>
          </p:cNvPr>
          <p:cNvSpPr>
            <a:spLocks noChangeAspect="1"/>
          </p:cNvSpPr>
          <p:nvPr/>
        </p:nvSpPr>
        <p:spPr bwMode="auto">
          <a:xfrm>
            <a:off x="9625472" y="5233327"/>
            <a:ext cx="2094683" cy="1167473"/>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15875" cap="sq">
            <a:solidFill>
              <a:schemeClr val="tx1"/>
            </a:solidFill>
            <a:prstDash val="solid"/>
            <a:miter lim="800000"/>
            <a:headEnd/>
            <a:tailEnd/>
          </a:ln>
        </p:spPr>
        <p:txBody>
          <a:bodyPr vert="horz" wrap="square" lIns="91440" tIns="45720" rIns="91440" bIns="45720" numCol="1" anchor="b" anchorCtr="0" compatLnSpc="1">
            <a:prstTxWarp prst="textNoShape">
              <a:avLst/>
            </a:prstTxWarp>
          </a:bodyPr>
          <a:lstStyle/>
          <a:p>
            <a:pPr algn="ctr"/>
            <a:r>
              <a:rPr lang="en-US" sz="2300">
                <a:gradFill>
                  <a:gsLst>
                    <a:gs pos="0">
                      <a:srgbClr val="505050"/>
                    </a:gs>
                    <a:gs pos="100000">
                      <a:srgbClr val="505050"/>
                    </a:gs>
                  </a:gsLst>
                </a:gradFill>
                <a:latin typeface="+mj-lt"/>
              </a:rPr>
              <a:t>Cloud Security</a:t>
            </a:r>
          </a:p>
        </p:txBody>
      </p:sp>
      <p:sp>
        <p:nvSpPr>
          <p:cNvPr id="3" name="Graphic 4">
            <a:extLst>
              <a:ext uri="{FF2B5EF4-FFF2-40B4-BE49-F238E27FC236}">
                <a16:creationId xmlns:a16="http://schemas.microsoft.com/office/drawing/2014/main" id="{9C30D7A3-1C6F-4CEE-B737-4C482CEB4380}"/>
              </a:ext>
            </a:extLst>
          </p:cNvPr>
          <p:cNvSpPr/>
          <p:nvPr/>
        </p:nvSpPr>
        <p:spPr>
          <a:xfrm rot="10800000" flipH="1">
            <a:off x="4153395" y="160120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7" name="Graphic 4">
            <a:extLst>
              <a:ext uri="{FF2B5EF4-FFF2-40B4-BE49-F238E27FC236}">
                <a16:creationId xmlns:a16="http://schemas.microsoft.com/office/drawing/2014/main" id="{0A3D1740-0AEE-4559-BC39-121C2038E818}"/>
              </a:ext>
            </a:extLst>
          </p:cNvPr>
          <p:cNvSpPr/>
          <p:nvPr/>
        </p:nvSpPr>
        <p:spPr>
          <a:xfrm rot="17892825" flipH="1">
            <a:off x="8854635" y="484922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14" name="Graphic 4">
            <a:extLst>
              <a:ext uri="{FF2B5EF4-FFF2-40B4-BE49-F238E27FC236}">
                <a16:creationId xmlns:a16="http://schemas.microsoft.com/office/drawing/2014/main" id="{508395D1-68D8-4DA4-A151-5BFEA86F49EF}"/>
              </a:ext>
            </a:extLst>
          </p:cNvPr>
          <p:cNvSpPr/>
          <p:nvPr/>
        </p:nvSpPr>
        <p:spPr>
          <a:xfrm rot="2907051" flipH="1">
            <a:off x="5370160" y="522286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15" name="Graphic 4">
            <a:extLst>
              <a:ext uri="{FF2B5EF4-FFF2-40B4-BE49-F238E27FC236}">
                <a16:creationId xmlns:a16="http://schemas.microsoft.com/office/drawing/2014/main" id="{76E5748B-6F35-4FEB-A6DF-CDF1AE11AD3E}"/>
              </a:ext>
            </a:extLst>
          </p:cNvPr>
          <p:cNvSpPr/>
          <p:nvPr/>
        </p:nvSpPr>
        <p:spPr>
          <a:xfrm rot="11942184" flipH="1">
            <a:off x="7767466" y="1756588"/>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8" name="Oval 37">
            <a:hlinkClick r:id="rId4" action="ppaction://hlinksldjump"/>
            <a:extLst>
              <a:ext uri="{FF2B5EF4-FFF2-40B4-BE49-F238E27FC236}">
                <a16:creationId xmlns:a16="http://schemas.microsoft.com/office/drawing/2014/main" id="{650FC08B-F8AA-4FED-A63C-B3F92EA83BC9}"/>
              </a:ext>
            </a:extLst>
          </p:cNvPr>
          <p:cNvSpPr/>
          <p:nvPr userDrawn="1"/>
        </p:nvSpPr>
        <p:spPr bwMode="auto">
          <a:xfrm>
            <a:off x="5550067" y="4331145"/>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Arc 48">
            <a:extLst>
              <a:ext uri="{FF2B5EF4-FFF2-40B4-BE49-F238E27FC236}">
                <a16:creationId xmlns:a16="http://schemas.microsoft.com/office/drawing/2014/main" id="{6CDC195A-5071-4B8E-B97C-05EA3209315D}"/>
              </a:ext>
            </a:extLst>
          </p:cNvPr>
          <p:cNvSpPr/>
          <p:nvPr/>
        </p:nvSpPr>
        <p:spPr>
          <a:xfrm>
            <a:off x="6693368" y="2151186"/>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2" name="Oval 41">
            <a:hlinkClick r:id="rId5" action="ppaction://hlinksldjump"/>
            <a:extLst>
              <a:ext uri="{FF2B5EF4-FFF2-40B4-BE49-F238E27FC236}">
                <a16:creationId xmlns:a16="http://schemas.microsoft.com/office/drawing/2014/main" id="{0E2D8A09-2F0E-4F94-821C-FB33ED8A15A9}"/>
              </a:ext>
            </a:extLst>
          </p:cNvPr>
          <p:cNvSpPr/>
          <p:nvPr userDrawn="1"/>
        </p:nvSpPr>
        <p:spPr bwMode="auto">
          <a:xfrm>
            <a:off x="7998925" y="4255915"/>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5" name="!!Busienss Blue">
            <a:hlinkClick r:id="rId6" action="ppaction://hlinksldjump"/>
            <a:extLst>
              <a:ext uri="{FF2B5EF4-FFF2-40B4-BE49-F238E27FC236}">
                <a16:creationId xmlns:a16="http://schemas.microsoft.com/office/drawing/2014/main" id="{801A5447-B26F-4AEF-B615-F1CB6E0ED097}"/>
              </a:ext>
            </a:extLst>
          </p:cNvPr>
          <p:cNvSpPr/>
          <p:nvPr/>
        </p:nvSpPr>
        <p:spPr bwMode="auto">
          <a:xfrm>
            <a:off x="6786264" y="2207117"/>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35429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8"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500"/>
                                        <p:tgtEl>
                                          <p:spTgt spid="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10"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500"/>
                                        <p:tgtEl>
                                          <p:spTgt spid="4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48"/>
                                        </p:tgtEl>
                                        <p:attrNameLst>
                                          <p:attrName>style.visibility</p:attrName>
                                        </p:attrNameLst>
                                      </p:cBhvr>
                                      <p:to>
                                        <p:strVal val="visible"/>
                                      </p:to>
                                    </p:set>
                                    <p:animEffect transition="in" filter="fade">
                                      <p:cBhvr>
                                        <p:cTn id="103" dur="500"/>
                                        <p:tgtEl>
                                          <p:spTgt spid="4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wipe(down)">
                                      <p:cBhvr>
                                        <p:cTn id="11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2" grpId="0" animBg="1"/>
      <p:bldP spid="2" grpId="0" animBg="1"/>
      <p:bldP spid="9" grpId="0"/>
      <p:bldP spid="10" grpId="0"/>
      <p:bldP spid="34" grpId="0" animBg="1"/>
      <p:bldP spid="35" grpId="0" animBg="1"/>
      <p:bldP spid="37" grpId="0" animBg="1"/>
      <p:bldP spid="39" grpId="0" animBg="1"/>
      <p:bldP spid="41" grpId="0" animBg="1"/>
      <p:bldP spid="43" grpId="0" animBg="1"/>
      <p:bldP spid="46" grpId="0"/>
      <p:bldP spid="47" grpId="0"/>
      <p:bldP spid="48" grpId="0"/>
      <p:bldP spid="11" grpId="0"/>
      <p:bldP spid="17" grpId="0"/>
      <p:bldP spid="53" grpId="0"/>
      <p:bldP spid="20" grpId="0"/>
      <p:bldP spid="21" grpId="0"/>
      <p:bldP spid="52" grpId="0" animBg="1"/>
      <p:bldP spid="3" grpId="0" animBg="1"/>
      <p:bldP spid="7" grpId="0" animBg="1"/>
      <p:bldP spid="14" grpId="0" animBg="1"/>
      <p:bldP spid="15" grpId="0" animBg="1"/>
      <p:bldP spid="38" grpId="0" animBg="1"/>
      <p:bldP spid="49" grpId="0" animBg="1"/>
      <p:bldP spid="42" grpId="0" animBg="1"/>
      <p:bldP spid="4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dirty="0"/>
              <a:t>Culture Change – Evolve the Organization</a:t>
            </a:r>
            <a:endParaRPr lang="gsw-CH" dirty="0"/>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1890931"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1297528"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2533591"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2244059"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2272145"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3026332"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2567209"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705439"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6534885"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5582415"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6245353"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6273439"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6568503"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5225391"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5706733"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9893519"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10740954"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9300116"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10536179"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9583709"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10246647"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10569797"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9708027"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algn="ctr"/>
            <a:r>
              <a:rPr lang="en-US" sz="2000" dirty="0">
                <a:latin typeface="+mj-lt"/>
              </a:rPr>
              <a:t>Program Management</a:t>
            </a:r>
            <a:endParaRPr lang="gsw-CH" sz="2000" dirty="0" err="1">
              <a:latin typeface="+mj-lt"/>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algn="ctr"/>
            <a:r>
              <a:rPr lang="en-US" sz="2000" dirty="0">
                <a:latin typeface="+mj-lt"/>
              </a:rPr>
              <a:t>Development</a:t>
            </a:r>
            <a:endParaRPr lang="gsw-CH" sz="2000" dirty="0" err="1">
              <a:latin typeface="+mj-lt"/>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307777"/>
          </a:xfrm>
          <a:prstGeom prst="rect">
            <a:avLst/>
          </a:prstGeom>
          <a:noFill/>
        </p:spPr>
        <p:txBody>
          <a:bodyPr wrap="square" lIns="0" tIns="0" rIns="0" bIns="0" rtlCol="0">
            <a:spAutoFit/>
          </a:bodyPr>
          <a:lstStyle/>
          <a:p>
            <a:pPr algn="ctr"/>
            <a:r>
              <a:rPr lang="en-US" sz="2000" dirty="0">
                <a:latin typeface="+mj-lt"/>
              </a:rPr>
              <a:t>Test</a:t>
            </a:r>
            <a:endParaRPr lang="gsw-CH" sz="2000" dirty="0" err="1">
              <a:latin typeface="+mj-lt"/>
            </a:endParaRPr>
          </a:p>
        </p:txBody>
      </p:sp>
    </p:spTree>
    <p:extLst>
      <p:ext uri="{BB962C8B-B14F-4D97-AF65-F5344CB8AC3E}">
        <p14:creationId xmlns:p14="http://schemas.microsoft.com/office/powerpoint/2010/main" val="268847269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dirty="0"/>
              <a:t>Culture Change – Evolve the Organization</a:t>
            </a:r>
            <a:endParaRPr lang="gsw-CH" dirty="0"/>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1890931"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1297528"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2533591"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2244059"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2272145"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3026332"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2567209"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705439"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6534885"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5582415"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6245353"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6273439"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6568503"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5225391"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5706733"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9893519"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10740954"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9300116"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10536179"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9583709"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10246647"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10569797"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9708027"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algn="ctr"/>
            <a:r>
              <a:rPr lang="en-US" sz="2000" dirty="0">
                <a:latin typeface="+mj-lt"/>
              </a:rPr>
              <a:t>Program Management</a:t>
            </a:r>
            <a:endParaRPr lang="gsw-CH" sz="2000" dirty="0" err="1">
              <a:latin typeface="+mj-lt"/>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algn="ctr"/>
            <a:r>
              <a:rPr lang="en-US" sz="2000" dirty="0">
                <a:latin typeface="+mj-lt"/>
              </a:rPr>
              <a:t>Engineering</a:t>
            </a:r>
            <a:endParaRPr lang="gsw-CH" sz="2000" dirty="0" err="1">
              <a:latin typeface="+mj-lt"/>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615553"/>
          </a:xfrm>
          <a:prstGeom prst="rect">
            <a:avLst/>
          </a:prstGeom>
          <a:noFill/>
        </p:spPr>
        <p:txBody>
          <a:bodyPr wrap="square" lIns="0" tIns="0" rIns="0" bIns="0" rtlCol="0">
            <a:spAutoFit/>
          </a:bodyPr>
          <a:lstStyle/>
          <a:p>
            <a:pPr algn="ctr"/>
            <a:r>
              <a:rPr lang="en-US" sz="2000" dirty="0">
                <a:latin typeface="+mj-lt"/>
              </a:rPr>
              <a:t>Operations</a:t>
            </a:r>
          </a:p>
          <a:p>
            <a:pPr algn="ctr"/>
            <a:r>
              <a:rPr lang="gsw-CH" sz="2000" dirty="0">
                <a:latin typeface="+mj-lt"/>
              </a:rPr>
              <a:t>Site </a:t>
            </a:r>
            <a:r>
              <a:rPr lang="en-US" sz="2000" dirty="0">
                <a:latin typeface="+mj-lt"/>
              </a:rPr>
              <a:t>R</a:t>
            </a:r>
            <a:r>
              <a:rPr lang="gsw-CH" sz="2000" dirty="0">
                <a:latin typeface="+mj-lt"/>
              </a:rPr>
              <a:t>eliability </a:t>
            </a:r>
            <a:r>
              <a:rPr lang="en-US" sz="2000" dirty="0">
                <a:latin typeface="+mj-lt"/>
              </a:rPr>
              <a:t>E</a:t>
            </a:r>
            <a:r>
              <a:rPr lang="gsw-CH" sz="2000" dirty="0">
                <a:latin typeface="+mj-lt"/>
              </a:rPr>
              <a:t>ngineering</a:t>
            </a:r>
          </a:p>
        </p:txBody>
      </p:sp>
    </p:spTree>
    <p:extLst>
      <p:ext uri="{BB962C8B-B14F-4D97-AF65-F5344CB8AC3E}">
        <p14:creationId xmlns:p14="http://schemas.microsoft.com/office/powerpoint/2010/main" val="2176112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dirty="0"/>
              <a:t>Culture Change – Evolve the Organization</a:t>
            </a:r>
            <a:endParaRPr lang="gsw-CH" dirty="0"/>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6250139" y="31219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6640620" y="3839664"/>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6896786" y="2689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9734044" y="3895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9853804" y="278100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9541415" y="1616833"/>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5892457" y="401376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1067270" y="2828988"/>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2563511" y="2923922"/>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10631437" y="4243092"/>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1181831" y="31493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10546076" y="2931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2088675" y="427307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1744236" y="1930323"/>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10233953" y="351566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2772146" y="3808629"/>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2100803" y="347862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4896299" y="259417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5762078" y="3061653"/>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2275317" y="224827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5318149" y="2174785"/>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6253342" y="2413653"/>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1774946"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algn="ctr"/>
            <a:r>
              <a:rPr lang="en-US" sz="2000" dirty="0">
                <a:latin typeface="+mj-lt"/>
              </a:rPr>
              <a:t>Feature Team</a:t>
            </a:r>
            <a:endParaRPr lang="gsw-CH" sz="2000" dirty="0" err="1">
              <a:latin typeface="+mj-lt"/>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algn="ctr"/>
            <a:r>
              <a:rPr lang="en-US" sz="2000" dirty="0">
                <a:latin typeface="+mj-lt"/>
              </a:rPr>
              <a:t>Feature Team</a:t>
            </a:r>
            <a:endParaRPr lang="gsw-CH" sz="2000" dirty="0" err="1">
              <a:latin typeface="+mj-lt"/>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307777"/>
          </a:xfrm>
          <a:prstGeom prst="rect">
            <a:avLst/>
          </a:prstGeom>
          <a:noFill/>
        </p:spPr>
        <p:txBody>
          <a:bodyPr wrap="square" lIns="0" tIns="0" rIns="0" bIns="0" rtlCol="0">
            <a:spAutoFit/>
          </a:bodyPr>
          <a:lstStyle/>
          <a:p>
            <a:pPr algn="ctr"/>
            <a:r>
              <a:rPr lang="en-US" sz="2000" dirty="0">
                <a:latin typeface="+mj-lt"/>
              </a:rPr>
              <a:t>Feature Team</a:t>
            </a:r>
            <a:endParaRPr lang="gsw-CH" sz="2000" dirty="0">
              <a:latin typeface="+mj-lt"/>
            </a:endParaRPr>
          </a:p>
        </p:txBody>
      </p:sp>
    </p:spTree>
    <p:extLst>
      <p:ext uri="{BB962C8B-B14F-4D97-AF65-F5344CB8AC3E}">
        <p14:creationId xmlns:p14="http://schemas.microsoft.com/office/powerpoint/2010/main" val="2098003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1857-F506-48C1-9CAA-D47482E8ACF8}"/>
              </a:ext>
            </a:extLst>
          </p:cNvPr>
          <p:cNvSpPr>
            <a:spLocks noGrp="1"/>
          </p:cNvSpPr>
          <p:nvPr>
            <p:ph type="title"/>
          </p:nvPr>
        </p:nvSpPr>
        <p:spPr/>
        <p:txBody>
          <a:bodyPr/>
          <a:lstStyle/>
          <a:p>
            <a:r>
              <a:rPr lang="en-US" dirty="0"/>
              <a:t>Instead of Horizontal</a:t>
            </a:r>
            <a:endParaRPr lang="gsw-CH" dirty="0"/>
          </a:p>
        </p:txBody>
      </p:sp>
      <p:sp>
        <p:nvSpPr>
          <p:cNvPr id="3" name="Rectangle 2">
            <a:extLst>
              <a:ext uri="{FF2B5EF4-FFF2-40B4-BE49-F238E27FC236}">
                <a16:creationId xmlns:a16="http://schemas.microsoft.com/office/drawing/2014/main" id="{8A55957E-6801-46DC-995A-44E3CABD3AFC}"/>
              </a:ext>
            </a:extLst>
          </p:cNvPr>
          <p:cNvSpPr/>
          <p:nvPr/>
        </p:nvSpPr>
        <p:spPr bwMode="auto">
          <a:xfrm>
            <a:off x="907676" y="2420471"/>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User Interface</a:t>
            </a:r>
            <a:endParaRPr lang="gsw-CH" sz="2400" dirty="0" err="1">
              <a:solidFill>
                <a:srgbClr val="FFFFFF"/>
              </a:solidFill>
              <a:latin typeface="+mj-lt"/>
              <a:ea typeface="Segoe UI" pitchFamily="34" charset="0"/>
              <a:cs typeface="Segoe UI" pitchFamily="34" charset="0"/>
            </a:endParaRPr>
          </a:p>
        </p:txBody>
      </p:sp>
      <p:sp>
        <p:nvSpPr>
          <p:cNvPr id="5" name="Rectangle 4">
            <a:extLst>
              <a:ext uri="{FF2B5EF4-FFF2-40B4-BE49-F238E27FC236}">
                <a16:creationId xmlns:a16="http://schemas.microsoft.com/office/drawing/2014/main" id="{B75D8378-1683-49FD-8E5D-9683C8B5CA62}"/>
              </a:ext>
            </a:extLst>
          </p:cNvPr>
          <p:cNvSpPr/>
          <p:nvPr/>
        </p:nvSpPr>
        <p:spPr bwMode="auto">
          <a:xfrm>
            <a:off x="907675" y="3623983"/>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API</a:t>
            </a:r>
            <a:endParaRPr lang="gsw-CH" sz="2400" dirty="0" err="1">
              <a:solidFill>
                <a:srgbClr val="FFFFFF"/>
              </a:solidFill>
              <a:latin typeface="+mj-lt"/>
              <a:ea typeface="Segoe UI" pitchFamily="34" charset="0"/>
              <a:cs typeface="Segoe UI" pitchFamily="34" charset="0"/>
            </a:endParaRPr>
          </a:p>
        </p:txBody>
      </p:sp>
      <p:sp>
        <p:nvSpPr>
          <p:cNvPr id="7" name="Rectangle 6">
            <a:extLst>
              <a:ext uri="{FF2B5EF4-FFF2-40B4-BE49-F238E27FC236}">
                <a16:creationId xmlns:a16="http://schemas.microsoft.com/office/drawing/2014/main" id="{CE4C7D9D-A222-473F-8A1F-50ABB3FF4441}"/>
              </a:ext>
            </a:extLst>
          </p:cNvPr>
          <p:cNvSpPr/>
          <p:nvPr/>
        </p:nvSpPr>
        <p:spPr bwMode="auto">
          <a:xfrm>
            <a:off x="907674" y="4827495"/>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Data</a:t>
            </a:r>
            <a:endParaRPr lang="gsw-CH" sz="2400" dirty="0" err="1">
              <a:solidFill>
                <a:srgbClr val="FFFFFF"/>
              </a:solidFill>
              <a:latin typeface="+mj-lt"/>
              <a:ea typeface="Segoe UI" pitchFamily="34" charset="0"/>
              <a:cs typeface="Segoe UI" pitchFamily="34" charset="0"/>
            </a:endParaRPr>
          </a:p>
        </p:txBody>
      </p:sp>
      <p:sp>
        <p:nvSpPr>
          <p:cNvPr id="8" name="Rectangle 7">
            <a:extLst>
              <a:ext uri="{FF2B5EF4-FFF2-40B4-BE49-F238E27FC236}">
                <a16:creationId xmlns:a16="http://schemas.microsoft.com/office/drawing/2014/main" id="{DB652585-F9D9-4DDC-9F52-4358C4327F11}"/>
              </a:ext>
            </a:extLst>
          </p:cNvPr>
          <p:cNvSpPr/>
          <p:nvPr/>
        </p:nvSpPr>
        <p:spPr bwMode="auto">
          <a:xfrm>
            <a:off x="1573306" y="2339788"/>
            <a:ext cx="2198594"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4B9D564-14E4-4F6E-85AF-A8E8D3AE43FD}"/>
              </a:ext>
            </a:extLst>
          </p:cNvPr>
          <p:cNvSpPr/>
          <p:nvPr/>
        </p:nvSpPr>
        <p:spPr bwMode="auto">
          <a:xfrm>
            <a:off x="8106335" y="2339788"/>
            <a:ext cx="2198594"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A06274D-18B0-4FE5-B848-DFFDB19A4502}"/>
              </a:ext>
            </a:extLst>
          </p:cNvPr>
          <p:cNvSpPr/>
          <p:nvPr/>
        </p:nvSpPr>
        <p:spPr bwMode="auto">
          <a:xfrm>
            <a:off x="9789458" y="3523130"/>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A8AD18-02D8-4520-8927-38CE961A00CF}"/>
              </a:ext>
            </a:extLst>
          </p:cNvPr>
          <p:cNvSpPr/>
          <p:nvPr/>
        </p:nvSpPr>
        <p:spPr bwMode="auto">
          <a:xfrm>
            <a:off x="6996952" y="3523130"/>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EE36D434-16B0-4470-A5D7-3055537E47D6}"/>
              </a:ext>
            </a:extLst>
          </p:cNvPr>
          <p:cNvSpPr/>
          <p:nvPr/>
        </p:nvSpPr>
        <p:spPr bwMode="auto">
          <a:xfrm>
            <a:off x="3061446" y="3533215"/>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18A7488-1B1D-4462-9B2E-E28F80A156DC}"/>
              </a:ext>
            </a:extLst>
          </p:cNvPr>
          <p:cNvSpPr/>
          <p:nvPr/>
        </p:nvSpPr>
        <p:spPr bwMode="auto">
          <a:xfrm>
            <a:off x="1386168" y="4744144"/>
            <a:ext cx="2244538"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A6F578E8-2E60-45F2-B7CC-6A64196346F2}"/>
              </a:ext>
            </a:extLst>
          </p:cNvPr>
          <p:cNvSpPr/>
          <p:nvPr/>
        </p:nvSpPr>
        <p:spPr bwMode="auto">
          <a:xfrm>
            <a:off x="7837958" y="4744143"/>
            <a:ext cx="2244538"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2000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18" grpId="0" animBg="1"/>
      <p:bldP spid="2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1857-F506-48C1-9CAA-D47482E8ACF8}"/>
              </a:ext>
            </a:extLst>
          </p:cNvPr>
          <p:cNvSpPr>
            <a:spLocks noGrp="1"/>
          </p:cNvSpPr>
          <p:nvPr>
            <p:ph type="title"/>
          </p:nvPr>
        </p:nvSpPr>
        <p:spPr/>
        <p:txBody>
          <a:bodyPr/>
          <a:lstStyle/>
          <a:p>
            <a:r>
              <a:rPr lang="en-US" dirty="0"/>
              <a:t>Got to Vertical</a:t>
            </a:r>
            <a:endParaRPr lang="gsw-CH" dirty="0"/>
          </a:p>
        </p:txBody>
      </p:sp>
      <p:sp>
        <p:nvSpPr>
          <p:cNvPr id="3" name="Rectangle 2">
            <a:extLst>
              <a:ext uri="{FF2B5EF4-FFF2-40B4-BE49-F238E27FC236}">
                <a16:creationId xmlns:a16="http://schemas.microsoft.com/office/drawing/2014/main" id="{8A55957E-6801-46DC-995A-44E3CABD3AFC}"/>
              </a:ext>
            </a:extLst>
          </p:cNvPr>
          <p:cNvSpPr/>
          <p:nvPr/>
        </p:nvSpPr>
        <p:spPr bwMode="auto">
          <a:xfrm>
            <a:off x="907676" y="2420471"/>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User Interface</a:t>
            </a:r>
            <a:endParaRPr lang="gsw-CH" sz="2400" dirty="0" err="1">
              <a:solidFill>
                <a:srgbClr val="FFFFFF"/>
              </a:solidFill>
              <a:latin typeface="+mj-lt"/>
              <a:ea typeface="Segoe UI" pitchFamily="34" charset="0"/>
              <a:cs typeface="Segoe UI" pitchFamily="34" charset="0"/>
            </a:endParaRPr>
          </a:p>
        </p:txBody>
      </p:sp>
      <p:sp>
        <p:nvSpPr>
          <p:cNvPr id="5" name="Rectangle 4">
            <a:extLst>
              <a:ext uri="{FF2B5EF4-FFF2-40B4-BE49-F238E27FC236}">
                <a16:creationId xmlns:a16="http://schemas.microsoft.com/office/drawing/2014/main" id="{B75D8378-1683-49FD-8E5D-9683C8B5CA62}"/>
              </a:ext>
            </a:extLst>
          </p:cNvPr>
          <p:cNvSpPr/>
          <p:nvPr/>
        </p:nvSpPr>
        <p:spPr bwMode="auto">
          <a:xfrm>
            <a:off x="907675" y="3623983"/>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API</a:t>
            </a:r>
            <a:endParaRPr lang="gsw-CH" sz="2400" dirty="0" err="1">
              <a:solidFill>
                <a:srgbClr val="FFFFFF"/>
              </a:solidFill>
              <a:latin typeface="+mj-lt"/>
              <a:ea typeface="Segoe UI" pitchFamily="34" charset="0"/>
              <a:cs typeface="Segoe UI" pitchFamily="34" charset="0"/>
            </a:endParaRPr>
          </a:p>
        </p:txBody>
      </p:sp>
      <p:sp>
        <p:nvSpPr>
          <p:cNvPr id="7" name="Rectangle 6">
            <a:extLst>
              <a:ext uri="{FF2B5EF4-FFF2-40B4-BE49-F238E27FC236}">
                <a16:creationId xmlns:a16="http://schemas.microsoft.com/office/drawing/2014/main" id="{CE4C7D9D-A222-473F-8A1F-50ABB3FF4441}"/>
              </a:ext>
            </a:extLst>
          </p:cNvPr>
          <p:cNvSpPr/>
          <p:nvPr/>
        </p:nvSpPr>
        <p:spPr bwMode="auto">
          <a:xfrm>
            <a:off x="907674" y="4827495"/>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400" dirty="0">
                <a:solidFill>
                  <a:srgbClr val="FFFFFF"/>
                </a:solidFill>
                <a:latin typeface="+mj-lt"/>
                <a:ea typeface="Segoe UI" pitchFamily="34" charset="0"/>
                <a:cs typeface="Segoe UI" pitchFamily="34" charset="0"/>
              </a:rPr>
              <a:t>Data</a:t>
            </a:r>
            <a:endParaRPr lang="gsw-CH" sz="2400" dirty="0" err="1">
              <a:solidFill>
                <a:srgbClr val="FFFFFF"/>
              </a:solidFill>
              <a:latin typeface="+mj-lt"/>
              <a:ea typeface="Segoe UI" pitchFamily="34" charset="0"/>
              <a:cs typeface="Segoe UI" pitchFamily="34" charset="0"/>
            </a:endParaRPr>
          </a:p>
        </p:txBody>
      </p:sp>
      <p:sp>
        <p:nvSpPr>
          <p:cNvPr id="8" name="Rectangle 7">
            <a:extLst>
              <a:ext uri="{FF2B5EF4-FFF2-40B4-BE49-F238E27FC236}">
                <a16:creationId xmlns:a16="http://schemas.microsoft.com/office/drawing/2014/main" id="{DB652585-F9D9-4DDC-9F52-4358C4327F11}"/>
              </a:ext>
            </a:extLst>
          </p:cNvPr>
          <p:cNvSpPr/>
          <p:nvPr/>
        </p:nvSpPr>
        <p:spPr bwMode="auto">
          <a:xfrm>
            <a:off x="1239370" y="2339788"/>
            <a:ext cx="995082" cy="339943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4B9D564-14E4-4F6E-85AF-A8E8D3AE43FD}"/>
              </a:ext>
            </a:extLst>
          </p:cNvPr>
          <p:cNvSpPr/>
          <p:nvPr/>
        </p:nvSpPr>
        <p:spPr bwMode="auto">
          <a:xfrm>
            <a:off x="7289787"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A06274D-18B0-4FE5-B848-DFFDB19A4502}"/>
              </a:ext>
            </a:extLst>
          </p:cNvPr>
          <p:cNvSpPr/>
          <p:nvPr/>
        </p:nvSpPr>
        <p:spPr bwMode="auto">
          <a:xfrm>
            <a:off x="9393495"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A8AD18-02D8-4520-8927-38CE961A00CF}"/>
              </a:ext>
            </a:extLst>
          </p:cNvPr>
          <p:cNvSpPr/>
          <p:nvPr/>
        </p:nvSpPr>
        <p:spPr bwMode="auto">
          <a:xfrm>
            <a:off x="8341641"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EE36D434-16B0-4470-A5D7-3055537E47D6}"/>
              </a:ext>
            </a:extLst>
          </p:cNvPr>
          <p:cNvSpPr/>
          <p:nvPr/>
        </p:nvSpPr>
        <p:spPr bwMode="auto">
          <a:xfrm>
            <a:off x="2599385"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18A7488-1B1D-4462-9B2E-E28F80A156DC}"/>
              </a:ext>
            </a:extLst>
          </p:cNvPr>
          <p:cNvSpPr/>
          <p:nvPr/>
        </p:nvSpPr>
        <p:spPr bwMode="auto">
          <a:xfrm>
            <a:off x="3957917"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A6F578E8-2E60-45F2-B7CC-6A64196346F2}"/>
              </a:ext>
            </a:extLst>
          </p:cNvPr>
          <p:cNvSpPr/>
          <p:nvPr/>
        </p:nvSpPr>
        <p:spPr bwMode="auto">
          <a:xfrm>
            <a:off x="10445348"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8304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DC407DAE-E115-4534-BA8F-967DE03D06ED}"/>
              </a:ext>
            </a:extLst>
          </p:cNvPr>
          <p:cNvSpPr/>
          <p:nvPr/>
        </p:nvSpPr>
        <p:spPr bwMode="auto">
          <a:xfrm>
            <a:off x="578224" y="2897841"/>
            <a:ext cx="11026588" cy="766483"/>
          </a:xfrm>
          <a:custGeom>
            <a:avLst/>
            <a:gdLst>
              <a:gd name="connsiteX0" fmla="*/ 7147111 w 11026588"/>
              <a:gd name="connsiteY0" fmla="*/ 0 h 766483"/>
              <a:gd name="connsiteX1" fmla="*/ 0 w 11026588"/>
              <a:gd name="connsiteY1" fmla="*/ 766483 h 766483"/>
              <a:gd name="connsiteX2" fmla="*/ 11026588 w 11026588"/>
              <a:gd name="connsiteY2" fmla="*/ 766483 h 766483"/>
              <a:gd name="connsiteX3" fmla="*/ 8404411 w 11026588"/>
              <a:gd name="connsiteY3" fmla="*/ 0 h 766483"/>
            </a:gdLst>
            <a:ahLst/>
            <a:cxnLst>
              <a:cxn ang="0">
                <a:pos x="connsiteX0" y="connsiteY0"/>
              </a:cxn>
              <a:cxn ang="0">
                <a:pos x="connsiteX1" y="connsiteY1"/>
              </a:cxn>
              <a:cxn ang="0">
                <a:pos x="connsiteX2" y="connsiteY2"/>
              </a:cxn>
              <a:cxn ang="0">
                <a:pos x="connsiteX3" y="connsiteY3"/>
              </a:cxn>
            </a:cxnLst>
            <a:rect l="l" t="t" r="r" b="b"/>
            <a:pathLst>
              <a:path w="11026588" h="766483">
                <a:moveTo>
                  <a:pt x="7147111" y="0"/>
                </a:moveTo>
                <a:lnTo>
                  <a:pt x="0" y="766483"/>
                </a:lnTo>
                <a:lnTo>
                  <a:pt x="11026588" y="766483"/>
                </a:lnTo>
                <a:lnTo>
                  <a:pt x="8404411" y="0"/>
                </a:lnTo>
              </a:path>
            </a:pathLst>
          </a:custGeom>
          <a:solidFill>
            <a:srgbClr val="107C1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gsw-CH"/>
          </a:p>
        </p:txBody>
      </p:sp>
      <p:sp>
        <p:nvSpPr>
          <p:cNvPr id="2" name="Title 1">
            <a:extLst>
              <a:ext uri="{FF2B5EF4-FFF2-40B4-BE49-F238E27FC236}">
                <a16:creationId xmlns:a16="http://schemas.microsoft.com/office/drawing/2014/main" id="{1C5BC22D-A9B6-437A-AF6C-6F02B08A92A7}"/>
              </a:ext>
            </a:extLst>
          </p:cNvPr>
          <p:cNvSpPr>
            <a:spLocks noGrp="1"/>
          </p:cNvSpPr>
          <p:nvPr>
            <p:ph type="title"/>
          </p:nvPr>
        </p:nvSpPr>
        <p:spPr>
          <a:xfrm>
            <a:off x="588263" y="457200"/>
            <a:ext cx="11018520" cy="553998"/>
          </a:xfrm>
        </p:spPr>
        <p:txBody>
          <a:bodyPr/>
          <a:lstStyle/>
          <a:p>
            <a:r>
              <a:rPr lang="gsw-CH" dirty="0"/>
              <a:t>DevOps Capabilities and Practices</a:t>
            </a:r>
          </a:p>
        </p:txBody>
      </p:sp>
      <p:grpSp>
        <p:nvGrpSpPr>
          <p:cNvPr id="3" name="Group 2">
            <a:extLst>
              <a:ext uri="{FF2B5EF4-FFF2-40B4-BE49-F238E27FC236}">
                <a16:creationId xmlns:a16="http://schemas.microsoft.com/office/drawing/2014/main" id="{2414A23D-1191-4A63-9936-1ACBD09CF74A}"/>
              </a:ext>
            </a:extLst>
          </p:cNvPr>
          <p:cNvGrpSpPr/>
          <p:nvPr/>
        </p:nvGrpSpPr>
        <p:grpSpPr>
          <a:xfrm>
            <a:off x="350311" y="1878512"/>
            <a:ext cx="11542294" cy="1030127"/>
            <a:chOff x="519524" y="2641406"/>
            <a:chExt cx="11543931" cy="1030273"/>
          </a:xfrm>
        </p:grpSpPr>
        <p:sp>
          <p:nvSpPr>
            <p:cNvPr id="4" name="Text Placeholder 5">
              <a:extLst>
                <a:ext uri="{FF2B5EF4-FFF2-40B4-BE49-F238E27FC236}">
                  <a16:creationId xmlns:a16="http://schemas.microsoft.com/office/drawing/2014/main" id="{1FEACD52-10E0-4F6F-8EDA-47DF5A41E3B6}"/>
                </a:ext>
              </a:extLst>
            </p:cNvPr>
            <p:cNvSpPr txBox="1">
              <a:spLocks/>
            </p:cNvSpPr>
            <p:nvPr/>
          </p:nvSpPr>
          <p:spPr>
            <a:xfrm>
              <a:off x="9358116" y="2641406"/>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endParaRPr lang="en-US" sz="1400">
                <a:solidFill>
                  <a:srgbClr val="FFFFFF"/>
                </a:solidFill>
                <a:latin typeface="Segoe UI"/>
                <a:cs typeface="Segoe UI Semilight"/>
              </a:endParaRPr>
            </a:p>
            <a:p>
              <a:pPr algn="ctr" defTabSz="932563">
                <a:defRPr/>
              </a:pPr>
              <a:endParaRPr lang="en-US" sz="1400">
                <a:solidFill>
                  <a:srgbClr val="FFFFFF"/>
                </a:solidFill>
                <a:latin typeface="Segoe UI"/>
                <a:cs typeface="Segoe UI Semilight"/>
              </a:endParaRPr>
            </a:p>
            <a:p>
              <a:pPr algn="ctr" defTabSz="932563">
                <a:defRPr/>
              </a:pPr>
              <a:endParaRPr lang="en-US" sz="1100">
                <a:solidFill>
                  <a:srgbClr val="FFFFFF"/>
                </a:solidFill>
                <a:latin typeface="Segoe UI"/>
                <a:cs typeface="Segoe UI Semilight"/>
              </a:endParaRPr>
            </a:p>
            <a:p>
              <a:pPr algn="ctr" defTabSz="932563">
                <a:defRPr/>
              </a:pPr>
              <a:r>
                <a:rPr lang="en-US" sz="1100">
                  <a:solidFill>
                    <a:srgbClr val="FFFFFF"/>
                  </a:solidFill>
                  <a:latin typeface="Segoe UI"/>
                  <a:cs typeface="Segoe UI Semilight"/>
                </a:rPr>
                <a:t>Continuous  </a:t>
              </a:r>
            </a:p>
            <a:p>
              <a:pPr algn="ctr" defTabSz="932563">
                <a:defRPr/>
              </a:pPr>
              <a:r>
                <a:rPr lang="en-US" sz="1100">
                  <a:solidFill>
                    <a:srgbClr val="FFFFFF"/>
                  </a:solidFill>
                  <a:latin typeface="Segoe UI"/>
                  <a:cs typeface="Segoe UI Semilight"/>
                </a:rPr>
                <a:t>Collaboration</a:t>
              </a:r>
            </a:p>
          </p:txBody>
        </p:sp>
        <p:sp>
          <p:nvSpPr>
            <p:cNvPr id="5" name="Text Placeholder 5">
              <a:extLst>
                <a:ext uri="{FF2B5EF4-FFF2-40B4-BE49-F238E27FC236}">
                  <a16:creationId xmlns:a16="http://schemas.microsoft.com/office/drawing/2014/main" id="{D0A52E05-E5D0-4D49-9EDE-B19B2D581A52}"/>
                </a:ext>
              </a:extLst>
            </p:cNvPr>
            <p:cNvSpPr txBox="1">
              <a:spLocks/>
            </p:cNvSpPr>
            <p:nvPr/>
          </p:nvSpPr>
          <p:spPr>
            <a:xfrm>
              <a:off x="519524"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endParaRPr lang="en-US" sz="1400" dirty="0">
                <a:solidFill>
                  <a:srgbClr val="FFFFFF"/>
                </a:solidFill>
                <a:latin typeface="Segoe UI"/>
                <a:cs typeface="Segoe UI Semilight"/>
              </a:endParaRPr>
            </a:p>
            <a:p>
              <a:pPr algn="ctr" defTabSz="932563">
                <a:defRPr/>
              </a:pPr>
              <a:endParaRPr lang="en-US" sz="1400" dirty="0">
                <a:solidFill>
                  <a:srgbClr val="FFFFFF"/>
                </a:solidFill>
                <a:latin typeface="Segoe UI"/>
                <a:cs typeface="Segoe UI Semilight"/>
              </a:endParaRPr>
            </a:p>
            <a:p>
              <a:pPr algn="ctr" defTabSz="932563">
                <a:defRPr/>
              </a:pPr>
              <a:endParaRPr lang="en-US" sz="1100" dirty="0">
                <a:solidFill>
                  <a:srgbClr val="FFFFFF"/>
                </a:solidFill>
                <a:latin typeface="Segoe UI"/>
                <a:cs typeface="Segoe UI Semilight"/>
              </a:endParaRPr>
            </a:p>
            <a:p>
              <a:pPr algn="ctr" defTabSz="932563">
                <a:defRPr/>
              </a:pPr>
              <a:r>
                <a:rPr lang="en-US" sz="1100" dirty="0">
                  <a:solidFill>
                    <a:srgbClr val="FFFFFF"/>
                  </a:solidFill>
                  <a:latin typeface="Segoe UI"/>
                  <a:cs typeface="Segoe UI Semilight"/>
                </a:rPr>
                <a:t>Continuous  </a:t>
              </a:r>
            </a:p>
            <a:p>
              <a:pPr algn="ctr" defTabSz="932563">
                <a:defRPr/>
              </a:pPr>
              <a:r>
                <a:rPr lang="en-US" sz="1100" dirty="0">
                  <a:solidFill>
                    <a:srgbClr val="FFFFFF"/>
                  </a:solidFill>
                  <a:latin typeface="Segoe UI"/>
                  <a:cs typeface="Segoe UI Semilight"/>
                </a:rPr>
                <a:t>Planning</a:t>
              </a:r>
            </a:p>
          </p:txBody>
        </p:sp>
        <p:sp>
          <p:nvSpPr>
            <p:cNvPr id="6" name="Text Placeholder 5">
              <a:extLst>
                <a:ext uri="{FF2B5EF4-FFF2-40B4-BE49-F238E27FC236}">
                  <a16:creationId xmlns:a16="http://schemas.microsoft.com/office/drawing/2014/main" id="{0FB70ED8-1DB6-4C38-8DC8-75FAD03901D8}"/>
                </a:ext>
              </a:extLst>
            </p:cNvPr>
            <p:cNvSpPr txBox="1">
              <a:spLocks/>
            </p:cNvSpPr>
            <p:nvPr/>
          </p:nvSpPr>
          <p:spPr>
            <a:xfrm>
              <a:off x="1994863"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endParaRPr lang="en-US" sz="1400">
                <a:solidFill>
                  <a:srgbClr val="FFFFFF"/>
                </a:solidFill>
                <a:latin typeface="Segoe UI"/>
                <a:cs typeface="Segoe UI Semilight"/>
              </a:endParaRPr>
            </a:p>
            <a:p>
              <a:pPr algn="ctr" defTabSz="932563">
                <a:defRPr/>
              </a:pPr>
              <a:endParaRPr lang="en-US" sz="1400">
                <a:solidFill>
                  <a:srgbClr val="FFFFFF"/>
                </a:solidFill>
                <a:latin typeface="Segoe UI"/>
                <a:cs typeface="Segoe UI Semilight"/>
              </a:endParaRPr>
            </a:p>
            <a:p>
              <a:pPr algn="ctr" defTabSz="932563">
                <a:defRPr/>
              </a:pPr>
              <a:endParaRPr lang="en-US" sz="1100">
                <a:solidFill>
                  <a:srgbClr val="FFFFFF"/>
                </a:solidFill>
                <a:latin typeface="Segoe UI"/>
                <a:cs typeface="Segoe UI Semilight"/>
              </a:endParaRPr>
            </a:p>
            <a:p>
              <a:pPr algn="ctr" defTabSz="932563">
                <a:defRPr/>
              </a:pPr>
              <a:r>
                <a:rPr lang="en-US" sz="1100">
                  <a:solidFill>
                    <a:srgbClr val="FFFFFF"/>
                  </a:solidFill>
                  <a:latin typeface="Segoe UI"/>
                  <a:cs typeface="Segoe UI Semilight"/>
                </a:rPr>
                <a:t>Continuous  </a:t>
              </a:r>
            </a:p>
            <a:p>
              <a:pPr algn="ctr" defTabSz="932563">
                <a:defRPr/>
              </a:pPr>
              <a:r>
                <a:rPr lang="en-US" sz="1100">
                  <a:solidFill>
                    <a:srgbClr val="FFFFFF"/>
                  </a:solidFill>
                  <a:latin typeface="Segoe UI"/>
                  <a:cs typeface="Segoe UI Semilight"/>
                </a:rPr>
                <a:t>Integration</a:t>
              </a:r>
            </a:p>
          </p:txBody>
        </p:sp>
        <p:sp>
          <p:nvSpPr>
            <p:cNvPr id="7" name="Text Placeholder 5">
              <a:extLst>
                <a:ext uri="{FF2B5EF4-FFF2-40B4-BE49-F238E27FC236}">
                  <a16:creationId xmlns:a16="http://schemas.microsoft.com/office/drawing/2014/main" id="{68E8368E-846F-43CC-8203-D4C61F3737FB}"/>
                </a:ext>
              </a:extLst>
            </p:cNvPr>
            <p:cNvSpPr txBox="1">
              <a:spLocks/>
            </p:cNvSpPr>
            <p:nvPr/>
          </p:nvSpPr>
          <p:spPr>
            <a:xfrm>
              <a:off x="3478417" y="2650668"/>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endParaRPr lang="en-US" sz="1400" dirty="0">
                <a:solidFill>
                  <a:srgbClr val="FFFFFF"/>
                </a:solidFill>
                <a:latin typeface="Segoe UI"/>
                <a:cs typeface="Segoe UI Semilight"/>
              </a:endParaRPr>
            </a:p>
            <a:p>
              <a:pPr algn="ctr" defTabSz="932563">
                <a:defRPr/>
              </a:pPr>
              <a:endParaRPr lang="en-US" sz="1400" dirty="0">
                <a:solidFill>
                  <a:srgbClr val="FFFFFF"/>
                </a:solidFill>
                <a:latin typeface="Segoe UI"/>
                <a:cs typeface="Segoe UI Semilight"/>
              </a:endParaRPr>
            </a:p>
            <a:p>
              <a:pPr algn="ctr" defTabSz="932563">
                <a:defRPr/>
              </a:pPr>
              <a:endParaRPr lang="en-US" sz="1100" dirty="0">
                <a:solidFill>
                  <a:srgbClr val="FFFFFF"/>
                </a:solidFill>
                <a:latin typeface="Segoe UI"/>
                <a:cs typeface="Segoe UI Semilight"/>
              </a:endParaRPr>
            </a:p>
            <a:p>
              <a:pPr algn="ctr" defTabSz="932563">
                <a:defRPr/>
              </a:pPr>
              <a:r>
                <a:rPr lang="en-US" sz="1100" dirty="0">
                  <a:solidFill>
                    <a:srgbClr val="FFFFFF"/>
                  </a:solidFill>
                  <a:latin typeface="Segoe UI"/>
                  <a:cs typeface="Segoe UI Semilight"/>
                </a:rPr>
                <a:t>Continuous  </a:t>
              </a:r>
            </a:p>
            <a:p>
              <a:pPr algn="ctr" defTabSz="932563">
                <a:defRPr/>
              </a:pPr>
              <a:r>
                <a:rPr lang="en-US" sz="1100" dirty="0">
                  <a:solidFill>
                    <a:srgbClr val="FFFFFF"/>
                  </a:solidFill>
                  <a:latin typeface="Segoe UI"/>
                  <a:cs typeface="Segoe UI Semilight"/>
                </a:rPr>
                <a:t>Delivery</a:t>
              </a:r>
            </a:p>
          </p:txBody>
        </p:sp>
        <p:sp>
          <p:nvSpPr>
            <p:cNvPr id="8" name="Text Placeholder 5">
              <a:extLst>
                <a:ext uri="{FF2B5EF4-FFF2-40B4-BE49-F238E27FC236}">
                  <a16:creationId xmlns:a16="http://schemas.microsoft.com/office/drawing/2014/main" id="{C54A29A9-A457-4296-AD47-8B5926A66FFA}"/>
                </a:ext>
              </a:extLst>
            </p:cNvPr>
            <p:cNvSpPr txBox="1">
              <a:spLocks/>
            </p:cNvSpPr>
            <p:nvPr/>
          </p:nvSpPr>
          <p:spPr>
            <a:xfrm>
              <a:off x="4937599"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endParaRPr lang="en-US" sz="1400">
                <a:solidFill>
                  <a:srgbClr val="FFFFFF"/>
                </a:solidFill>
                <a:latin typeface="Segoe UI"/>
                <a:cs typeface="Segoe UI Semilight"/>
              </a:endParaRPr>
            </a:p>
            <a:p>
              <a:pPr algn="ctr" defTabSz="932563">
                <a:defRPr/>
              </a:pPr>
              <a:endParaRPr lang="en-US" sz="1400">
                <a:solidFill>
                  <a:srgbClr val="FFFFFF"/>
                </a:solidFill>
                <a:latin typeface="Segoe UI"/>
                <a:cs typeface="Segoe UI Semilight"/>
              </a:endParaRPr>
            </a:p>
            <a:p>
              <a:pPr algn="ctr" defTabSz="932563">
                <a:defRPr/>
              </a:pPr>
              <a:endParaRPr lang="en-US" sz="1100">
                <a:solidFill>
                  <a:srgbClr val="FFFFFF"/>
                </a:solidFill>
                <a:latin typeface="Segoe UI"/>
                <a:cs typeface="Segoe UI Semilight"/>
              </a:endParaRPr>
            </a:p>
            <a:p>
              <a:pPr algn="ctr" defTabSz="932563">
                <a:defRPr/>
              </a:pPr>
              <a:r>
                <a:rPr lang="en-US" sz="1100">
                  <a:solidFill>
                    <a:srgbClr val="FFFFFF"/>
                  </a:solidFill>
                  <a:latin typeface="Segoe UI"/>
                  <a:cs typeface="Segoe UI Semilight"/>
                </a:rPr>
                <a:t>Continuous  </a:t>
              </a:r>
            </a:p>
            <a:p>
              <a:pPr algn="ctr" defTabSz="932563">
                <a:defRPr/>
              </a:pPr>
              <a:r>
                <a:rPr lang="en-US" sz="1100">
                  <a:solidFill>
                    <a:srgbClr val="FFFFFF"/>
                  </a:solidFill>
                  <a:latin typeface="Segoe UI"/>
                  <a:cs typeface="Segoe UI Semilight"/>
                </a:rPr>
                <a:t>Operations</a:t>
              </a:r>
            </a:p>
          </p:txBody>
        </p:sp>
        <p:sp>
          <p:nvSpPr>
            <p:cNvPr id="9" name="Text Placeholder 5">
              <a:extLst>
                <a:ext uri="{FF2B5EF4-FFF2-40B4-BE49-F238E27FC236}">
                  <a16:creationId xmlns:a16="http://schemas.microsoft.com/office/drawing/2014/main" id="{E7F329A7-49FC-49BC-BFB9-A55445E3B727}"/>
                </a:ext>
              </a:extLst>
            </p:cNvPr>
            <p:cNvSpPr txBox="1">
              <a:spLocks/>
            </p:cNvSpPr>
            <p:nvPr/>
          </p:nvSpPr>
          <p:spPr>
            <a:xfrm>
              <a:off x="6416827"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endParaRPr lang="en-US" sz="1400">
                <a:solidFill>
                  <a:srgbClr val="FFFFFF"/>
                </a:solidFill>
                <a:latin typeface="Segoe UI"/>
                <a:cs typeface="Segoe UI Semilight"/>
              </a:endParaRPr>
            </a:p>
            <a:p>
              <a:pPr algn="ctr" defTabSz="932563">
                <a:defRPr/>
              </a:pPr>
              <a:endParaRPr lang="en-US" sz="1400">
                <a:solidFill>
                  <a:srgbClr val="FFFFFF"/>
                </a:solidFill>
                <a:latin typeface="Segoe UI"/>
                <a:cs typeface="Segoe UI Semilight"/>
              </a:endParaRPr>
            </a:p>
            <a:p>
              <a:pPr algn="ctr" defTabSz="932563">
                <a:defRPr/>
              </a:pPr>
              <a:endParaRPr lang="en-US" sz="1100">
                <a:solidFill>
                  <a:srgbClr val="FFFFFF"/>
                </a:solidFill>
                <a:latin typeface="Segoe UI"/>
                <a:cs typeface="Segoe UI Semilight"/>
              </a:endParaRPr>
            </a:p>
            <a:p>
              <a:pPr algn="ctr" defTabSz="932563">
                <a:defRPr/>
              </a:pPr>
              <a:r>
                <a:rPr lang="en-US" sz="1100">
                  <a:solidFill>
                    <a:srgbClr val="FFFFFF"/>
                  </a:solidFill>
                  <a:latin typeface="Segoe UI"/>
                  <a:cs typeface="Segoe UI Semilight"/>
                </a:rPr>
                <a:t>Continuous  </a:t>
              </a:r>
            </a:p>
            <a:p>
              <a:pPr algn="ctr" defTabSz="932563">
                <a:defRPr/>
              </a:pPr>
              <a:r>
                <a:rPr lang="en-US" sz="1100">
                  <a:solidFill>
                    <a:srgbClr val="FFFFFF"/>
                  </a:solidFill>
                  <a:latin typeface="Segoe UI"/>
                  <a:cs typeface="Segoe UI Semilight"/>
                </a:rPr>
                <a:t>Quality</a:t>
              </a:r>
            </a:p>
          </p:txBody>
        </p:sp>
        <p:sp>
          <p:nvSpPr>
            <p:cNvPr id="10" name="Text Placeholder 5">
              <a:extLst>
                <a:ext uri="{FF2B5EF4-FFF2-40B4-BE49-F238E27FC236}">
                  <a16:creationId xmlns:a16="http://schemas.microsoft.com/office/drawing/2014/main" id="{5D810E10-CEA3-417E-AB65-9BCDE7BD36E3}"/>
                </a:ext>
              </a:extLst>
            </p:cNvPr>
            <p:cNvSpPr txBox="1">
              <a:spLocks/>
            </p:cNvSpPr>
            <p:nvPr/>
          </p:nvSpPr>
          <p:spPr>
            <a:xfrm>
              <a:off x="7892166"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endParaRPr lang="en-US" sz="1400">
                <a:solidFill>
                  <a:srgbClr val="FFFFFF"/>
                </a:solidFill>
                <a:latin typeface="Segoe UI"/>
                <a:cs typeface="Segoe UI Semilight"/>
              </a:endParaRPr>
            </a:p>
            <a:p>
              <a:pPr algn="ctr" defTabSz="932563">
                <a:defRPr/>
              </a:pPr>
              <a:endParaRPr lang="en-US" sz="1400">
                <a:solidFill>
                  <a:srgbClr val="FFFFFF"/>
                </a:solidFill>
                <a:latin typeface="Segoe UI"/>
                <a:cs typeface="Segoe UI Semilight"/>
              </a:endParaRPr>
            </a:p>
            <a:p>
              <a:pPr algn="ctr" defTabSz="932563">
                <a:defRPr/>
              </a:pPr>
              <a:endParaRPr lang="en-US" sz="1100">
                <a:solidFill>
                  <a:srgbClr val="FFFFFF"/>
                </a:solidFill>
                <a:latin typeface="Segoe UI"/>
                <a:cs typeface="Segoe UI Semilight"/>
              </a:endParaRPr>
            </a:p>
            <a:p>
              <a:pPr algn="ctr" defTabSz="932563">
                <a:defRPr/>
              </a:pPr>
              <a:r>
                <a:rPr lang="en-US" sz="1100">
                  <a:solidFill>
                    <a:srgbClr val="FFFFFF"/>
                  </a:solidFill>
                  <a:latin typeface="Segoe UI"/>
                  <a:cs typeface="Segoe UI Semilight"/>
                </a:rPr>
                <a:t>Continuous  </a:t>
              </a:r>
            </a:p>
            <a:p>
              <a:pPr algn="ctr" defTabSz="932563">
                <a:defRPr/>
              </a:pPr>
              <a:r>
                <a:rPr lang="en-US" sz="1100">
                  <a:solidFill>
                    <a:srgbClr val="FFFFFF"/>
                  </a:solidFill>
                  <a:latin typeface="Segoe UI"/>
                  <a:cs typeface="Segoe UI Semilight"/>
                </a:rPr>
                <a:t>Security</a:t>
              </a:r>
            </a:p>
          </p:txBody>
        </p:sp>
        <p:sp>
          <p:nvSpPr>
            <p:cNvPr id="11" name="Text Placeholder 5">
              <a:extLst>
                <a:ext uri="{FF2B5EF4-FFF2-40B4-BE49-F238E27FC236}">
                  <a16:creationId xmlns:a16="http://schemas.microsoft.com/office/drawing/2014/main" id="{4B291590-3782-4041-9EE2-BC8E9B445360}"/>
                </a:ext>
              </a:extLst>
            </p:cNvPr>
            <p:cNvSpPr txBox="1">
              <a:spLocks/>
            </p:cNvSpPr>
            <p:nvPr/>
          </p:nvSpPr>
          <p:spPr>
            <a:xfrm>
              <a:off x="10799191" y="2650668"/>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endParaRPr lang="en-US" sz="1400">
                <a:solidFill>
                  <a:srgbClr val="FFFFFF"/>
                </a:solidFill>
                <a:latin typeface="Segoe UI"/>
                <a:cs typeface="Segoe UI Semilight"/>
              </a:endParaRPr>
            </a:p>
            <a:p>
              <a:pPr algn="ctr" defTabSz="932563">
                <a:defRPr/>
              </a:pPr>
              <a:endParaRPr lang="en-US" sz="1400">
                <a:solidFill>
                  <a:srgbClr val="FFFFFF"/>
                </a:solidFill>
                <a:latin typeface="Segoe UI"/>
                <a:cs typeface="Segoe UI Semilight"/>
              </a:endParaRPr>
            </a:p>
            <a:p>
              <a:pPr algn="ctr" defTabSz="932563">
                <a:defRPr/>
              </a:pPr>
              <a:endParaRPr lang="en-US" sz="1100">
                <a:solidFill>
                  <a:srgbClr val="FFFFFF"/>
                </a:solidFill>
                <a:latin typeface="Segoe UI"/>
                <a:cs typeface="Segoe UI Semilight"/>
              </a:endParaRPr>
            </a:p>
            <a:p>
              <a:pPr algn="ctr" defTabSz="932563">
                <a:defRPr/>
              </a:pPr>
              <a:r>
                <a:rPr lang="en-US" sz="1100">
                  <a:solidFill>
                    <a:srgbClr val="FFFFFF"/>
                  </a:solidFill>
                  <a:latin typeface="Segoe UI"/>
                  <a:cs typeface="Segoe UI Semilight"/>
                </a:rPr>
                <a:t>Continuous  </a:t>
              </a:r>
            </a:p>
            <a:p>
              <a:pPr algn="ctr" defTabSz="932563">
                <a:defRPr/>
              </a:pPr>
              <a:r>
                <a:rPr lang="en-US" sz="1100">
                  <a:solidFill>
                    <a:srgbClr val="FFFFFF"/>
                  </a:solidFill>
                  <a:latin typeface="Segoe UI"/>
                  <a:cs typeface="Segoe UI Semilight"/>
                </a:rPr>
                <a:t>Improvement</a:t>
              </a:r>
            </a:p>
          </p:txBody>
        </p:sp>
      </p:grpSp>
      <p:sp>
        <p:nvSpPr>
          <p:cNvPr id="23" name="Processing_E9F5" title="Icon of two interlocked gears">
            <a:extLst>
              <a:ext uri="{FF2B5EF4-FFF2-40B4-BE49-F238E27FC236}">
                <a16:creationId xmlns:a16="http://schemas.microsoft.com/office/drawing/2014/main" id="{4EC823A3-CFD3-4914-BC0F-F1685A2A4A1C}"/>
              </a:ext>
            </a:extLst>
          </p:cNvPr>
          <p:cNvSpPr>
            <a:spLocks noChangeAspect="1" noEditPoints="1"/>
          </p:cNvSpPr>
          <p:nvPr/>
        </p:nvSpPr>
        <p:spPr bwMode="auto">
          <a:xfrm>
            <a:off x="2247609" y="2008840"/>
            <a:ext cx="504693" cy="43955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24" name="Business applications" title="Icon of a chart showing three peaks that get higher in succession, a dotted arrow line points forward and up">
            <a:extLst>
              <a:ext uri="{FF2B5EF4-FFF2-40B4-BE49-F238E27FC236}">
                <a16:creationId xmlns:a16="http://schemas.microsoft.com/office/drawing/2014/main" id="{39F3A21C-DDED-4505-ABEB-2C73B24A0E9D}"/>
              </a:ext>
            </a:extLst>
          </p:cNvPr>
          <p:cNvSpPr>
            <a:spLocks noChangeAspect="1" noEditPoints="1"/>
          </p:cNvSpPr>
          <p:nvPr/>
        </p:nvSpPr>
        <p:spPr bwMode="auto">
          <a:xfrm>
            <a:off x="3681482" y="2012464"/>
            <a:ext cx="517422" cy="425231"/>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gradFill>
                <a:gsLst>
                  <a:gs pos="0">
                    <a:srgbClr val="505050"/>
                  </a:gs>
                  <a:gs pos="100000">
                    <a:srgbClr val="505050"/>
                  </a:gs>
                </a:gsLst>
              </a:gradFill>
              <a:latin typeface="Segoe UI"/>
            </a:endParaRPr>
          </a:p>
        </p:txBody>
      </p:sp>
      <p:pic>
        <p:nvPicPr>
          <p:cNvPr id="25" name="Picture 24">
            <a:extLst>
              <a:ext uri="{FF2B5EF4-FFF2-40B4-BE49-F238E27FC236}">
                <a16:creationId xmlns:a16="http://schemas.microsoft.com/office/drawing/2014/main" id="{CB78DCDD-769B-40D9-A76C-F4931CA6824C}"/>
              </a:ext>
            </a:extLst>
          </p:cNvPr>
          <p:cNvPicPr>
            <a:picLocks noChangeAspect="1"/>
          </p:cNvPicPr>
          <p:nvPr/>
        </p:nvPicPr>
        <p:blipFill>
          <a:blip r:embed="rId2"/>
          <a:stretch>
            <a:fillRect/>
          </a:stretch>
        </p:blipFill>
        <p:spPr>
          <a:xfrm>
            <a:off x="5198643" y="2033985"/>
            <a:ext cx="402314" cy="384026"/>
          </a:xfrm>
          <a:prstGeom prst="rect">
            <a:avLst/>
          </a:prstGeom>
        </p:spPr>
      </p:pic>
      <p:sp>
        <p:nvSpPr>
          <p:cNvPr id="26" name="Star rating" title="Icon of three stars">
            <a:extLst>
              <a:ext uri="{FF2B5EF4-FFF2-40B4-BE49-F238E27FC236}">
                <a16:creationId xmlns:a16="http://schemas.microsoft.com/office/drawing/2014/main" id="{60A45E2E-A5A4-456C-9AFD-DB47F6144A88}"/>
              </a:ext>
            </a:extLst>
          </p:cNvPr>
          <p:cNvSpPr>
            <a:spLocks noChangeAspect="1" noEditPoints="1"/>
          </p:cNvSpPr>
          <p:nvPr/>
        </p:nvSpPr>
        <p:spPr bwMode="auto">
          <a:xfrm>
            <a:off x="6568637" y="2215227"/>
            <a:ext cx="620364" cy="165726"/>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gradFill>
                <a:gsLst>
                  <a:gs pos="0">
                    <a:srgbClr val="505050"/>
                  </a:gs>
                  <a:gs pos="100000">
                    <a:srgbClr val="505050"/>
                  </a:gs>
                </a:gsLst>
              </a:gradFill>
              <a:latin typeface="Segoe UI"/>
            </a:endParaRPr>
          </a:p>
        </p:txBody>
      </p:sp>
      <p:sp>
        <p:nvSpPr>
          <p:cNvPr id="27" name="people_12" title="Icon of three people">
            <a:extLst>
              <a:ext uri="{FF2B5EF4-FFF2-40B4-BE49-F238E27FC236}">
                <a16:creationId xmlns:a16="http://schemas.microsoft.com/office/drawing/2014/main" id="{5D927ABC-6090-4684-9AD5-4714EBB6AC14}"/>
              </a:ext>
            </a:extLst>
          </p:cNvPr>
          <p:cNvSpPr>
            <a:spLocks noChangeAspect="1" noEditPoints="1"/>
          </p:cNvSpPr>
          <p:nvPr/>
        </p:nvSpPr>
        <p:spPr bwMode="auto">
          <a:xfrm>
            <a:off x="9597765" y="2052015"/>
            <a:ext cx="443850" cy="37868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28" name="Chart_E999" title="Icon of a line graph with an arrow at the end pointing up">
            <a:extLst>
              <a:ext uri="{FF2B5EF4-FFF2-40B4-BE49-F238E27FC236}">
                <a16:creationId xmlns:a16="http://schemas.microsoft.com/office/drawing/2014/main" id="{B3F9FDF7-8FC4-405A-A884-5FD82DE466C1}"/>
              </a:ext>
            </a:extLst>
          </p:cNvPr>
          <p:cNvSpPr>
            <a:spLocks noChangeAspect="1" noEditPoints="1"/>
          </p:cNvSpPr>
          <p:nvPr/>
        </p:nvSpPr>
        <p:spPr bwMode="auto">
          <a:xfrm>
            <a:off x="11092402" y="2059796"/>
            <a:ext cx="364948" cy="36520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kern="0">
              <a:gradFill>
                <a:gsLst>
                  <a:gs pos="0">
                    <a:srgbClr val="505050"/>
                  </a:gs>
                  <a:gs pos="100000">
                    <a:srgbClr val="505050"/>
                  </a:gs>
                </a:gsLst>
                <a:lin ang="5400000" scaled="1"/>
              </a:gradFill>
              <a:latin typeface="Segoe UI"/>
            </a:endParaRPr>
          </a:p>
        </p:txBody>
      </p:sp>
      <p:pic>
        <p:nvPicPr>
          <p:cNvPr id="29" name="Picture 28">
            <a:extLst>
              <a:ext uri="{FF2B5EF4-FFF2-40B4-BE49-F238E27FC236}">
                <a16:creationId xmlns:a16="http://schemas.microsoft.com/office/drawing/2014/main" id="{29521F58-EF48-4D7D-9955-D3FE501D4BE4}"/>
              </a:ext>
            </a:extLst>
          </p:cNvPr>
          <p:cNvPicPr>
            <a:picLocks noChangeAspect="1"/>
          </p:cNvPicPr>
          <p:nvPr/>
        </p:nvPicPr>
        <p:blipFill>
          <a:blip r:embed="rId3"/>
          <a:stretch>
            <a:fillRect/>
          </a:stretch>
        </p:blipFill>
        <p:spPr>
          <a:xfrm>
            <a:off x="766879" y="2030508"/>
            <a:ext cx="438887" cy="396218"/>
          </a:xfrm>
          <a:prstGeom prst="rect">
            <a:avLst/>
          </a:prstGeom>
        </p:spPr>
      </p:pic>
      <p:pic>
        <p:nvPicPr>
          <p:cNvPr id="30" name="Picture 29">
            <a:extLst>
              <a:ext uri="{FF2B5EF4-FFF2-40B4-BE49-F238E27FC236}">
                <a16:creationId xmlns:a16="http://schemas.microsoft.com/office/drawing/2014/main" id="{AF3659B1-638D-40F5-80FA-FBB1243CF6ED}"/>
              </a:ext>
            </a:extLst>
          </p:cNvPr>
          <p:cNvPicPr>
            <a:picLocks noChangeAspect="1"/>
          </p:cNvPicPr>
          <p:nvPr/>
        </p:nvPicPr>
        <p:blipFill>
          <a:blip r:embed="rId4"/>
          <a:stretch>
            <a:fillRect/>
          </a:stretch>
        </p:blipFill>
        <p:spPr>
          <a:xfrm>
            <a:off x="8164983" y="2071024"/>
            <a:ext cx="377932" cy="384026"/>
          </a:xfrm>
          <a:prstGeom prst="rect">
            <a:avLst/>
          </a:prstGeom>
        </p:spPr>
      </p:pic>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717822AA-2A9B-47F5-9B18-F8C92FD82E36}"/>
                  </a:ext>
                </a:extLst>
              </p:cNvPr>
              <p:cNvGraphicFramePr>
                <a:graphicFrameLocks noChangeAspect="1"/>
              </p:cNvGraphicFramePr>
              <p:nvPr>
                <p:extLst>
                  <p:ext uri="{D42A27DB-BD31-4B8C-83A1-F6EECF244321}">
                    <p14:modId xmlns:p14="http://schemas.microsoft.com/office/powerpoint/2010/main" val="1696657272"/>
                  </p:ext>
                </p:extLst>
              </p:nvPr>
            </p:nvGraphicFramePr>
            <p:xfrm>
              <a:off x="4280616" y="4464424"/>
              <a:ext cx="4129740" cy="2322979"/>
            </p:xfrm>
            <a:graphic>
              <a:graphicData uri="http://schemas.microsoft.com/office/powerpoint/2016/slidezoom">
                <pslz:sldZm>
                  <pslz:sldZmObj sldId="2076138340" cId="7160971">
                    <pslz:zmPr id="{CC9C8A72-3448-44BD-89B1-3DBAFB3F0336}" returnToParent="0" transitionDur="1000">
                      <p166:blipFill xmlns:p166="http://schemas.microsoft.com/office/powerpoint/2016/6/main">
                        <a:blip r:embed="rId5"/>
                        <a:stretch>
                          <a:fillRect/>
                        </a:stretch>
                      </p166:blipFill>
                      <p166:spPr xmlns:p166="http://schemas.microsoft.com/office/powerpoint/2016/6/main">
                        <a:xfrm>
                          <a:off x="0" y="0"/>
                          <a:ext cx="4129740" cy="232297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34" name="Slide Zoom 33">
                <a:extLst>
                  <a:ext uri="{FF2B5EF4-FFF2-40B4-BE49-F238E27FC236}">
                    <a16:creationId xmlns:a16="http://schemas.microsoft.com/office/drawing/2014/main" id="{717822AA-2A9B-47F5-9B18-F8C92FD82E36}"/>
                  </a:ext>
                </a:extLst>
              </p:cNvPr>
              <p:cNvPicPr>
                <a:picLocks noGrp="1" noRot="1" noChangeAspect="1" noMove="1" noResize="1" noEditPoints="1" noAdjustHandles="1" noChangeArrowheads="1" noChangeShapeType="1"/>
              </p:cNvPicPr>
              <p:nvPr/>
            </p:nvPicPr>
            <p:blipFill>
              <a:blip r:embed="rId6"/>
              <a:stretch>
                <a:fillRect/>
              </a:stretch>
            </p:blipFill>
            <p:spPr>
              <a:xfrm>
                <a:off x="4280616" y="4464424"/>
                <a:ext cx="4129740" cy="232297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35" name="Rectangle 34">
            <a:extLst>
              <a:ext uri="{FF2B5EF4-FFF2-40B4-BE49-F238E27FC236}">
                <a16:creationId xmlns:a16="http://schemas.microsoft.com/office/drawing/2014/main" id="{15BC3D38-311D-414F-B4E7-9CC644851514}"/>
              </a:ext>
            </a:extLst>
          </p:cNvPr>
          <p:cNvSpPr/>
          <p:nvPr/>
        </p:nvSpPr>
        <p:spPr bwMode="auto">
          <a:xfrm>
            <a:off x="350310" y="1184468"/>
            <a:ext cx="2664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Culture</a:t>
            </a:r>
            <a:endParaRPr lang="gsw-CH" sz="2000" dirty="0" err="1">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673473B4-9B29-41CA-BDBA-252C65525C21}"/>
              </a:ext>
            </a:extLst>
          </p:cNvPr>
          <p:cNvSpPr/>
          <p:nvPr/>
        </p:nvSpPr>
        <p:spPr bwMode="auto">
          <a:xfrm>
            <a:off x="3273742" y="1184468"/>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Lean Product</a:t>
            </a:r>
            <a:endParaRPr lang="gsw-CH" sz="2000" dirty="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B6869755-3040-4555-9F9C-5F8C5A3D231D}"/>
              </a:ext>
            </a:extLst>
          </p:cNvPr>
          <p:cNvSpPr/>
          <p:nvPr/>
        </p:nvSpPr>
        <p:spPr bwMode="auto">
          <a:xfrm>
            <a:off x="6233174" y="1184468"/>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Architecture</a:t>
            </a:r>
            <a:endParaRPr lang="gsw-CH" sz="2000" dirty="0" err="1">
              <a:solidFill>
                <a:srgbClr val="FFFFFF"/>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23ED1B9A-0030-4A97-9778-B3989C40BC25}"/>
              </a:ext>
            </a:extLst>
          </p:cNvPr>
          <p:cNvSpPr/>
          <p:nvPr/>
        </p:nvSpPr>
        <p:spPr bwMode="auto">
          <a:xfrm>
            <a:off x="9192605" y="1183221"/>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Technology</a:t>
            </a:r>
            <a:endParaRPr lang="gsw-CH" sz="2000" dirty="0" err="1">
              <a:solidFill>
                <a:srgbClr val="FFFFFF"/>
              </a:solidFill>
              <a:ea typeface="Segoe UI" pitchFamily="34" charset="0"/>
              <a:cs typeface="Segoe UI" pitchFamily="34" charset="0"/>
            </a:endParaRPr>
          </a:p>
        </p:txBody>
      </p:sp>
      <p:sp>
        <p:nvSpPr>
          <p:cNvPr id="43" name="Text Placeholder 1">
            <a:extLst>
              <a:ext uri="{FF2B5EF4-FFF2-40B4-BE49-F238E27FC236}">
                <a16:creationId xmlns:a16="http://schemas.microsoft.com/office/drawing/2014/main" id="{B23740B1-5E98-42B8-8377-2EB35F352F06}"/>
              </a:ext>
            </a:extLst>
          </p:cNvPr>
          <p:cNvSpPr txBox="1">
            <a:spLocks/>
          </p:cNvSpPr>
          <p:nvPr/>
        </p:nvSpPr>
        <p:spPr>
          <a:xfrm>
            <a:off x="3212218" y="3658309"/>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32563">
              <a:defRPr/>
            </a:pPr>
            <a:r>
              <a:rPr lang="en-US" sz="1200">
                <a:solidFill>
                  <a:srgbClr val="000000"/>
                </a:solidFill>
                <a:latin typeface="Segoe UI"/>
              </a:rPr>
              <a:t>		</a:t>
            </a:r>
          </a:p>
        </p:txBody>
      </p:sp>
      <p:sp>
        <p:nvSpPr>
          <p:cNvPr id="45" name="TextBox 44">
            <a:extLst>
              <a:ext uri="{FF2B5EF4-FFF2-40B4-BE49-F238E27FC236}">
                <a16:creationId xmlns:a16="http://schemas.microsoft.com/office/drawing/2014/main" id="{4AE6A7AE-6078-4B67-AA53-B2C9F1D8BBBD}"/>
              </a:ext>
            </a:extLst>
          </p:cNvPr>
          <p:cNvSpPr txBox="1"/>
          <p:nvPr/>
        </p:nvSpPr>
        <p:spPr>
          <a:xfrm>
            <a:off x="3508065" y="3746071"/>
            <a:ext cx="893661" cy="367887"/>
          </a:xfrm>
          <a:prstGeom prst="rect">
            <a:avLst/>
          </a:prstGeom>
          <a:noFill/>
        </p:spPr>
        <p:txBody>
          <a:bodyPr wrap="square" lIns="0" tIns="0" rIns="0" bIns="0" rtlCol="0" anchor="ctr">
            <a:noAutofit/>
          </a:bodyPr>
          <a:lstStyle/>
          <a:p>
            <a:pPr defTabSz="914122">
              <a:defRPr/>
            </a:pPr>
            <a:r>
              <a:rPr lang="en-US" sz="1200" dirty="0">
                <a:solidFill>
                  <a:srgbClr val="FFFFFF"/>
                </a:solidFill>
                <a:latin typeface="Segoe UI"/>
                <a:cs typeface="Segoe UI" panose="020B0502040204020203" pitchFamily="34" charset="0"/>
              </a:rPr>
              <a:t>Security architecture</a:t>
            </a:r>
          </a:p>
        </p:txBody>
      </p:sp>
      <p:sp>
        <p:nvSpPr>
          <p:cNvPr id="47" name="TextBox 46">
            <a:extLst>
              <a:ext uri="{FF2B5EF4-FFF2-40B4-BE49-F238E27FC236}">
                <a16:creationId xmlns:a16="http://schemas.microsoft.com/office/drawing/2014/main" id="{90EF9D18-D43C-4009-B9EA-010154137325}"/>
              </a:ext>
            </a:extLst>
          </p:cNvPr>
          <p:cNvSpPr txBox="1"/>
          <p:nvPr/>
        </p:nvSpPr>
        <p:spPr>
          <a:xfrm>
            <a:off x="4753622" y="3742981"/>
            <a:ext cx="1229832" cy="374065"/>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Access &amp; identity management</a:t>
            </a:r>
          </a:p>
        </p:txBody>
      </p:sp>
      <p:sp>
        <p:nvSpPr>
          <p:cNvPr id="49" name="TextBox 48">
            <a:extLst>
              <a:ext uri="{FF2B5EF4-FFF2-40B4-BE49-F238E27FC236}">
                <a16:creationId xmlns:a16="http://schemas.microsoft.com/office/drawing/2014/main" id="{DF26C695-0A2D-4E6D-A94F-AF285307F1C8}"/>
              </a:ext>
            </a:extLst>
          </p:cNvPr>
          <p:cNvSpPr txBox="1"/>
          <p:nvPr/>
        </p:nvSpPr>
        <p:spPr>
          <a:xfrm>
            <a:off x="6270615" y="3746071"/>
            <a:ext cx="972825"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Application &amp; data security</a:t>
            </a:r>
          </a:p>
        </p:txBody>
      </p:sp>
      <p:sp>
        <p:nvSpPr>
          <p:cNvPr id="51" name="TextBox 50">
            <a:extLst>
              <a:ext uri="{FF2B5EF4-FFF2-40B4-BE49-F238E27FC236}">
                <a16:creationId xmlns:a16="http://schemas.microsoft.com/office/drawing/2014/main" id="{D3EFC7AF-65F0-43B3-8855-8C4A9C545522}"/>
              </a:ext>
            </a:extLst>
          </p:cNvPr>
          <p:cNvSpPr txBox="1"/>
          <p:nvPr/>
        </p:nvSpPr>
        <p:spPr>
          <a:xfrm>
            <a:off x="7666176" y="3763613"/>
            <a:ext cx="972825" cy="332804"/>
          </a:xfrm>
          <a:prstGeom prst="rect">
            <a:avLst/>
          </a:prstGeom>
          <a:noFill/>
        </p:spPr>
        <p:txBody>
          <a:bodyPr wrap="square" lIns="0" tIns="0" rIns="0" bIns="0" rtlCol="0" anchor="ctr">
            <a:noAutofit/>
          </a:bodyPr>
          <a:lstStyle/>
          <a:p>
            <a:pPr defTabSz="914122" fontAlgn="base">
              <a:lnSpc>
                <a:spcPct val="90000"/>
              </a:lnSpc>
              <a:spcBef>
                <a:spcPct val="0"/>
              </a:spcBef>
              <a:spcAft>
                <a:spcPct val="0"/>
              </a:spcAft>
              <a:defRPr/>
            </a:pPr>
            <a:r>
              <a:rPr lang="en-US" sz="1200">
                <a:solidFill>
                  <a:srgbClr val="FFFFFF"/>
                </a:solidFill>
                <a:latin typeface="Segoe UI"/>
                <a:cs typeface="Segoe UI" panose="020B0502040204020203" pitchFamily="34" charset="0"/>
              </a:rPr>
              <a:t>Security infrastructure</a:t>
            </a:r>
          </a:p>
        </p:txBody>
      </p:sp>
      <p:sp>
        <p:nvSpPr>
          <p:cNvPr id="53" name="TextBox 52">
            <a:extLst>
              <a:ext uri="{FF2B5EF4-FFF2-40B4-BE49-F238E27FC236}">
                <a16:creationId xmlns:a16="http://schemas.microsoft.com/office/drawing/2014/main" id="{E34C0812-3558-4FA8-9ADA-EB1FB955B5A5}"/>
              </a:ext>
            </a:extLst>
          </p:cNvPr>
          <p:cNvSpPr txBox="1"/>
          <p:nvPr/>
        </p:nvSpPr>
        <p:spPr>
          <a:xfrm>
            <a:off x="9069902" y="3763613"/>
            <a:ext cx="835922" cy="332804"/>
          </a:xfrm>
          <a:prstGeom prst="rect">
            <a:avLst/>
          </a:prstGeom>
          <a:noFill/>
        </p:spPr>
        <p:txBody>
          <a:bodyPr wrap="square" lIns="0" tIns="0" rIns="0" bIns="0" rtlCol="0" anchor="ctr">
            <a:noAutofit/>
          </a:bodyPr>
          <a:lstStyle/>
          <a:p>
            <a:pPr defTabSz="914122" fontAlgn="base">
              <a:lnSpc>
                <a:spcPct val="90000"/>
              </a:lnSpc>
              <a:spcBef>
                <a:spcPct val="0"/>
              </a:spcBef>
              <a:spcAft>
                <a:spcPct val="0"/>
              </a:spcAft>
              <a:defRPr/>
            </a:pPr>
            <a:r>
              <a:rPr lang="en-US" sz="1200">
                <a:solidFill>
                  <a:srgbClr val="FFFFFF"/>
                </a:solidFill>
                <a:latin typeface="Segoe UI"/>
                <a:cs typeface="Segoe UI" panose="020B0502040204020203" pitchFamily="34" charset="0"/>
              </a:rPr>
              <a:t>Secure operations</a:t>
            </a:r>
          </a:p>
        </p:txBody>
      </p:sp>
      <p:sp>
        <p:nvSpPr>
          <p:cNvPr id="55" name="TextBox 54">
            <a:extLst>
              <a:ext uri="{FF2B5EF4-FFF2-40B4-BE49-F238E27FC236}">
                <a16:creationId xmlns:a16="http://schemas.microsoft.com/office/drawing/2014/main" id="{045923A1-9C44-4FD6-932E-14FDCA3EBE31}"/>
              </a:ext>
            </a:extLst>
          </p:cNvPr>
          <p:cNvSpPr txBox="1"/>
          <p:nvPr/>
        </p:nvSpPr>
        <p:spPr>
          <a:xfrm>
            <a:off x="10296198" y="3746071"/>
            <a:ext cx="1164518"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Governance, risk, &amp; compliance</a:t>
            </a:r>
          </a:p>
        </p:txBody>
      </p:sp>
      <p:sp>
        <p:nvSpPr>
          <p:cNvPr id="57" name="Text Placeholder 5">
            <a:extLst>
              <a:ext uri="{FF2B5EF4-FFF2-40B4-BE49-F238E27FC236}">
                <a16:creationId xmlns:a16="http://schemas.microsoft.com/office/drawing/2014/main" id="{FA0B76F2-F897-4792-9495-34A6F84A0606}"/>
              </a:ext>
            </a:extLst>
          </p:cNvPr>
          <p:cNvSpPr txBox="1">
            <a:spLocks/>
          </p:cNvSpPr>
          <p:nvPr/>
        </p:nvSpPr>
        <p:spPr>
          <a:xfrm>
            <a:off x="588263" y="3658309"/>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367"/>
            <a:r>
              <a:rPr lang="en-US">
                <a:solidFill>
                  <a:srgbClr val="FFFFFF"/>
                </a:solidFill>
                <a:latin typeface="Segoe UI Semibold"/>
              </a:rPr>
              <a:t>Continuous security</a:t>
            </a:r>
          </a:p>
        </p:txBody>
      </p:sp>
      <p:sp>
        <p:nvSpPr>
          <p:cNvPr id="59" name="shield_3" title="Icon of a shield with an exclamation point inside">
            <a:extLst>
              <a:ext uri="{FF2B5EF4-FFF2-40B4-BE49-F238E27FC236}">
                <a16:creationId xmlns:a16="http://schemas.microsoft.com/office/drawing/2014/main" id="{562AD0AC-CBBA-4049-9720-0A532D020AA1}"/>
              </a:ext>
            </a:extLst>
          </p:cNvPr>
          <p:cNvSpPr>
            <a:spLocks noChangeAspect="1" noEditPoints="1"/>
          </p:cNvSpPr>
          <p:nvPr/>
        </p:nvSpPr>
        <p:spPr bwMode="auto">
          <a:xfrm>
            <a:off x="2833108" y="3781139"/>
            <a:ext cx="293778" cy="29774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endParaRPr lang="en-US" sz="1700" kern="0">
              <a:solidFill>
                <a:srgbClr val="000000"/>
              </a:solidFill>
              <a:latin typeface="Segoe UI"/>
            </a:endParaRPr>
          </a:p>
        </p:txBody>
      </p:sp>
    </p:spTree>
    <p:extLst>
      <p:ext uri="{BB962C8B-B14F-4D97-AF65-F5344CB8AC3E}">
        <p14:creationId xmlns:p14="http://schemas.microsoft.com/office/powerpoint/2010/main" val="1539026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5" grpId="0" animBg="1"/>
      <p:bldP spid="37" grpId="0" animBg="1"/>
      <p:bldP spid="39" grpId="0" animBg="1"/>
      <p:bldP spid="41" grpId="0" animBg="1"/>
      <p:bldP spid="43" grpId="0" animBg="1"/>
      <p:bldP spid="45" grpId="0"/>
      <p:bldP spid="47" grpId="0"/>
      <p:bldP spid="49" grpId="0"/>
      <p:bldP spid="51" grpId="0"/>
      <p:bldP spid="53" grpId="0"/>
      <p:bldP spid="55" grpId="0"/>
      <p:bldP spid="57" grpId="0" animBg="1"/>
      <p:bldP spid="59"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9F362-50A9-43C7-98AB-448B7ECD4877}"/>
              </a:ext>
            </a:extLst>
          </p:cNvPr>
          <p:cNvSpPr>
            <a:spLocks noGrp="1"/>
          </p:cNvSpPr>
          <p:nvPr>
            <p:ph type="title"/>
          </p:nvPr>
        </p:nvSpPr>
        <p:spPr/>
        <p:txBody>
          <a:bodyPr/>
          <a:lstStyle/>
          <a:p>
            <a:r>
              <a:rPr lang="gsw-CH" dirty="0"/>
              <a:t>DevOps </a:t>
            </a:r>
            <a:r>
              <a:rPr lang="en-US" dirty="0"/>
              <a:t>C</a:t>
            </a:r>
            <a:r>
              <a:rPr lang="gsw-CH" dirty="0"/>
              <a:t>apabilities and </a:t>
            </a:r>
            <a:r>
              <a:rPr lang="en-US" dirty="0"/>
              <a:t>P</a:t>
            </a:r>
            <a:r>
              <a:rPr lang="gsw-CH" dirty="0"/>
              <a:t>ractices</a:t>
            </a:r>
          </a:p>
        </p:txBody>
      </p:sp>
      <p:sp>
        <p:nvSpPr>
          <p:cNvPr id="4" name="Text Placeholder 2">
            <a:extLst>
              <a:ext uri="{FF2B5EF4-FFF2-40B4-BE49-F238E27FC236}">
                <a16:creationId xmlns:a16="http://schemas.microsoft.com/office/drawing/2014/main" id="{504D7F6A-2361-4252-951E-8AF17E9758FC}"/>
              </a:ext>
            </a:extLst>
          </p:cNvPr>
          <p:cNvSpPr txBox="1">
            <a:spLocks/>
          </p:cNvSpPr>
          <p:nvPr/>
        </p:nvSpPr>
        <p:spPr>
          <a:xfrm>
            <a:off x="456920" y="1644856"/>
            <a:ext cx="2623956" cy="2194249"/>
          </a:xfrm>
          <a:prstGeom prst="rect">
            <a:avLst/>
          </a:prstGeom>
          <a:solidFill>
            <a:srgbClr val="666666"/>
          </a:solidFill>
        </p:spPr>
        <p:txBody>
          <a:bodyPr lIns="91427" tIns="45713" rIns="91427" bIns="45713" anchor="t" anchorCtr="0">
            <a:noAutofit/>
          </a:bodyPr>
          <a:lstStyle>
            <a:lvl1pPr marL="0" marR="0" indent="0" algn="l" defTabSz="932472" rtl="0" eaLnBrk="1" fontAlgn="base" latinLnBrk="0" hangingPunct="1">
              <a:lnSpc>
                <a:spcPct val="100000"/>
              </a:lnSpc>
              <a:spcBef>
                <a:spcPct val="0"/>
              </a:spcBef>
              <a:spcAft>
                <a:spcPct val="0"/>
              </a:spcAft>
              <a:buClrTx/>
              <a:buSzTx/>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Objectives &amp; Key Results (</a:t>
            </a:r>
            <a:r>
              <a:rPr lang="en-US" sz="900" dirty="0" err="1">
                <a:solidFill>
                  <a:srgbClr val="FFFFFF"/>
                </a:solidFill>
                <a:latin typeface="Segoe UI"/>
                <a:cs typeface="Segoe UI" panose="020B0502040204020203" pitchFamily="34" charset="0"/>
              </a:rPr>
              <a:t>OKR</a:t>
            </a:r>
            <a:r>
              <a:rPr lang="en-US" sz="900" dirty="0">
                <a:solidFill>
                  <a:srgbClr val="FFFFFF"/>
                </a:solidFill>
                <a:latin typeface="Segoe UI"/>
                <a:cs typeface="Segoe UI" panose="020B0502040204020203" pitchFamily="34" charset="0"/>
              </a:rPr>
              <a:t>)</a:t>
            </a:r>
          </a:p>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Lean product discovery</a:t>
            </a:r>
          </a:p>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Lean product definition</a:t>
            </a:r>
          </a:p>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Release planning</a:t>
            </a:r>
          </a:p>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Sprint planning</a:t>
            </a:r>
          </a:p>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Agile requirements</a:t>
            </a:r>
          </a:p>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Security requirements</a:t>
            </a:r>
          </a:p>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Architecture design</a:t>
            </a:r>
          </a:p>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Capacity planning</a:t>
            </a:r>
          </a:p>
          <a:p>
            <a:pPr marL="119040" indent="-119040" defTabSz="914122">
              <a:spcBef>
                <a:spcPts val="100"/>
              </a:spcBef>
              <a:buSzPct val="90000"/>
              <a:buFont typeface="Arial" panose="020B0604020202020204" pitchFamily="34" charset="0"/>
              <a:buChar char="•"/>
              <a:defRPr/>
            </a:pPr>
            <a:r>
              <a:rPr lang="en-US" sz="900" dirty="0" err="1">
                <a:solidFill>
                  <a:srgbClr val="FFFFFF"/>
                </a:solidFill>
                <a:latin typeface="Segoe UI"/>
                <a:cs typeface="Segoe UI" panose="020B0502040204020203" pitchFamily="34" charset="0"/>
              </a:rPr>
              <a:t>UX</a:t>
            </a:r>
            <a:r>
              <a:rPr lang="en-US" sz="900" dirty="0">
                <a:solidFill>
                  <a:srgbClr val="FFFFFF"/>
                </a:solidFill>
                <a:latin typeface="Segoe UI"/>
                <a:cs typeface="Segoe UI" panose="020B0502040204020203" pitchFamily="34" charset="0"/>
              </a:rPr>
              <a:t> architecture design</a:t>
            </a:r>
          </a:p>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Threat modeling</a:t>
            </a:r>
          </a:p>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Prioritization &amp; estimation</a:t>
            </a:r>
          </a:p>
          <a:p>
            <a:pPr marL="119040" indent="-119040" defTabSz="914122">
              <a:spcBef>
                <a:spcPts val="100"/>
              </a:spcBef>
              <a:buSzPct val="90000"/>
              <a:buFont typeface="Arial" panose="020B0604020202020204" pitchFamily="34" charset="0"/>
              <a:buChar char="•"/>
              <a:defRPr/>
            </a:pPr>
            <a:r>
              <a:rPr lang="en-US" sz="900" dirty="0">
                <a:solidFill>
                  <a:srgbClr val="FFFFFF"/>
                </a:solidFill>
                <a:latin typeface="Segoe UI"/>
                <a:cs typeface="Segoe UI" panose="020B0502040204020203" pitchFamily="34" charset="0"/>
              </a:rPr>
              <a:t>Demos &amp; Retrospectives</a:t>
            </a:r>
          </a:p>
        </p:txBody>
      </p:sp>
      <p:sp>
        <p:nvSpPr>
          <p:cNvPr id="6" name="Text Placeholder 5">
            <a:extLst>
              <a:ext uri="{FF2B5EF4-FFF2-40B4-BE49-F238E27FC236}">
                <a16:creationId xmlns:a16="http://schemas.microsoft.com/office/drawing/2014/main" id="{20DB5203-9EA5-4BC8-BDC2-88C578F6423A}"/>
              </a:ext>
            </a:extLst>
          </p:cNvPr>
          <p:cNvSpPr txBox="1">
            <a:spLocks/>
          </p:cNvSpPr>
          <p:nvPr/>
        </p:nvSpPr>
        <p:spPr>
          <a:xfrm>
            <a:off x="456920"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1400">
                <a:solidFill>
                  <a:srgbClr val="FFFFFF"/>
                </a:solidFill>
                <a:latin typeface="Segoe UI Semibold"/>
                <a:cs typeface="Segoe UI Semilight"/>
              </a:rPr>
              <a:t>Continuous planning</a:t>
            </a:r>
          </a:p>
        </p:txBody>
      </p:sp>
      <p:sp>
        <p:nvSpPr>
          <p:cNvPr id="8" name="MeetingPlanner_EBF2" title="Icon of a person in front of a calendar">
            <a:extLst>
              <a:ext uri="{FF2B5EF4-FFF2-40B4-BE49-F238E27FC236}">
                <a16:creationId xmlns:a16="http://schemas.microsoft.com/office/drawing/2014/main" id="{4B33E998-DA75-4DEC-B544-59386367108D}"/>
              </a:ext>
            </a:extLst>
          </p:cNvPr>
          <p:cNvSpPr>
            <a:spLocks noChangeAspect="1" noEditPoints="1"/>
          </p:cNvSpPr>
          <p:nvPr/>
        </p:nvSpPr>
        <p:spPr bwMode="auto">
          <a:xfrm>
            <a:off x="2716775" y="1322054"/>
            <a:ext cx="251108" cy="257355"/>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defRPr/>
            </a:pPr>
            <a:endParaRPr lang="en-US" sz="1700" kern="0">
              <a:solidFill>
                <a:srgbClr val="505050"/>
              </a:solidFill>
              <a:latin typeface="Segoe UI"/>
            </a:endParaRPr>
          </a:p>
        </p:txBody>
      </p:sp>
      <p:sp>
        <p:nvSpPr>
          <p:cNvPr id="10" name="Text Placeholder 13">
            <a:extLst>
              <a:ext uri="{FF2B5EF4-FFF2-40B4-BE49-F238E27FC236}">
                <a16:creationId xmlns:a16="http://schemas.microsoft.com/office/drawing/2014/main" id="{B36903F1-BFFD-4CFD-99C0-E1025DD3D7FA}"/>
              </a:ext>
            </a:extLst>
          </p:cNvPr>
          <p:cNvSpPr txBox="1">
            <a:spLocks/>
          </p:cNvSpPr>
          <p:nvPr/>
        </p:nvSpPr>
        <p:spPr>
          <a:xfrm>
            <a:off x="3256000" y="1644856"/>
            <a:ext cx="2623956" cy="2194249"/>
          </a:xfrm>
          <a:prstGeom prst="rect">
            <a:avLst/>
          </a:prstGeom>
          <a:solidFill>
            <a:srgbClr val="666666"/>
          </a:solidFill>
        </p:spPr>
        <p:txBody>
          <a:bodyPr lIns="91427" tIns="45713" rIns="91427" bIns="45713" anchor="t" anchorCtr="0">
            <a:noAutofit/>
          </a:bodyPr>
          <a:lstStyle>
            <a:defPPr>
              <a:defRPr lang="en-US"/>
            </a:defPPr>
            <a:lvl1pPr marL="119040" marR="0" indent="-119040" defTabSz="914122" fontAlgn="base">
              <a:lnSpc>
                <a:spcPct val="100000"/>
              </a:lnSpc>
              <a:spcBef>
                <a:spcPts val="100"/>
              </a:spcBef>
              <a:spcAft>
                <a:spcPct val="0"/>
              </a:spcAft>
              <a:buClrTx/>
              <a:buSzPct val="90000"/>
              <a:buFont typeface="Arial" panose="020B0604020202020204" pitchFamily="34" charset="0"/>
              <a:buChar char="•"/>
              <a:tabLst/>
              <a:defRPr sz="900" spc="0" baseline="0">
                <a:solidFill>
                  <a:srgbClr val="FFFFFF"/>
                </a:solidFill>
                <a:latin typeface="Segoe UI"/>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Behavior-driven development (BDD)</a:t>
            </a:r>
          </a:p>
          <a:p>
            <a:r>
              <a:rPr lang="en-US" dirty="0"/>
              <a:t>Test-driven development (TDD)</a:t>
            </a:r>
          </a:p>
          <a:p>
            <a:r>
              <a:rPr lang="en-US" dirty="0"/>
              <a:t>Microservices &amp; container development</a:t>
            </a:r>
          </a:p>
          <a:p>
            <a:r>
              <a:rPr lang="en-US" dirty="0"/>
              <a:t>Mono-repo &amp; Multi-repo</a:t>
            </a:r>
          </a:p>
          <a:p>
            <a:r>
              <a:rPr lang="en-US" dirty="0"/>
              <a:t>Unit testing &amp; code coverage</a:t>
            </a:r>
          </a:p>
          <a:p>
            <a:r>
              <a:rPr lang="en-US" dirty="0"/>
              <a:t>Version control</a:t>
            </a:r>
          </a:p>
          <a:p>
            <a:r>
              <a:rPr lang="en-US" dirty="0"/>
              <a:t>Git pull request</a:t>
            </a:r>
          </a:p>
          <a:p>
            <a:r>
              <a:rPr lang="en-US" dirty="0"/>
              <a:t>Trunk-based policies</a:t>
            </a:r>
          </a:p>
          <a:p>
            <a:r>
              <a:rPr lang="en-US" dirty="0"/>
              <a:t>Security static code scan</a:t>
            </a:r>
          </a:p>
          <a:p>
            <a:r>
              <a:rPr lang="en-US" dirty="0" err="1"/>
              <a:t>CredScan</a:t>
            </a:r>
            <a:endParaRPr lang="en-US" dirty="0"/>
          </a:p>
          <a:p>
            <a:r>
              <a:rPr lang="en-US" dirty="0"/>
              <a:t>Open Source software (OSS) component compliance</a:t>
            </a:r>
          </a:p>
          <a:p>
            <a:r>
              <a:rPr lang="en-US" dirty="0"/>
              <a:t>Build parallel &amp; serial pipeline</a:t>
            </a:r>
          </a:p>
        </p:txBody>
      </p:sp>
      <p:sp>
        <p:nvSpPr>
          <p:cNvPr id="12" name="Text Placeholder 5">
            <a:extLst>
              <a:ext uri="{FF2B5EF4-FFF2-40B4-BE49-F238E27FC236}">
                <a16:creationId xmlns:a16="http://schemas.microsoft.com/office/drawing/2014/main" id="{0EF34E80-1FF8-45A9-BBDD-D512FF4E61A6}"/>
              </a:ext>
            </a:extLst>
          </p:cNvPr>
          <p:cNvSpPr txBox="1">
            <a:spLocks/>
          </p:cNvSpPr>
          <p:nvPr/>
        </p:nvSpPr>
        <p:spPr>
          <a:xfrm>
            <a:off x="3256000"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1400" dirty="0">
                <a:solidFill>
                  <a:srgbClr val="FFFFFF"/>
                </a:solidFill>
                <a:latin typeface="Segoe UI Semibold"/>
                <a:cs typeface="Segoe UI Semilight"/>
              </a:rPr>
              <a:t>Continuous integration</a:t>
            </a:r>
          </a:p>
        </p:txBody>
      </p:sp>
      <p:sp>
        <p:nvSpPr>
          <p:cNvPr id="14" name="Processing_E9F5" title="Icon of two interlocked gears">
            <a:extLst>
              <a:ext uri="{FF2B5EF4-FFF2-40B4-BE49-F238E27FC236}">
                <a16:creationId xmlns:a16="http://schemas.microsoft.com/office/drawing/2014/main" id="{788424E9-F0A9-4F03-A619-4645331670FE}"/>
              </a:ext>
            </a:extLst>
          </p:cNvPr>
          <p:cNvSpPr>
            <a:spLocks noChangeAspect="1" noEditPoints="1"/>
          </p:cNvSpPr>
          <p:nvPr/>
        </p:nvSpPr>
        <p:spPr bwMode="auto">
          <a:xfrm>
            <a:off x="5490841" y="1323138"/>
            <a:ext cx="293007" cy="25519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endParaRPr lang="en-US" sz="1700" kern="0">
              <a:solidFill>
                <a:srgbClr val="505050"/>
              </a:solidFill>
              <a:latin typeface="Segoe UI"/>
            </a:endParaRPr>
          </a:p>
        </p:txBody>
      </p:sp>
      <p:sp>
        <p:nvSpPr>
          <p:cNvPr id="16" name="Text Placeholder 11">
            <a:extLst>
              <a:ext uri="{FF2B5EF4-FFF2-40B4-BE49-F238E27FC236}">
                <a16:creationId xmlns:a16="http://schemas.microsoft.com/office/drawing/2014/main" id="{9EA2E04C-4ADF-4E0D-9005-4ACC63D1B3BC}"/>
              </a:ext>
            </a:extLst>
          </p:cNvPr>
          <p:cNvSpPr txBox="1">
            <a:spLocks/>
          </p:cNvSpPr>
          <p:nvPr/>
        </p:nvSpPr>
        <p:spPr>
          <a:xfrm>
            <a:off x="6055081" y="1644856"/>
            <a:ext cx="2623956" cy="2194249"/>
          </a:xfrm>
          <a:prstGeom prst="rect">
            <a:avLst/>
          </a:prstGeom>
          <a:solidFill>
            <a:srgbClr val="666666"/>
          </a:solidFill>
        </p:spPr>
        <p:txBody>
          <a:bodyPr lIns="91427" tIns="45713" rIns="91427" bIns="45713" anchor="t" anchorCtr="0">
            <a:noAutofit/>
          </a:bodyPr>
          <a:lstStyle>
            <a:lvl1pPr marL="285750" marR="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Release pipeline</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Secure infrastructure deployment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IaaS deployment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PaaS deployment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SaaS deployment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Shared services</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Infrastructure as code (</a:t>
            </a:r>
            <a:r>
              <a:rPr lang="en-US" sz="900" err="1">
                <a:solidFill>
                  <a:srgbClr val="FFFFFF"/>
                </a:solidFill>
                <a:latin typeface="Segoe UI"/>
                <a:cs typeface="Segoe UI" panose="020B0502040204020203" pitchFamily="34" charset="0"/>
              </a:rPr>
              <a:t>IaC</a:t>
            </a:r>
            <a:r>
              <a:rPr lang="en-US" sz="900">
                <a:solidFill>
                  <a:srgbClr val="FFFFFF"/>
                </a:solidFill>
                <a:latin typeface="Segoe UI"/>
                <a:cs typeface="Segoe UI" panose="020B0502040204020203" pitchFamily="34" charset="0"/>
              </a:rPr>
              <a: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Change management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Configuration management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Release management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Blue-green deployments</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Canary deployments</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Feature flags</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Trunk production ready</a:t>
            </a:r>
          </a:p>
        </p:txBody>
      </p:sp>
      <p:sp>
        <p:nvSpPr>
          <p:cNvPr id="18" name="Text Placeholder 5">
            <a:extLst>
              <a:ext uri="{FF2B5EF4-FFF2-40B4-BE49-F238E27FC236}">
                <a16:creationId xmlns:a16="http://schemas.microsoft.com/office/drawing/2014/main" id="{F101FFD0-24F2-46B7-8225-1604990F4B41}"/>
              </a:ext>
            </a:extLst>
          </p:cNvPr>
          <p:cNvSpPr txBox="1">
            <a:spLocks/>
          </p:cNvSpPr>
          <p:nvPr/>
        </p:nvSpPr>
        <p:spPr>
          <a:xfrm>
            <a:off x="6055081"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1400">
                <a:solidFill>
                  <a:srgbClr val="FFFFFF"/>
                </a:solidFill>
                <a:latin typeface="Segoe UI Semibold"/>
                <a:cs typeface="Segoe UI Semilight"/>
              </a:rPr>
              <a:t>Continuous delivery</a:t>
            </a:r>
          </a:p>
        </p:txBody>
      </p:sp>
      <p:sp>
        <p:nvSpPr>
          <p:cNvPr id="20" name="Business applications" title="Icon of a chart showing three peaks that get higher in succession, a dotted arrow line points forward and up">
            <a:extLst>
              <a:ext uri="{FF2B5EF4-FFF2-40B4-BE49-F238E27FC236}">
                <a16:creationId xmlns:a16="http://schemas.microsoft.com/office/drawing/2014/main" id="{05CC948E-FD37-4DBB-A053-D461CE377B0F}"/>
              </a:ext>
            </a:extLst>
          </p:cNvPr>
          <p:cNvSpPr>
            <a:spLocks noChangeAspect="1" noEditPoints="1"/>
          </p:cNvSpPr>
          <p:nvPr/>
        </p:nvSpPr>
        <p:spPr bwMode="auto">
          <a:xfrm>
            <a:off x="8321205" y="1337278"/>
            <a:ext cx="276099" cy="226906"/>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endParaRPr lang="en-US" sz="1700" kern="0">
              <a:solidFill>
                <a:srgbClr val="505050"/>
              </a:solidFill>
              <a:latin typeface="Segoe UI"/>
            </a:endParaRPr>
          </a:p>
        </p:txBody>
      </p:sp>
      <p:sp>
        <p:nvSpPr>
          <p:cNvPr id="22" name="Text Placeholder 10">
            <a:extLst>
              <a:ext uri="{FF2B5EF4-FFF2-40B4-BE49-F238E27FC236}">
                <a16:creationId xmlns:a16="http://schemas.microsoft.com/office/drawing/2014/main" id="{39820D82-34AA-4B10-8A07-3D7478B8D0AC}"/>
              </a:ext>
            </a:extLst>
          </p:cNvPr>
          <p:cNvSpPr txBox="1">
            <a:spLocks/>
          </p:cNvSpPr>
          <p:nvPr/>
        </p:nvSpPr>
        <p:spPr>
          <a:xfrm>
            <a:off x="8854161" y="1644856"/>
            <a:ext cx="2623956" cy="2194249"/>
          </a:xfrm>
          <a:prstGeom prst="rect">
            <a:avLst/>
          </a:prstGeom>
          <a:solidFill>
            <a:srgbClr val="666666"/>
          </a:solidFill>
        </p:spPr>
        <p:txBody>
          <a:bodyPr lIns="91427" tIns="45713" rIns="91427" bIns="45713" anchor="t" anchorCtr="0">
            <a:noAutofit/>
          </a:bodyPr>
          <a:lstStyle>
            <a:lvl1pPr marL="285750" marR="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Site reliability engineering (</a:t>
            </a:r>
            <a:r>
              <a:rPr lang="en-US" sz="900" err="1">
                <a:solidFill>
                  <a:srgbClr val="FFFFFF"/>
                </a:solidFill>
                <a:latin typeface="Segoe UI"/>
                <a:cs typeface="Segoe UI" panose="020B0502040204020203" pitchFamily="34" charset="0"/>
              </a:rPr>
              <a:t>SRE</a:t>
            </a:r>
            <a:r>
              <a:rPr lang="en-US" sz="900">
                <a:solidFill>
                  <a:srgbClr val="FFFFFF"/>
                </a:solidFill>
                <a:latin typeface="Segoe UI"/>
                <a:cs typeface="Segoe UI" panose="020B0502040204020203" pitchFamily="34" charset="0"/>
              </a:rPr>
              <a: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Telemetry &amp; monitoring</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Application performance monitoring</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Auto Failover, scaling, &amp; DR</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Modern service management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Secure access &amp; application data</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High availability, security, cost &amp; performance advisory</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Secure DevOps </a:t>
            </a:r>
            <a:r>
              <a:rPr lang="en-US" sz="900" err="1">
                <a:solidFill>
                  <a:srgbClr val="FFFFFF"/>
                </a:solidFill>
                <a:latin typeface="Segoe UI"/>
                <a:cs typeface="Segoe UI" panose="020B0502040204020203" pitchFamily="34" charset="0"/>
              </a:rPr>
              <a:t>ChatOps</a:t>
            </a:r>
            <a:endParaRPr lang="en-US" sz="900">
              <a:solidFill>
                <a:srgbClr val="FFFFFF"/>
              </a:solidFill>
              <a:latin typeface="Segoe UI"/>
              <a:cs typeface="Segoe UI" panose="020B0502040204020203" pitchFamily="34" charset="0"/>
            </a:endParaRP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Shift-right testing</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Secrets management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Governance &amp; </a:t>
            </a:r>
            <a:r>
              <a:rPr lang="en-US" sz="900" err="1">
                <a:solidFill>
                  <a:srgbClr val="FFFFFF"/>
                </a:solidFill>
                <a:latin typeface="Segoe UI"/>
                <a:cs typeface="Segoe UI" panose="020B0502040204020203" pitchFamily="34" charset="0"/>
              </a:rPr>
              <a:t>GDPR</a:t>
            </a:r>
            <a:r>
              <a:rPr lang="en-US" sz="900">
                <a:solidFill>
                  <a:srgbClr val="FFFFFF"/>
                </a:solidFill>
                <a:latin typeface="Segoe UI"/>
                <a:cs typeface="Segoe UI" panose="020B0502040204020203" pitchFamily="34" charset="0"/>
              </a:rPr>
              <a:t> support</a:t>
            </a: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Automation &amp; </a:t>
            </a:r>
            <a:r>
              <a:rPr lang="en-US" sz="900" err="1">
                <a:solidFill>
                  <a:srgbClr val="FFFFFF"/>
                </a:solidFill>
                <a:latin typeface="Segoe UI"/>
                <a:cs typeface="Segoe UI" panose="020B0502040204020203" pitchFamily="34" charset="0"/>
              </a:rPr>
              <a:t>AIOps</a:t>
            </a:r>
            <a:endParaRPr lang="en-US" sz="900">
              <a:solidFill>
                <a:srgbClr val="FFFFFF"/>
              </a:solidFill>
              <a:latin typeface="Segoe UI"/>
              <a:cs typeface="Segoe UI" panose="020B0502040204020203" pitchFamily="34" charset="0"/>
            </a:endParaRPr>
          </a:p>
          <a:p>
            <a:pPr marL="119040" indent="-119040" defTabSz="914122">
              <a:spcBef>
                <a:spcPts val="100"/>
              </a:spcBef>
              <a:buSzPct val="90000"/>
              <a:buFont typeface="Arial" panose="020B0604020202020204" pitchFamily="34" charset="0"/>
              <a:buChar char="•"/>
              <a:defRPr/>
            </a:pPr>
            <a:r>
              <a:rPr lang="en-US" sz="900">
                <a:solidFill>
                  <a:srgbClr val="FFFFFF"/>
                </a:solidFill>
                <a:latin typeface="Segoe UI"/>
                <a:cs typeface="Segoe UI" panose="020B0502040204020203" pitchFamily="34" charset="0"/>
              </a:rPr>
              <a:t>Continuity &amp; resilience</a:t>
            </a:r>
          </a:p>
        </p:txBody>
      </p:sp>
      <p:sp>
        <p:nvSpPr>
          <p:cNvPr id="24" name="Text Placeholder 5">
            <a:extLst>
              <a:ext uri="{FF2B5EF4-FFF2-40B4-BE49-F238E27FC236}">
                <a16:creationId xmlns:a16="http://schemas.microsoft.com/office/drawing/2014/main" id="{584D3FF2-8FE5-46A2-8A21-90DFC38B1AF1}"/>
              </a:ext>
            </a:extLst>
          </p:cNvPr>
          <p:cNvSpPr txBox="1">
            <a:spLocks/>
          </p:cNvSpPr>
          <p:nvPr/>
        </p:nvSpPr>
        <p:spPr>
          <a:xfrm>
            <a:off x="8854161"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1400">
                <a:solidFill>
                  <a:srgbClr val="FFFFFF"/>
                </a:solidFill>
                <a:latin typeface="Segoe UI Semibold"/>
                <a:cs typeface="Segoe UI Semilight"/>
              </a:rPr>
              <a:t>Continuous operations</a:t>
            </a:r>
          </a:p>
        </p:txBody>
      </p:sp>
      <p:sp>
        <p:nvSpPr>
          <p:cNvPr id="26" name="globe_2" title="Icon of a sphere made of lines">
            <a:extLst>
              <a:ext uri="{FF2B5EF4-FFF2-40B4-BE49-F238E27FC236}">
                <a16:creationId xmlns:a16="http://schemas.microsoft.com/office/drawing/2014/main" id="{BACDA647-AA09-4238-9A0F-51AC4C6ED09C}"/>
              </a:ext>
            </a:extLst>
          </p:cNvPr>
          <p:cNvSpPr>
            <a:spLocks noChangeAspect="1" noEditPoints="1"/>
          </p:cNvSpPr>
          <p:nvPr/>
        </p:nvSpPr>
        <p:spPr bwMode="auto">
          <a:xfrm>
            <a:off x="11158162" y="1335350"/>
            <a:ext cx="222580" cy="23076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endParaRPr lang="en-US" sz="1700" kern="0">
              <a:solidFill>
                <a:srgbClr val="505050"/>
              </a:solidFill>
              <a:latin typeface="Segoe UI"/>
            </a:endParaRPr>
          </a:p>
        </p:txBody>
      </p:sp>
      <p:sp>
        <p:nvSpPr>
          <p:cNvPr id="28" name="Text Placeholder 1">
            <a:extLst>
              <a:ext uri="{FF2B5EF4-FFF2-40B4-BE49-F238E27FC236}">
                <a16:creationId xmlns:a16="http://schemas.microsoft.com/office/drawing/2014/main" id="{0BF248DE-D288-43DC-B016-E7D7A81FAF7A}"/>
              </a:ext>
            </a:extLst>
          </p:cNvPr>
          <p:cNvSpPr txBox="1">
            <a:spLocks/>
          </p:cNvSpPr>
          <p:nvPr/>
        </p:nvSpPr>
        <p:spPr>
          <a:xfrm>
            <a:off x="3080878" y="3952195"/>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32563">
              <a:defRPr/>
            </a:pPr>
            <a:r>
              <a:rPr lang="en-US" sz="1200">
                <a:solidFill>
                  <a:srgbClr val="000000"/>
                </a:solidFill>
                <a:latin typeface="Segoe UI"/>
              </a:rPr>
              <a:t>		</a:t>
            </a:r>
          </a:p>
        </p:txBody>
      </p:sp>
      <p:sp>
        <p:nvSpPr>
          <p:cNvPr id="30" name="TextBox 29">
            <a:extLst>
              <a:ext uri="{FF2B5EF4-FFF2-40B4-BE49-F238E27FC236}">
                <a16:creationId xmlns:a16="http://schemas.microsoft.com/office/drawing/2014/main" id="{750D2A60-F993-4D42-AF04-0DE54AE1B69D}"/>
              </a:ext>
            </a:extLst>
          </p:cNvPr>
          <p:cNvSpPr txBox="1"/>
          <p:nvPr/>
        </p:nvSpPr>
        <p:spPr>
          <a:xfrm>
            <a:off x="3376725" y="4039956"/>
            <a:ext cx="893661" cy="367887"/>
          </a:xfrm>
          <a:prstGeom prst="rect">
            <a:avLst/>
          </a:prstGeom>
          <a:noFill/>
        </p:spPr>
        <p:txBody>
          <a:bodyPr wrap="square" lIns="0" tIns="0" rIns="0" bIns="0" rtlCol="0" anchor="ctr">
            <a:noAutofit/>
          </a:bodyPr>
          <a:lstStyle/>
          <a:p>
            <a:pPr defTabSz="914122">
              <a:defRPr/>
            </a:pPr>
            <a:r>
              <a:rPr lang="en-US" sz="1200" dirty="0">
                <a:solidFill>
                  <a:srgbClr val="FFFFFF"/>
                </a:solidFill>
                <a:latin typeface="Segoe UI"/>
                <a:cs typeface="Segoe UI" panose="020B0502040204020203" pitchFamily="34" charset="0"/>
              </a:rPr>
              <a:t>Quality requirements</a:t>
            </a:r>
          </a:p>
        </p:txBody>
      </p:sp>
      <p:sp>
        <p:nvSpPr>
          <p:cNvPr id="32" name="TextBox 31">
            <a:extLst>
              <a:ext uri="{FF2B5EF4-FFF2-40B4-BE49-F238E27FC236}">
                <a16:creationId xmlns:a16="http://schemas.microsoft.com/office/drawing/2014/main" id="{7B6EAADC-83CF-4126-AE1B-FDF2B42CAD0D}"/>
              </a:ext>
            </a:extLst>
          </p:cNvPr>
          <p:cNvSpPr txBox="1"/>
          <p:nvPr/>
        </p:nvSpPr>
        <p:spPr>
          <a:xfrm>
            <a:off x="4622282" y="4036866"/>
            <a:ext cx="601923" cy="374065"/>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Shift-left testing</a:t>
            </a:r>
          </a:p>
        </p:txBody>
      </p:sp>
      <p:sp>
        <p:nvSpPr>
          <p:cNvPr id="34" name="TextBox 33">
            <a:extLst>
              <a:ext uri="{FF2B5EF4-FFF2-40B4-BE49-F238E27FC236}">
                <a16:creationId xmlns:a16="http://schemas.microsoft.com/office/drawing/2014/main" id="{278F65CC-ABC5-4826-AFD2-427E5A98AD41}"/>
              </a:ext>
            </a:extLst>
          </p:cNvPr>
          <p:cNvSpPr txBox="1"/>
          <p:nvPr/>
        </p:nvSpPr>
        <p:spPr>
          <a:xfrm>
            <a:off x="6139275" y="4039956"/>
            <a:ext cx="851396"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Governance</a:t>
            </a:r>
          </a:p>
          <a:p>
            <a:pPr defTabSz="914122">
              <a:defRPr/>
            </a:pPr>
            <a:r>
              <a:rPr lang="en-US" sz="1200">
                <a:solidFill>
                  <a:srgbClr val="FFFFFF"/>
                </a:solidFill>
                <a:latin typeface="Segoe UI"/>
                <a:cs typeface="Segoe UI" panose="020B0502040204020203" pitchFamily="34" charset="0"/>
              </a:rPr>
              <a:t>&amp; standards</a:t>
            </a:r>
          </a:p>
        </p:txBody>
      </p:sp>
      <p:sp>
        <p:nvSpPr>
          <p:cNvPr id="36" name="TextBox 35">
            <a:extLst>
              <a:ext uri="{FF2B5EF4-FFF2-40B4-BE49-F238E27FC236}">
                <a16:creationId xmlns:a16="http://schemas.microsoft.com/office/drawing/2014/main" id="{C2A09B34-C250-492E-8A9D-5BE0EBF936D2}"/>
              </a:ext>
            </a:extLst>
          </p:cNvPr>
          <p:cNvSpPr txBox="1"/>
          <p:nvPr/>
        </p:nvSpPr>
        <p:spPr>
          <a:xfrm>
            <a:off x="7534836" y="4057499"/>
            <a:ext cx="851396" cy="332804"/>
          </a:xfrm>
          <a:prstGeom prst="rect">
            <a:avLst/>
          </a:prstGeom>
          <a:noFill/>
        </p:spPr>
        <p:txBody>
          <a:bodyPr wrap="square" lIns="0" tIns="0" rIns="0" bIns="0" rtlCol="0" anchor="ctr">
            <a:noAutofit/>
          </a:bodyPr>
          <a:lstStyle/>
          <a:p>
            <a:pPr defTabSz="914122" fontAlgn="base">
              <a:lnSpc>
                <a:spcPct val="90000"/>
              </a:lnSpc>
              <a:spcBef>
                <a:spcPct val="0"/>
              </a:spcBef>
              <a:spcAft>
                <a:spcPct val="0"/>
              </a:spcAft>
              <a:defRPr/>
            </a:pPr>
            <a:r>
              <a:rPr lang="en-US" sz="1200">
                <a:solidFill>
                  <a:srgbClr val="FFFFFF"/>
                </a:solidFill>
                <a:latin typeface="Segoe UI"/>
                <a:cs typeface="Segoe UI" panose="020B0502040204020203" pitchFamily="34" charset="0"/>
              </a:rPr>
              <a:t>Test</a:t>
            </a:r>
          </a:p>
          <a:p>
            <a:pPr defTabSz="914122" fontAlgn="base">
              <a:lnSpc>
                <a:spcPct val="90000"/>
              </a:lnSpc>
              <a:spcBef>
                <a:spcPct val="0"/>
              </a:spcBef>
              <a:spcAft>
                <a:spcPct val="0"/>
              </a:spcAft>
              <a:defRPr/>
            </a:pPr>
            <a:r>
              <a:rPr lang="en-US" sz="1200">
                <a:solidFill>
                  <a:srgbClr val="FFFFFF"/>
                </a:solidFill>
                <a:latin typeface="Segoe UI"/>
                <a:cs typeface="Segoe UI" panose="020B0502040204020203" pitchFamily="34" charset="0"/>
              </a:rPr>
              <a:t>automation</a:t>
            </a:r>
          </a:p>
        </p:txBody>
      </p:sp>
      <p:sp>
        <p:nvSpPr>
          <p:cNvPr id="38" name="TextBox 37">
            <a:extLst>
              <a:ext uri="{FF2B5EF4-FFF2-40B4-BE49-F238E27FC236}">
                <a16:creationId xmlns:a16="http://schemas.microsoft.com/office/drawing/2014/main" id="{7FA90876-DF28-45BA-ABC2-242C6C06F891}"/>
              </a:ext>
            </a:extLst>
          </p:cNvPr>
          <p:cNvSpPr txBox="1"/>
          <p:nvPr/>
        </p:nvSpPr>
        <p:spPr>
          <a:xfrm>
            <a:off x="8938562" y="4057499"/>
            <a:ext cx="835922" cy="332804"/>
          </a:xfrm>
          <a:prstGeom prst="rect">
            <a:avLst/>
          </a:prstGeom>
          <a:noFill/>
        </p:spPr>
        <p:txBody>
          <a:bodyPr wrap="square" lIns="0" tIns="0" rIns="0" bIns="0" rtlCol="0" anchor="ctr">
            <a:noAutofit/>
          </a:bodyPr>
          <a:lstStyle/>
          <a:p>
            <a:pPr defTabSz="914122" fontAlgn="base">
              <a:lnSpc>
                <a:spcPct val="90000"/>
              </a:lnSpc>
              <a:spcBef>
                <a:spcPct val="0"/>
              </a:spcBef>
              <a:spcAft>
                <a:spcPct val="0"/>
              </a:spcAft>
              <a:defRPr/>
            </a:pPr>
            <a:r>
              <a:rPr lang="en-US" sz="1200">
                <a:solidFill>
                  <a:srgbClr val="FFFFFF"/>
                </a:solidFill>
                <a:latin typeface="Segoe UI"/>
                <a:cs typeface="Segoe UI" panose="020B0502040204020203" pitchFamily="34" charset="0"/>
              </a:rPr>
              <a:t>Compliance</a:t>
            </a:r>
          </a:p>
          <a:p>
            <a:pPr defTabSz="914122" fontAlgn="base">
              <a:lnSpc>
                <a:spcPct val="90000"/>
              </a:lnSpc>
              <a:spcBef>
                <a:spcPct val="0"/>
              </a:spcBef>
              <a:spcAft>
                <a:spcPct val="0"/>
              </a:spcAft>
              <a:defRPr/>
            </a:pPr>
            <a:r>
              <a:rPr lang="en-US" sz="1200">
                <a:solidFill>
                  <a:srgbClr val="FFFFFF"/>
                </a:solidFill>
                <a:latin typeface="Segoe UI"/>
                <a:cs typeface="Segoe UI" panose="020B0502040204020203" pitchFamily="34" charset="0"/>
              </a:rPr>
              <a:t>&amp; audits</a:t>
            </a:r>
          </a:p>
        </p:txBody>
      </p:sp>
      <p:sp>
        <p:nvSpPr>
          <p:cNvPr id="40" name="TextBox 39">
            <a:extLst>
              <a:ext uri="{FF2B5EF4-FFF2-40B4-BE49-F238E27FC236}">
                <a16:creationId xmlns:a16="http://schemas.microsoft.com/office/drawing/2014/main" id="{BDB08DE1-AED3-4CF9-BAAF-860431DE7572}"/>
              </a:ext>
            </a:extLst>
          </p:cNvPr>
          <p:cNvSpPr txBox="1"/>
          <p:nvPr/>
        </p:nvSpPr>
        <p:spPr>
          <a:xfrm>
            <a:off x="10164858" y="4039956"/>
            <a:ext cx="724409"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Shift right</a:t>
            </a:r>
          </a:p>
          <a:p>
            <a:pPr defTabSz="914122">
              <a:defRPr/>
            </a:pPr>
            <a:r>
              <a:rPr lang="en-US" sz="1200">
                <a:solidFill>
                  <a:srgbClr val="FFFFFF"/>
                </a:solidFill>
                <a:latin typeface="Segoe UI"/>
                <a:cs typeface="Segoe UI" panose="020B0502040204020203" pitchFamily="34" charset="0"/>
              </a:rPr>
              <a:t>testing</a:t>
            </a:r>
          </a:p>
        </p:txBody>
      </p:sp>
      <p:sp>
        <p:nvSpPr>
          <p:cNvPr id="42" name="Text Placeholder 5">
            <a:extLst>
              <a:ext uri="{FF2B5EF4-FFF2-40B4-BE49-F238E27FC236}">
                <a16:creationId xmlns:a16="http://schemas.microsoft.com/office/drawing/2014/main" id="{BEB4C38B-7AE4-474C-8D38-94A61C4ACBEE}"/>
              </a:ext>
            </a:extLst>
          </p:cNvPr>
          <p:cNvSpPr txBox="1">
            <a:spLocks/>
          </p:cNvSpPr>
          <p:nvPr/>
        </p:nvSpPr>
        <p:spPr>
          <a:xfrm>
            <a:off x="456923" y="3952195"/>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367"/>
            <a:r>
              <a:rPr lang="en-US">
                <a:solidFill>
                  <a:srgbClr val="FFFFFF"/>
                </a:solidFill>
                <a:latin typeface="Segoe UI Semibold"/>
              </a:rPr>
              <a:t>Continuous quality</a:t>
            </a:r>
          </a:p>
        </p:txBody>
      </p:sp>
      <p:sp>
        <p:nvSpPr>
          <p:cNvPr id="44" name="Star rating" title="Icon of three stars">
            <a:extLst>
              <a:ext uri="{FF2B5EF4-FFF2-40B4-BE49-F238E27FC236}">
                <a16:creationId xmlns:a16="http://schemas.microsoft.com/office/drawing/2014/main" id="{17BC01C8-911D-4AA7-A6D7-A616724886C6}"/>
              </a:ext>
            </a:extLst>
          </p:cNvPr>
          <p:cNvSpPr>
            <a:spLocks noChangeAspect="1" noEditPoints="1"/>
          </p:cNvSpPr>
          <p:nvPr/>
        </p:nvSpPr>
        <p:spPr bwMode="auto">
          <a:xfrm>
            <a:off x="2463410" y="4147697"/>
            <a:ext cx="570499" cy="152404"/>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endParaRPr lang="en-US" sz="1700" kern="0">
              <a:solidFill>
                <a:srgbClr val="505050"/>
              </a:solidFill>
              <a:latin typeface="Segoe UI"/>
            </a:endParaRPr>
          </a:p>
        </p:txBody>
      </p:sp>
      <p:sp>
        <p:nvSpPr>
          <p:cNvPr id="46" name="Text Placeholder 1">
            <a:extLst>
              <a:ext uri="{FF2B5EF4-FFF2-40B4-BE49-F238E27FC236}">
                <a16:creationId xmlns:a16="http://schemas.microsoft.com/office/drawing/2014/main" id="{ADD3451E-F4B0-410D-971E-34E0145C03DA}"/>
              </a:ext>
            </a:extLst>
          </p:cNvPr>
          <p:cNvSpPr txBox="1">
            <a:spLocks/>
          </p:cNvSpPr>
          <p:nvPr/>
        </p:nvSpPr>
        <p:spPr>
          <a:xfrm>
            <a:off x="3080878" y="4608693"/>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32563">
              <a:defRPr/>
            </a:pPr>
            <a:r>
              <a:rPr lang="en-US" sz="1200">
                <a:solidFill>
                  <a:srgbClr val="000000"/>
                </a:solidFill>
                <a:latin typeface="Segoe UI"/>
              </a:rPr>
              <a:t>		</a:t>
            </a:r>
          </a:p>
        </p:txBody>
      </p:sp>
      <p:sp>
        <p:nvSpPr>
          <p:cNvPr id="48" name="TextBox 47">
            <a:extLst>
              <a:ext uri="{FF2B5EF4-FFF2-40B4-BE49-F238E27FC236}">
                <a16:creationId xmlns:a16="http://schemas.microsoft.com/office/drawing/2014/main" id="{773CC380-BACF-46E8-A5E6-5EC60A493792}"/>
              </a:ext>
            </a:extLst>
          </p:cNvPr>
          <p:cNvSpPr txBox="1"/>
          <p:nvPr/>
        </p:nvSpPr>
        <p:spPr>
          <a:xfrm>
            <a:off x="3376725" y="4696455"/>
            <a:ext cx="893661" cy="367887"/>
          </a:xfrm>
          <a:prstGeom prst="rect">
            <a:avLst/>
          </a:prstGeom>
          <a:noFill/>
        </p:spPr>
        <p:txBody>
          <a:bodyPr wrap="square" lIns="0" tIns="0" rIns="0" bIns="0" rtlCol="0" anchor="ctr">
            <a:noAutofit/>
          </a:bodyPr>
          <a:lstStyle/>
          <a:p>
            <a:pPr defTabSz="914122">
              <a:defRPr/>
            </a:pPr>
            <a:r>
              <a:rPr lang="en-US" sz="1200" dirty="0">
                <a:solidFill>
                  <a:srgbClr val="FFFFFF"/>
                </a:solidFill>
                <a:latin typeface="Segoe UI"/>
                <a:cs typeface="Segoe UI" panose="020B0502040204020203" pitchFamily="34" charset="0"/>
              </a:rPr>
              <a:t>Security architecture</a:t>
            </a:r>
          </a:p>
        </p:txBody>
      </p:sp>
      <p:sp>
        <p:nvSpPr>
          <p:cNvPr id="50" name="TextBox 49">
            <a:extLst>
              <a:ext uri="{FF2B5EF4-FFF2-40B4-BE49-F238E27FC236}">
                <a16:creationId xmlns:a16="http://schemas.microsoft.com/office/drawing/2014/main" id="{FD93D8BE-D5AC-4708-B795-1F02EBBECD35}"/>
              </a:ext>
            </a:extLst>
          </p:cNvPr>
          <p:cNvSpPr txBox="1"/>
          <p:nvPr/>
        </p:nvSpPr>
        <p:spPr>
          <a:xfrm>
            <a:off x="4622282" y="4693365"/>
            <a:ext cx="1229832" cy="374065"/>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Access &amp; identity management</a:t>
            </a:r>
          </a:p>
        </p:txBody>
      </p:sp>
      <p:sp>
        <p:nvSpPr>
          <p:cNvPr id="52" name="TextBox 51">
            <a:extLst>
              <a:ext uri="{FF2B5EF4-FFF2-40B4-BE49-F238E27FC236}">
                <a16:creationId xmlns:a16="http://schemas.microsoft.com/office/drawing/2014/main" id="{00731414-9B06-437F-83D1-E928A90FFD1B}"/>
              </a:ext>
            </a:extLst>
          </p:cNvPr>
          <p:cNvSpPr txBox="1"/>
          <p:nvPr/>
        </p:nvSpPr>
        <p:spPr>
          <a:xfrm>
            <a:off x="6139275" y="4696455"/>
            <a:ext cx="972825"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Application &amp; data security</a:t>
            </a:r>
          </a:p>
        </p:txBody>
      </p:sp>
      <p:sp>
        <p:nvSpPr>
          <p:cNvPr id="54" name="TextBox 53">
            <a:extLst>
              <a:ext uri="{FF2B5EF4-FFF2-40B4-BE49-F238E27FC236}">
                <a16:creationId xmlns:a16="http://schemas.microsoft.com/office/drawing/2014/main" id="{2F1AAF7F-954C-4075-A603-158E6692F789}"/>
              </a:ext>
            </a:extLst>
          </p:cNvPr>
          <p:cNvSpPr txBox="1"/>
          <p:nvPr/>
        </p:nvSpPr>
        <p:spPr>
          <a:xfrm>
            <a:off x="7534836" y="4713997"/>
            <a:ext cx="972825" cy="332804"/>
          </a:xfrm>
          <a:prstGeom prst="rect">
            <a:avLst/>
          </a:prstGeom>
          <a:noFill/>
        </p:spPr>
        <p:txBody>
          <a:bodyPr wrap="square" lIns="0" tIns="0" rIns="0" bIns="0" rtlCol="0" anchor="ctr">
            <a:noAutofit/>
          </a:bodyPr>
          <a:lstStyle/>
          <a:p>
            <a:pPr defTabSz="914122" fontAlgn="base">
              <a:lnSpc>
                <a:spcPct val="90000"/>
              </a:lnSpc>
              <a:spcBef>
                <a:spcPct val="0"/>
              </a:spcBef>
              <a:spcAft>
                <a:spcPct val="0"/>
              </a:spcAft>
              <a:defRPr/>
            </a:pPr>
            <a:r>
              <a:rPr lang="en-US" sz="1200">
                <a:solidFill>
                  <a:srgbClr val="FFFFFF"/>
                </a:solidFill>
                <a:latin typeface="Segoe UI"/>
                <a:cs typeface="Segoe UI" panose="020B0502040204020203" pitchFamily="34" charset="0"/>
              </a:rPr>
              <a:t>Security infrastructure</a:t>
            </a:r>
          </a:p>
        </p:txBody>
      </p:sp>
      <p:sp>
        <p:nvSpPr>
          <p:cNvPr id="56" name="TextBox 55">
            <a:extLst>
              <a:ext uri="{FF2B5EF4-FFF2-40B4-BE49-F238E27FC236}">
                <a16:creationId xmlns:a16="http://schemas.microsoft.com/office/drawing/2014/main" id="{CFE3068E-7176-4B40-872E-1A0873F46596}"/>
              </a:ext>
            </a:extLst>
          </p:cNvPr>
          <p:cNvSpPr txBox="1"/>
          <p:nvPr/>
        </p:nvSpPr>
        <p:spPr>
          <a:xfrm>
            <a:off x="8938562" y="4713997"/>
            <a:ext cx="835922" cy="332804"/>
          </a:xfrm>
          <a:prstGeom prst="rect">
            <a:avLst/>
          </a:prstGeom>
          <a:noFill/>
        </p:spPr>
        <p:txBody>
          <a:bodyPr wrap="square" lIns="0" tIns="0" rIns="0" bIns="0" rtlCol="0" anchor="ctr">
            <a:noAutofit/>
          </a:bodyPr>
          <a:lstStyle/>
          <a:p>
            <a:pPr defTabSz="914122" fontAlgn="base">
              <a:lnSpc>
                <a:spcPct val="90000"/>
              </a:lnSpc>
              <a:spcBef>
                <a:spcPct val="0"/>
              </a:spcBef>
              <a:spcAft>
                <a:spcPct val="0"/>
              </a:spcAft>
              <a:defRPr/>
            </a:pPr>
            <a:r>
              <a:rPr lang="en-US" sz="1200">
                <a:solidFill>
                  <a:srgbClr val="FFFFFF"/>
                </a:solidFill>
                <a:latin typeface="Segoe UI"/>
                <a:cs typeface="Segoe UI" panose="020B0502040204020203" pitchFamily="34" charset="0"/>
              </a:rPr>
              <a:t>Secure operations</a:t>
            </a:r>
          </a:p>
        </p:txBody>
      </p:sp>
      <p:sp>
        <p:nvSpPr>
          <p:cNvPr id="58" name="TextBox 57">
            <a:extLst>
              <a:ext uri="{FF2B5EF4-FFF2-40B4-BE49-F238E27FC236}">
                <a16:creationId xmlns:a16="http://schemas.microsoft.com/office/drawing/2014/main" id="{E9211D65-43C0-4244-8455-155673412D59}"/>
              </a:ext>
            </a:extLst>
          </p:cNvPr>
          <p:cNvSpPr txBox="1"/>
          <p:nvPr/>
        </p:nvSpPr>
        <p:spPr>
          <a:xfrm>
            <a:off x="10164858" y="4696455"/>
            <a:ext cx="1164518"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Governance, risk, &amp; compliance</a:t>
            </a:r>
          </a:p>
        </p:txBody>
      </p:sp>
      <p:sp>
        <p:nvSpPr>
          <p:cNvPr id="60" name="Text Placeholder 5">
            <a:extLst>
              <a:ext uri="{FF2B5EF4-FFF2-40B4-BE49-F238E27FC236}">
                <a16:creationId xmlns:a16="http://schemas.microsoft.com/office/drawing/2014/main" id="{CD0C8B3D-44A6-4BC6-9DF7-14715D5D05DD}"/>
              </a:ext>
            </a:extLst>
          </p:cNvPr>
          <p:cNvSpPr txBox="1">
            <a:spLocks/>
          </p:cNvSpPr>
          <p:nvPr/>
        </p:nvSpPr>
        <p:spPr>
          <a:xfrm>
            <a:off x="456923" y="4608693"/>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367"/>
            <a:r>
              <a:rPr lang="en-US">
                <a:solidFill>
                  <a:srgbClr val="FFFFFF"/>
                </a:solidFill>
                <a:latin typeface="Segoe UI Semibold"/>
              </a:rPr>
              <a:t>Continuous security</a:t>
            </a:r>
          </a:p>
        </p:txBody>
      </p:sp>
      <p:sp>
        <p:nvSpPr>
          <p:cNvPr id="62" name="shield_3" title="Icon of a shield with an exclamation point inside">
            <a:extLst>
              <a:ext uri="{FF2B5EF4-FFF2-40B4-BE49-F238E27FC236}">
                <a16:creationId xmlns:a16="http://schemas.microsoft.com/office/drawing/2014/main" id="{3B90A40C-97C2-44D5-85FB-A73754F73A24}"/>
              </a:ext>
            </a:extLst>
          </p:cNvPr>
          <p:cNvSpPr>
            <a:spLocks noChangeAspect="1" noEditPoints="1"/>
          </p:cNvSpPr>
          <p:nvPr/>
        </p:nvSpPr>
        <p:spPr bwMode="auto">
          <a:xfrm>
            <a:off x="2701768" y="4731523"/>
            <a:ext cx="293778" cy="29774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endParaRPr lang="en-US" sz="1700" kern="0">
              <a:solidFill>
                <a:srgbClr val="000000"/>
              </a:solidFill>
              <a:latin typeface="Segoe UI"/>
            </a:endParaRPr>
          </a:p>
        </p:txBody>
      </p:sp>
      <p:sp>
        <p:nvSpPr>
          <p:cNvPr id="64" name="Text Placeholder 1">
            <a:extLst>
              <a:ext uri="{FF2B5EF4-FFF2-40B4-BE49-F238E27FC236}">
                <a16:creationId xmlns:a16="http://schemas.microsoft.com/office/drawing/2014/main" id="{361942AE-647E-4C5B-8187-5366527C7515}"/>
              </a:ext>
            </a:extLst>
          </p:cNvPr>
          <p:cNvSpPr txBox="1">
            <a:spLocks/>
          </p:cNvSpPr>
          <p:nvPr/>
        </p:nvSpPr>
        <p:spPr>
          <a:xfrm>
            <a:off x="3080878" y="5265192"/>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32563">
              <a:defRPr/>
            </a:pPr>
            <a:r>
              <a:rPr lang="en-US" sz="1200">
                <a:solidFill>
                  <a:srgbClr val="000000"/>
                </a:solidFill>
                <a:latin typeface="Segoe UI"/>
              </a:rPr>
              <a:t>		</a:t>
            </a:r>
          </a:p>
        </p:txBody>
      </p:sp>
      <p:sp>
        <p:nvSpPr>
          <p:cNvPr id="66" name="TextBox 65">
            <a:extLst>
              <a:ext uri="{FF2B5EF4-FFF2-40B4-BE49-F238E27FC236}">
                <a16:creationId xmlns:a16="http://schemas.microsoft.com/office/drawing/2014/main" id="{4941A4A5-F8BF-41A5-804C-972797662409}"/>
              </a:ext>
            </a:extLst>
          </p:cNvPr>
          <p:cNvSpPr txBox="1"/>
          <p:nvPr/>
        </p:nvSpPr>
        <p:spPr>
          <a:xfrm>
            <a:off x="3376725" y="5352954"/>
            <a:ext cx="893661"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Collaborative culture</a:t>
            </a:r>
          </a:p>
        </p:txBody>
      </p:sp>
      <p:sp>
        <p:nvSpPr>
          <p:cNvPr id="68" name="TextBox 67">
            <a:extLst>
              <a:ext uri="{FF2B5EF4-FFF2-40B4-BE49-F238E27FC236}">
                <a16:creationId xmlns:a16="http://schemas.microsoft.com/office/drawing/2014/main" id="{7BEAA282-AEE9-4E7B-B403-AAB8A944BF84}"/>
              </a:ext>
            </a:extLst>
          </p:cNvPr>
          <p:cNvSpPr txBox="1"/>
          <p:nvPr/>
        </p:nvSpPr>
        <p:spPr>
          <a:xfrm>
            <a:off x="4622282" y="5349864"/>
            <a:ext cx="851395" cy="374065"/>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Alignment &amp; autonomy</a:t>
            </a:r>
          </a:p>
        </p:txBody>
      </p:sp>
      <p:sp>
        <p:nvSpPr>
          <p:cNvPr id="70" name="TextBox 69">
            <a:extLst>
              <a:ext uri="{FF2B5EF4-FFF2-40B4-BE49-F238E27FC236}">
                <a16:creationId xmlns:a16="http://schemas.microsoft.com/office/drawing/2014/main" id="{09066F1C-FECC-4270-99DF-98469664A896}"/>
              </a:ext>
            </a:extLst>
          </p:cNvPr>
          <p:cNvSpPr txBox="1"/>
          <p:nvPr/>
        </p:nvSpPr>
        <p:spPr>
          <a:xfrm>
            <a:off x="6139277" y="5352954"/>
            <a:ext cx="968742"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Kanban collaboration</a:t>
            </a:r>
          </a:p>
        </p:txBody>
      </p:sp>
      <p:sp>
        <p:nvSpPr>
          <p:cNvPr id="72" name="TextBox 71">
            <a:extLst>
              <a:ext uri="{FF2B5EF4-FFF2-40B4-BE49-F238E27FC236}">
                <a16:creationId xmlns:a16="http://schemas.microsoft.com/office/drawing/2014/main" id="{FB7DEFB8-876F-4975-8E5A-C6FA045E4438}"/>
              </a:ext>
            </a:extLst>
          </p:cNvPr>
          <p:cNvSpPr txBox="1"/>
          <p:nvPr/>
        </p:nvSpPr>
        <p:spPr>
          <a:xfrm>
            <a:off x="7534838" y="5370496"/>
            <a:ext cx="968742" cy="332804"/>
          </a:xfrm>
          <a:prstGeom prst="rect">
            <a:avLst/>
          </a:prstGeom>
          <a:noFill/>
        </p:spPr>
        <p:txBody>
          <a:bodyPr wrap="square" lIns="0" tIns="0" rIns="0" bIns="0" rtlCol="0" anchor="ctr">
            <a:noAutofit/>
          </a:bodyPr>
          <a:lstStyle/>
          <a:p>
            <a:pPr defTabSz="914122" fontAlgn="base">
              <a:lnSpc>
                <a:spcPct val="90000"/>
              </a:lnSpc>
              <a:spcBef>
                <a:spcPct val="0"/>
              </a:spcBef>
              <a:spcAft>
                <a:spcPct val="0"/>
              </a:spcAft>
              <a:defRPr/>
            </a:pPr>
            <a:r>
              <a:rPr lang="en-US" sz="1200">
                <a:solidFill>
                  <a:srgbClr val="FFFFFF"/>
                </a:solidFill>
                <a:latin typeface="Segoe UI"/>
                <a:cs typeface="Segoe UI" panose="020B0502040204020203" pitchFamily="34" charset="0"/>
              </a:rPr>
              <a:t>Wiki &amp; Teams collaboration</a:t>
            </a:r>
          </a:p>
        </p:txBody>
      </p:sp>
      <p:sp>
        <p:nvSpPr>
          <p:cNvPr id="74" name="TextBox 73">
            <a:extLst>
              <a:ext uri="{FF2B5EF4-FFF2-40B4-BE49-F238E27FC236}">
                <a16:creationId xmlns:a16="http://schemas.microsoft.com/office/drawing/2014/main" id="{FD45BB26-2D9F-42BA-9114-D42D5C38E7FC}"/>
              </a:ext>
            </a:extLst>
          </p:cNvPr>
          <p:cNvSpPr txBox="1"/>
          <p:nvPr/>
        </p:nvSpPr>
        <p:spPr>
          <a:xfrm>
            <a:off x="8938562" y="5370496"/>
            <a:ext cx="944273" cy="332804"/>
          </a:xfrm>
          <a:prstGeom prst="rect">
            <a:avLst/>
          </a:prstGeom>
          <a:noFill/>
        </p:spPr>
        <p:txBody>
          <a:bodyPr wrap="square" lIns="0" tIns="0" rIns="0" bIns="0" rtlCol="0" anchor="ctr">
            <a:noAutofit/>
          </a:bodyPr>
          <a:lstStyle/>
          <a:p>
            <a:pPr defTabSz="914122" fontAlgn="base">
              <a:lnSpc>
                <a:spcPct val="90000"/>
              </a:lnSpc>
              <a:spcBef>
                <a:spcPct val="0"/>
              </a:spcBef>
              <a:spcAft>
                <a:spcPct val="0"/>
              </a:spcAft>
              <a:defRPr/>
            </a:pPr>
            <a:r>
              <a:rPr lang="en-US" sz="1200" err="1">
                <a:solidFill>
                  <a:srgbClr val="FFFFFF"/>
                </a:solidFill>
                <a:latin typeface="Segoe UI"/>
                <a:cs typeface="Segoe UI" panose="020B0502040204020203" pitchFamily="34" charset="0"/>
              </a:rPr>
              <a:t>ChatOps</a:t>
            </a:r>
            <a:r>
              <a:rPr lang="en-US" sz="1200">
                <a:solidFill>
                  <a:srgbClr val="FFFFFF"/>
                </a:solidFill>
                <a:latin typeface="Segoe UI"/>
                <a:cs typeface="Segoe UI" panose="020B0502040204020203" pitchFamily="34" charset="0"/>
              </a:rPr>
              <a:t> collaboration</a:t>
            </a:r>
          </a:p>
        </p:txBody>
      </p:sp>
      <p:sp>
        <p:nvSpPr>
          <p:cNvPr id="76" name="TextBox 75">
            <a:extLst>
              <a:ext uri="{FF2B5EF4-FFF2-40B4-BE49-F238E27FC236}">
                <a16:creationId xmlns:a16="http://schemas.microsoft.com/office/drawing/2014/main" id="{D5E08DCE-4F06-434E-ABFD-9B8AE5092D59}"/>
              </a:ext>
            </a:extLst>
          </p:cNvPr>
          <p:cNvSpPr txBox="1"/>
          <p:nvPr/>
        </p:nvSpPr>
        <p:spPr>
          <a:xfrm>
            <a:off x="10164858" y="5352954"/>
            <a:ext cx="888844"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Feature Team &amp; </a:t>
            </a:r>
            <a:r>
              <a:rPr lang="en-US" sz="1200" err="1">
                <a:solidFill>
                  <a:srgbClr val="FFFFFF"/>
                </a:solidFill>
                <a:latin typeface="Segoe UI"/>
                <a:cs typeface="Segoe UI" panose="020B0502040204020203" pitchFamily="34" charset="0"/>
              </a:rPr>
              <a:t>SRE</a:t>
            </a:r>
            <a:endParaRPr lang="en-US" sz="1200">
              <a:solidFill>
                <a:srgbClr val="FFFFFF"/>
              </a:solidFill>
              <a:latin typeface="Segoe UI"/>
              <a:cs typeface="Segoe UI" panose="020B0502040204020203" pitchFamily="34" charset="0"/>
            </a:endParaRPr>
          </a:p>
        </p:txBody>
      </p:sp>
      <p:sp>
        <p:nvSpPr>
          <p:cNvPr id="78" name="Text Placeholder 5">
            <a:extLst>
              <a:ext uri="{FF2B5EF4-FFF2-40B4-BE49-F238E27FC236}">
                <a16:creationId xmlns:a16="http://schemas.microsoft.com/office/drawing/2014/main" id="{7CF5BD5D-009D-4A25-BAC0-AB5228A072A2}"/>
              </a:ext>
            </a:extLst>
          </p:cNvPr>
          <p:cNvSpPr txBox="1">
            <a:spLocks/>
          </p:cNvSpPr>
          <p:nvPr/>
        </p:nvSpPr>
        <p:spPr>
          <a:xfrm>
            <a:off x="456923" y="5265192"/>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367"/>
            <a:r>
              <a:rPr lang="en-US">
                <a:solidFill>
                  <a:srgbClr val="FFFFFF"/>
                </a:solidFill>
                <a:latin typeface="Segoe UI Semibold"/>
              </a:rPr>
              <a:t>Continuous collaboration</a:t>
            </a:r>
          </a:p>
        </p:txBody>
      </p:sp>
      <p:sp>
        <p:nvSpPr>
          <p:cNvPr id="80" name="people_12" title="Icon of three people">
            <a:extLst>
              <a:ext uri="{FF2B5EF4-FFF2-40B4-BE49-F238E27FC236}">
                <a16:creationId xmlns:a16="http://schemas.microsoft.com/office/drawing/2014/main" id="{79843D03-E79E-40BE-ACA7-9F2B6CF7C234}"/>
              </a:ext>
            </a:extLst>
          </p:cNvPr>
          <p:cNvSpPr>
            <a:spLocks noChangeAspect="1" noEditPoints="1"/>
          </p:cNvSpPr>
          <p:nvPr/>
        </p:nvSpPr>
        <p:spPr bwMode="auto">
          <a:xfrm>
            <a:off x="2714194" y="5418114"/>
            <a:ext cx="278447" cy="23756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endParaRPr lang="en-US" sz="1700" kern="0">
              <a:solidFill>
                <a:srgbClr val="000000"/>
              </a:solidFill>
              <a:latin typeface="Segoe UI"/>
            </a:endParaRPr>
          </a:p>
        </p:txBody>
      </p:sp>
      <p:sp>
        <p:nvSpPr>
          <p:cNvPr id="82" name="Text Placeholder 1">
            <a:extLst>
              <a:ext uri="{FF2B5EF4-FFF2-40B4-BE49-F238E27FC236}">
                <a16:creationId xmlns:a16="http://schemas.microsoft.com/office/drawing/2014/main" id="{6780B147-C629-4E5C-9BF6-CDFFDE06155A}"/>
              </a:ext>
            </a:extLst>
          </p:cNvPr>
          <p:cNvSpPr txBox="1">
            <a:spLocks/>
          </p:cNvSpPr>
          <p:nvPr/>
        </p:nvSpPr>
        <p:spPr>
          <a:xfrm>
            <a:off x="3080878" y="5921693"/>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32563">
              <a:defRPr/>
            </a:pPr>
            <a:r>
              <a:rPr lang="en-US" sz="1200">
                <a:solidFill>
                  <a:srgbClr val="000000"/>
                </a:solidFill>
                <a:latin typeface="Segoe UI"/>
              </a:rPr>
              <a:t>		</a:t>
            </a:r>
          </a:p>
        </p:txBody>
      </p:sp>
      <p:sp>
        <p:nvSpPr>
          <p:cNvPr id="84" name="TextBox 83">
            <a:extLst>
              <a:ext uri="{FF2B5EF4-FFF2-40B4-BE49-F238E27FC236}">
                <a16:creationId xmlns:a16="http://schemas.microsoft.com/office/drawing/2014/main" id="{83A81282-3CF7-4B44-AB49-EA2689627B28}"/>
              </a:ext>
            </a:extLst>
          </p:cNvPr>
          <p:cNvSpPr txBox="1"/>
          <p:nvPr/>
        </p:nvSpPr>
        <p:spPr>
          <a:xfrm>
            <a:off x="3376725" y="6009455"/>
            <a:ext cx="893661"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Lead time &amp; cycle time</a:t>
            </a:r>
          </a:p>
        </p:txBody>
      </p:sp>
      <p:sp>
        <p:nvSpPr>
          <p:cNvPr id="86" name="TextBox 85">
            <a:extLst>
              <a:ext uri="{FF2B5EF4-FFF2-40B4-BE49-F238E27FC236}">
                <a16:creationId xmlns:a16="http://schemas.microsoft.com/office/drawing/2014/main" id="{7D5ADC03-7CA4-42FE-9F3E-95C0440BA075}"/>
              </a:ext>
            </a:extLst>
          </p:cNvPr>
          <p:cNvSpPr txBox="1"/>
          <p:nvPr/>
        </p:nvSpPr>
        <p:spPr>
          <a:xfrm>
            <a:off x="4622282" y="6006365"/>
            <a:ext cx="851395" cy="374065"/>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Deployment frequency</a:t>
            </a:r>
          </a:p>
        </p:txBody>
      </p:sp>
      <p:sp>
        <p:nvSpPr>
          <p:cNvPr id="88" name="TextBox 87">
            <a:extLst>
              <a:ext uri="{FF2B5EF4-FFF2-40B4-BE49-F238E27FC236}">
                <a16:creationId xmlns:a16="http://schemas.microsoft.com/office/drawing/2014/main" id="{DC196BCC-B207-47C5-8E4C-56CCB266068D}"/>
              </a:ext>
            </a:extLst>
          </p:cNvPr>
          <p:cNvSpPr txBox="1"/>
          <p:nvPr/>
        </p:nvSpPr>
        <p:spPr>
          <a:xfrm>
            <a:off x="6139277" y="6009455"/>
            <a:ext cx="1045195"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Mean time to restore (</a:t>
            </a:r>
            <a:r>
              <a:rPr lang="en-US" sz="1200" err="1">
                <a:solidFill>
                  <a:srgbClr val="FFFFFF"/>
                </a:solidFill>
                <a:latin typeface="Segoe UI"/>
                <a:cs typeface="Segoe UI" panose="020B0502040204020203" pitchFamily="34" charset="0"/>
              </a:rPr>
              <a:t>MTTR</a:t>
            </a:r>
            <a:r>
              <a:rPr lang="en-US" sz="1200">
                <a:solidFill>
                  <a:srgbClr val="FFFFFF"/>
                </a:solidFill>
                <a:latin typeface="Segoe UI"/>
                <a:cs typeface="Segoe UI" panose="020B0502040204020203" pitchFamily="34" charset="0"/>
              </a:rPr>
              <a:t>)</a:t>
            </a:r>
          </a:p>
        </p:txBody>
      </p:sp>
      <p:sp>
        <p:nvSpPr>
          <p:cNvPr id="90" name="TextBox 89">
            <a:extLst>
              <a:ext uri="{FF2B5EF4-FFF2-40B4-BE49-F238E27FC236}">
                <a16:creationId xmlns:a16="http://schemas.microsoft.com/office/drawing/2014/main" id="{A3F531C6-632D-4542-9BC1-73D2C939A801}"/>
              </a:ext>
            </a:extLst>
          </p:cNvPr>
          <p:cNvSpPr txBox="1"/>
          <p:nvPr/>
        </p:nvSpPr>
        <p:spPr>
          <a:xfrm>
            <a:off x="7534838" y="6026998"/>
            <a:ext cx="968742" cy="332804"/>
          </a:xfrm>
          <a:prstGeom prst="rect">
            <a:avLst/>
          </a:prstGeom>
          <a:noFill/>
        </p:spPr>
        <p:txBody>
          <a:bodyPr wrap="square" lIns="0" tIns="0" rIns="0" bIns="0" rtlCol="0" anchor="ctr">
            <a:noAutofit/>
          </a:bodyPr>
          <a:lstStyle/>
          <a:p>
            <a:pPr defTabSz="914122" fontAlgn="base">
              <a:lnSpc>
                <a:spcPct val="90000"/>
              </a:lnSpc>
              <a:spcBef>
                <a:spcPct val="0"/>
              </a:spcBef>
              <a:spcAft>
                <a:spcPct val="0"/>
              </a:spcAft>
              <a:defRPr/>
            </a:pPr>
            <a:r>
              <a:rPr lang="en-US" sz="1200">
                <a:solidFill>
                  <a:srgbClr val="FFFFFF"/>
                </a:solidFill>
                <a:latin typeface="Segoe UI"/>
                <a:cs typeface="Segoe UI" panose="020B0502040204020203" pitchFamily="34" charset="0"/>
              </a:rPr>
              <a:t>Change fail percentage</a:t>
            </a:r>
          </a:p>
        </p:txBody>
      </p:sp>
      <p:sp>
        <p:nvSpPr>
          <p:cNvPr id="92" name="TextBox 91">
            <a:extLst>
              <a:ext uri="{FF2B5EF4-FFF2-40B4-BE49-F238E27FC236}">
                <a16:creationId xmlns:a16="http://schemas.microsoft.com/office/drawing/2014/main" id="{59827A0E-B7F2-426F-BF7A-F3DA398DCC54}"/>
              </a:ext>
            </a:extLst>
          </p:cNvPr>
          <p:cNvSpPr txBox="1"/>
          <p:nvPr/>
        </p:nvSpPr>
        <p:spPr>
          <a:xfrm>
            <a:off x="8938562" y="6026998"/>
            <a:ext cx="944273" cy="332804"/>
          </a:xfrm>
          <a:prstGeom prst="rect">
            <a:avLst/>
          </a:prstGeom>
          <a:noFill/>
        </p:spPr>
        <p:txBody>
          <a:bodyPr wrap="square" lIns="0" tIns="0" rIns="0" bIns="0" rtlCol="0" anchor="ctr">
            <a:noAutofit/>
          </a:bodyPr>
          <a:lstStyle/>
          <a:p>
            <a:pPr defTabSz="914122" fontAlgn="base">
              <a:lnSpc>
                <a:spcPct val="90000"/>
              </a:lnSpc>
              <a:spcBef>
                <a:spcPct val="0"/>
              </a:spcBef>
              <a:spcAft>
                <a:spcPct val="0"/>
              </a:spcAft>
              <a:defRPr/>
            </a:pPr>
            <a:r>
              <a:rPr lang="en-US" sz="1200">
                <a:solidFill>
                  <a:srgbClr val="FFFFFF"/>
                </a:solidFill>
                <a:latin typeface="Segoe UI"/>
                <a:cs typeface="Segoe UI" panose="020B0502040204020203" pitchFamily="34" charset="0"/>
              </a:rPr>
              <a:t>Continuous feedback</a:t>
            </a:r>
          </a:p>
        </p:txBody>
      </p:sp>
      <p:sp>
        <p:nvSpPr>
          <p:cNvPr id="94" name="TextBox 93">
            <a:extLst>
              <a:ext uri="{FF2B5EF4-FFF2-40B4-BE49-F238E27FC236}">
                <a16:creationId xmlns:a16="http://schemas.microsoft.com/office/drawing/2014/main" id="{B1AF55FF-632B-46D1-97DB-BF481C1A07EA}"/>
              </a:ext>
            </a:extLst>
          </p:cNvPr>
          <p:cNvSpPr txBox="1"/>
          <p:nvPr/>
        </p:nvSpPr>
        <p:spPr>
          <a:xfrm>
            <a:off x="10164858" y="6009455"/>
            <a:ext cx="888844" cy="367887"/>
          </a:xfrm>
          <a:prstGeom prst="rect">
            <a:avLst/>
          </a:prstGeom>
          <a:noFill/>
        </p:spPr>
        <p:txBody>
          <a:bodyPr wrap="square" lIns="0" tIns="0" rIns="0" bIns="0" rtlCol="0" anchor="ctr">
            <a:noAutofit/>
          </a:bodyPr>
          <a:lstStyle/>
          <a:p>
            <a:pPr defTabSz="914122">
              <a:defRPr/>
            </a:pPr>
            <a:r>
              <a:rPr lang="en-US" sz="1200">
                <a:solidFill>
                  <a:srgbClr val="FFFFFF"/>
                </a:solidFill>
                <a:latin typeface="Segoe UI"/>
                <a:cs typeface="Segoe UI" panose="020B0502040204020203" pitchFamily="34" charset="0"/>
              </a:rPr>
              <a:t>Value stream mapping</a:t>
            </a:r>
          </a:p>
        </p:txBody>
      </p:sp>
      <p:sp>
        <p:nvSpPr>
          <p:cNvPr id="96" name="Text Placeholder 5">
            <a:extLst>
              <a:ext uri="{FF2B5EF4-FFF2-40B4-BE49-F238E27FC236}">
                <a16:creationId xmlns:a16="http://schemas.microsoft.com/office/drawing/2014/main" id="{24C8E3B0-7526-4241-87C5-74A61EBB1922}"/>
              </a:ext>
            </a:extLst>
          </p:cNvPr>
          <p:cNvSpPr txBox="1">
            <a:spLocks/>
          </p:cNvSpPr>
          <p:nvPr/>
        </p:nvSpPr>
        <p:spPr>
          <a:xfrm>
            <a:off x="456923" y="5921693"/>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367"/>
            <a:r>
              <a:rPr lang="en-US">
                <a:solidFill>
                  <a:srgbClr val="FFFFFF"/>
                </a:solidFill>
                <a:latin typeface="Segoe UI Semibold"/>
              </a:rPr>
              <a:t>Continuous improvement</a:t>
            </a:r>
          </a:p>
        </p:txBody>
      </p:sp>
      <p:sp>
        <p:nvSpPr>
          <p:cNvPr id="98" name="Chart_E999" title="Icon of a line graph with an arrow at the end pointing up">
            <a:extLst>
              <a:ext uri="{FF2B5EF4-FFF2-40B4-BE49-F238E27FC236}">
                <a16:creationId xmlns:a16="http://schemas.microsoft.com/office/drawing/2014/main" id="{7DDA006F-E12D-46A9-9A52-DB98D126404C}"/>
              </a:ext>
            </a:extLst>
          </p:cNvPr>
          <p:cNvSpPr>
            <a:spLocks noChangeAspect="1" noEditPoints="1"/>
          </p:cNvSpPr>
          <p:nvPr/>
        </p:nvSpPr>
        <p:spPr bwMode="auto">
          <a:xfrm>
            <a:off x="2756295" y="6079529"/>
            <a:ext cx="227578" cy="22773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fontAlgn="base"/>
            <a:endParaRPr lang="en-US" sz="1700" kern="0">
              <a:solidFill>
                <a:srgbClr val="000000"/>
              </a:solidFill>
              <a:latin typeface="Segoe UI"/>
            </a:endParaRPr>
          </a:p>
        </p:txBody>
      </p:sp>
    </p:spTree>
    <p:extLst>
      <p:ext uri="{BB962C8B-B14F-4D97-AF65-F5344CB8AC3E}">
        <p14:creationId xmlns:p14="http://schemas.microsoft.com/office/powerpoint/2010/main" val="716097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7489-41CB-46E3-B513-A766744805A5}"/>
              </a:ext>
            </a:extLst>
          </p:cNvPr>
          <p:cNvSpPr>
            <a:spLocks noGrp="1"/>
          </p:cNvSpPr>
          <p:nvPr>
            <p:ph type="title"/>
          </p:nvPr>
        </p:nvSpPr>
        <p:spPr/>
        <p:txBody>
          <a:bodyPr/>
          <a:lstStyle/>
          <a:p>
            <a:r>
              <a:rPr lang="en-US" dirty="0"/>
              <a:t>Principles to Secure the Software Supply Chain</a:t>
            </a:r>
            <a:endParaRPr lang="gsw-CH" dirty="0"/>
          </a:p>
        </p:txBody>
      </p:sp>
      <p:grpSp>
        <p:nvGrpSpPr>
          <p:cNvPr id="13" name="Group 12">
            <a:extLst>
              <a:ext uri="{FF2B5EF4-FFF2-40B4-BE49-F238E27FC236}">
                <a16:creationId xmlns:a16="http://schemas.microsoft.com/office/drawing/2014/main" id="{6F5DAAEE-D8F6-4428-95B3-1B381FB5351F}"/>
              </a:ext>
            </a:extLst>
          </p:cNvPr>
          <p:cNvGrpSpPr/>
          <p:nvPr/>
        </p:nvGrpSpPr>
        <p:grpSpPr>
          <a:xfrm>
            <a:off x="0" y="1468398"/>
            <a:ext cx="4463404" cy="837631"/>
            <a:chOff x="-1974986" y="1464109"/>
            <a:chExt cx="4463404" cy="837631"/>
          </a:xfrm>
        </p:grpSpPr>
        <p:sp>
          <p:nvSpPr>
            <p:cNvPr id="14" name="Rectangle: Top Corners Rounded 13">
              <a:extLst>
                <a:ext uri="{FF2B5EF4-FFF2-40B4-BE49-F238E27FC236}">
                  <a16:creationId xmlns:a16="http://schemas.microsoft.com/office/drawing/2014/main" id="{C54EE04D-2290-4B95-99BE-9E8A0C7A21A2}"/>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5" name="!!Market Circle">
              <a:extLst>
                <a:ext uri="{FF2B5EF4-FFF2-40B4-BE49-F238E27FC236}">
                  <a16:creationId xmlns:a16="http://schemas.microsoft.com/office/drawing/2014/main" id="{84A75450-D137-48A7-AD77-D2808269E975}"/>
                </a:ext>
              </a:extLst>
            </p:cNvPr>
            <p:cNvGrpSpPr/>
            <p:nvPr/>
          </p:nvGrpSpPr>
          <p:grpSpPr>
            <a:xfrm>
              <a:off x="1651174" y="1464496"/>
              <a:ext cx="837244" cy="837244"/>
              <a:chOff x="1651174" y="1462114"/>
              <a:chExt cx="837244" cy="837244"/>
            </a:xfrm>
          </p:grpSpPr>
          <p:sp>
            <p:nvSpPr>
              <p:cNvPr id="17" name="!!Market white">
                <a:extLst>
                  <a:ext uri="{FF2B5EF4-FFF2-40B4-BE49-F238E27FC236}">
                    <a16:creationId xmlns:a16="http://schemas.microsoft.com/office/drawing/2014/main" id="{473A2DD9-645C-42C0-B18D-0BC0CB71A5BB}"/>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9" name="!!Market grey">
                <a:extLst>
                  <a:ext uri="{FF2B5EF4-FFF2-40B4-BE49-F238E27FC236}">
                    <a16:creationId xmlns:a16="http://schemas.microsoft.com/office/drawing/2014/main" id="{B4D41E08-1B81-4A11-9B32-DDD6258C0C45}"/>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523B86C4-612A-4276-BA6A-1987FB2226A5}"/>
              </a:ext>
            </a:extLst>
          </p:cNvPr>
          <p:cNvGrpSpPr/>
          <p:nvPr/>
        </p:nvGrpSpPr>
        <p:grpSpPr>
          <a:xfrm>
            <a:off x="0" y="2681687"/>
            <a:ext cx="4463404" cy="837631"/>
            <a:chOff x="-1974986" y="1464109"/>
            <a:chExt cx="4463404" cy="837631"/>
          </a:xfrm>
        </p:grpSpPr>
        <p:sp>
          <p:nvSpPr>
            <p:cNvPr id="23" name="Rectangle: Top Corners Rounded 22">
              <a:extLst>
                <a:ext uri="{FF2B5EF4-FFF2-40B4-BE49-F238E27FC236}">
                  <a16:creationId xmlns:a16="http://schemas.microsoft.com/office/drawing/2014/main" id="{D258ABF8-99DF-40EE-ACD2-857B7A86209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5" name="!!Market Circle">
              <a:extLst>
                <a:ext uri="{FF2B5EF4-FFF2-40B4-BE49-F238E27FC236}">
                  <a16:creationId xmlns:a16="http://schemas.microsoft.com/office/drawing/2014/main" id="{A1A3DC07-D711-463C-82DE-2303C5A089B3}"/>
                </a:ext>
              </a:extLst>
            </p:cNvPr>
            <p:cNvGrpSpPr/>
            <p:nvPr/>
          </p:nvGrpSpPr>
          <p:grpSpPr>
            <a:xfrm>
              <a:off x="1651174" y="1464496"/>
              <a:ext cx="837244" cy="837244"/>
              <a:chOff x="1651174" y="1462114"/>
              <a:chExt cx="837244" cy="837244"/>
            </a:xfrm>
          </p:grpSpPr>
          <p:sp>
            <p:nvSpPr>
              <p:cNvPr id="26" name="!!Market white">
                <a:extLst>
                  <a:ext uri="{FF2B5EF4-FFF2-40B4-BE49-F238E27FC236}">
                    <a16:creationId xmlns:a16="http://schemas.microsoft.com/office/drawing/2014/main" id="{DF0ABA33-B3B0-4A4D-AC41-A29C49E141C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7" name="!!Market grey">
                <a:extLst>
                  <a:ext uri="{FF2B5EF4-FFF2-40B4-BE49-F238E27FC236}">
                    <a16:creationId xmlns:a16="http://schemas.microsoft.com/office/drawing/2014/main" id="{5B8584B9-FD32-4405-9A59-0971C101C21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28" name="Group 27">
            <a:extLst>
              <a:ext uri="{FF2B5EF4-FFF2-40B4-BE49-F238E27FC236}">
                <a16:creationId xmlns:a16="http://schemas.microsoft.com/office/drawing/2014/main" id="{40F0A5EA-CA4E-4394-BF46-DA59C58C47DA}"/>
              </a:ext>
            </a:extLst>
          </p:cNvPr>
          <p:cNvGrpSpPr/>
          <p:nvPr/>
        </p:nvGrpSpPr>
        <p:grpSpPr>
          <a:xfrm>
            <a:off x="0" y="3894976"/>
            <a:ext cx="4463404" cy="837631"/>
            <a:chOff x="-1974986" y="1464109"/>
            <a:chExt cx="4463404" cy="837631"/>
          </a:xfrm>
        </p:grpSpPr>
        <p:sp>
          <p:nvSpPr>
            <p:cNvPr id="29" name="Rectangle: Top Corners Rounded 28">
              <a:extLst>
                <a:ext uri="{FF2B5EF4-FFF2-40B4-BE49-F238E27FC236}">
                  <a16:creationId xmlns:a16="http://schemas.microsoft.com/office/drawing/2014/main" id="{375C78B4-9466-4D9D-B43D-BFCF1573070B}"/>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0" name="!!Market Circle">
              <a:extLst>
                <a:ext uri="{FF2B5EF4-FFF2-40B4-BE49-F238E27FC236}">
                  <a16:creationId xmlns:a16="http://schemas.microsoft.com/office/drawing/2014/main" id="{28F29431-793D-4FF2-98F9-1CE1F5192B79}"/>
                </a:ext>
              </a:extLst>
            </p:cNvPr>
            <p:cNvGrpSpPr/>
            <p:nvPr/>
          </p:nvGrpSpPr>
          <p:grpSpPr>
            <a:xfrm>
              <a:off x="1651174" y="1464496"/>
              <a:ext cx="837244" cy="837244"/>
              <a:chOff x="1651174" y="1462114"/>
              <a:chExt cx="837244" cy="837244"/>
            </a:xfrm>
          </p:grpSpPr>
          <p:sp>
            <p:nvSpPr>
              <p:cNvPr id="31" name="!!Market white">
                <a:extLst>
                  <a:ext uri="{FF2B5EF4-FFF2-40B4-BE49-F238E27FC236}">
                    <a16:creationId xmlns:a16="http://schemas.microsoft.com/office/drawing/2014/main" id="{ED137BAE-9E48-4AF0-982F-5174A4DF1A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2" name="!!Market grey">
                <a:extLst>
                  <a:ext uri="{FF2B5EF4-FFF2-40B4-BE49-F238E27FC236}">
                    <a16:creationId xmlns:a16="http://schemas.microsoft.com/office/drawing/2014/main" id="{7F771171-ADF0-4DC9-84D7-067236E989F1}"/>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33" name="Group 32">
            <a:extLst>
              <a:ext uri="{FF2B5EF4-FFF2-40B4-BE49-F238E27FC236}">
                <a16:creationId xmlns:a16="http://schemas.microsoft.com/office/drawing/2014/main" id="{9E154275-39BC-46A3-9F92-F517001EC718}"/>
              </a:ext>
            </a:extLst>
          </p:cNvPr>
          <p:cNvGrpSpPr/>
          <p:nvPr/>
        </p:nvGrpSpPr>
        <p:grpSpPr>
          <a:xfrm>
            <a:off x="0" y="5108265"/>
            <a:ext cx="4463404" cy="837631"/>
            <a:chOff x="-1974986" y="1464109"/>
            <a:chExt cx="4463404" cy="837631"/>
          </a:xfrm>
        </p:grpSpPr>
        <p:sp>
          <p:nvSpPr>
            <p:cNvPr id="34" name="Rectangle: Top Corners Rounded 33">
              <a:extLst>
                <a:ext uri="{FF2B5EF4-FFF2-40B4-BE49-F238E27FC236}">
                  <a16:creationId xmlns:a16="http://schemas.microsoft.com/office/drawing/2014/main" id="{716C1EF0-8E10-4642-B39F-97C6EA3D991D}"/>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5" name="!!Market Circle">
              <a:extLst>
                <a:ext uri="{FF2B5EF4-FFF2-40B4-BE49-F238E27FC236}">
                  <a16:creationId xmlns:a16="http://schemas.microsoft.com/office/drawing/2014/main" id="{98BFAE3D-5FF6-4795-8E09-BA425FAD6A93}"/>
                </a:ext>
              </a:extLst>
            </p:cNvPr>
            <p:cNvGrpSpPr/>
            <p:nvPr/>
          </p:nvGrpSpPr>
          <p:grpSpPr>
            <a:xfrm>
              <a:off x="1651174" y="1464496"/>
              <a:ext cx="837244" cy="837244"/>
              <a:chOff x="1651174" y="1462114"/>
              <a:chExt cx="837244" cy="837244"/>
            </a:xfrm>
          </p:grpSpPr>
          <p:sp>
            <p:nvSpPr>
              <p:cNvPr id="36" name="!!Market white">
                <a:extLst>
                  <a:ext uri="{FF2B5EF4-FFF2-40B4-BE49-F238E27FC236}">
                    <a16:creationId xmlns:a16="http://schemas.microsoft.com/office/drawing/2014/main" id="{B112E44D-EB16-4350-8518-2C5997ADAF48}"/>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7" name="!!Market grey">
                <a:extLst>
                  <a:ext uri="{FF2B5EF4-FFF2-40B4-BE49-F238E27FC236}">
                    <a16:creationId xmlns:a16="http://schemas.microsoft.com/office/drawing/2014/main" id="{F297822A-1935-4D42-B6AA-5A2EDBEDF12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38" name="TextBox 37">
            <a:extLst>
              <a:ext uri="{FF2B5EF4-FFF2-40B4-BE49-F238E27FC236}">
                <a16:creationId xmlns:a16="http://schemas.microsoft.com/office/drawing/2014/main" id="{4C94E5D9-0AA8-44BC-8043-A33D2E12B120}"/>
              </a:ext>
            </a:extLst>
          </p:cNvPr>
          <p:cNvSpPr txBox="1"/>
          <p:nvPr/>
        </p:nvSpPr>
        <p:spPr>
          <a:xfrm>
            <a:off x="4609044" y="1710048"/>
            <a:ext cx="5165197" cy="353943"/>
          </a:xfrm>
          <a:prstGeom prst="rect">
            <a:avLst/>
          </a:prstGeom>
          <a:noFill/>
        </p:spPr>
        <p:txBody>
          <a:bodyPr wrap="none" lIns="0" tIns="0" rIns="0" bIns="0" rtlCol="0">
            <a:spAutoFit/>
          </a:bodyPr>
          <a:lstStyle/>
          <a:p>
            <a:r>
              <a:rPr lang="en-US" sz="2300" dirty="0">
                <a:latin typeface="+mj-lt"/>
              </a:rPr>
              <a:t>Apply policies and controls proactively</a:t>
            </a:r>
          </a:p>
        </p:txBody>
      </p:sp>
      <p:sp>
        <p:nvSpPr>
          <p:cNvPr id="39" name="TextBox 38">
            <a:extLst>
              <a:ext uri="{FF2B5EF4-FFF2-40B4-BE49-F238E27FC236}">
                <a16:creationId xmlns:a16="http://schemas.microsoft.com/office/drawing/2014/main" id="{8ED3048A-95B5-4900-BF17-41A358191B71}"/>
              </a:ext>
            </a:extLst>
          </p:cNvPr>
          <p:cNvSpPr txBox="1"/>
          <p:nvPr/>
        </p:nvSpPr>
        <p:spPr>
          <a:xfrm>
            <a:off x="4609044" y="2923337"/>
            <a:ext cx="3743141" cy="353943"/>
          </a:xfrm>
          <a:prstGeom prst="rect">
            <a:avLst/>
          </a:prstGeom>
          <a:noFill/>
        </p:spPr>
        <p:txBody>
          <a:bodyPr wrap="none" lIns="0" tIns="0" rIns="0" bIns="0" rtlCol="0">
            <a:spAutoFit/>
          </a:bodyPr>
          <a:lstStyle/>
          <a:p>
            <a:r>
              <a:rPr lang="en-US" sz="2300" dirty="0">
                <a:latin typeface="+mj-lt"/>
              </a:rPr>
              <a:t>Rely on security automation</a:t>
            </a:r>
          </a:p>
        </p:txBody>
      </p:sp>
      <p:sp>
        <p:nvSpPr>
          <p:cNvPr id="40" name="TextBox 39">
            <a:extLst>
              <a:ext uri="{FF2B5EF4-FFF2-40B4-BE49-F238E27FC236}">
                <a16:creationId xmlns:a16="http://schemas.microsoft.com/office/drawing/2014/main" id="{79C10415-AB9E-4BE5-8248-7BA8F6715F29}"/>
              </a:ext>
            </a:extLst>
          </p:cNvPr>
          <p:cNvSpPr txBox="1"/>
          <p:nvPr/>
        </p:nvSpPr>
        <p:spPr>
          <a:xfrm>
            <a:off x="4607959" y="4136626"/>
            <a:ext cx="6217343" cy="353943"/>
          </a:xfrm>
          <a:prstGeom prst="rect">
            <a:avLst/>
          </a:prstGeom>
          <a:noFill/>
        </p:spPr>
        <p:txBody>
          <a:bodyPr wrap="none" lIns="0" tIns="0" rIns="0" bIns="0" rtlCol="0">
            <a:spAutoFit/>
          </a:bodyPr>
          <a:lstStyle/>
          <a:p>
            <a:r>
              <a:rPr lang="en-US" sz="2300" dirty="0">
                <a:latin typeface="+mj-lt"/>
              </a:rPr>
              <a:t>Build security checks into your CI/CD pipelines</a:t>
            </a:r>
            <a:endParaRPr lang="gsw-CH" sz="2300" dirty="0">
              <a:latin typeface="+mj-lt"/>
            </a:endParaRPr>
          </a:p>
        </p:txBody>
      </p:sp>
      <p:sp>
        <p:nvSpPr>
          <p:cNvPr id="41" name="TextBox 40">
            <a:extLst>
              <a:ext uri="{FF2B5EF4-FFF2-40B4-BE49-F238E27FC236}">
                <a16:creationId xmlns:a16="http://schemas.microsoft.com/office/drawing/2014/main" id="{19606219-5013-4BD4-9DC4-04BE62BE9608}"/>
              </a:ext>
            </a:extLst>
          </p:cNvPr>
          <p:cNvSpPr txBox="1"/>
          <p:nvPr/>
        </p:nvSpPr>
        <p:spPr>
          <a:xfrm>
            <a:off x="4607959" y="5350112"/>
            <a:ext cx="4386009" cy="353943"/>
          </a:xfrm>
          <a:prstGeom prst="rect">
            <a:avLst/>
          </a:prstGeom>
          <a:noFill/>
        </p:spPr>
        <p:txBody>
          <a:bodyPr wrap="none" lIns="0" tIns="0" rIns="0" bIns="0" rtlCol="0">
            <a:spAutoFit/>
          </a:bodyPr>
          <a:lstStyle/>
          <a:p>
            <a:r>
              <a:rPr lang="en-US" sz="2300" dirty="0">
                <a:latin typeface="+mj-lt"/>
              </a:rPr>
              <a:t>Strengthen your security posture</a:t>
            </a:r>
          </a:p>
        </p:txBody>
      </p:sp>
    </p:spTree>
    <p:extLst>
      <p:ext uri="{BB962C8B-B14F-4D97-AF65-F5344CB8AC3E}">
        <p14:creationId xmlns:p14="http://schemas.microsoft.com/office/powerpoint/2010/main" val="2768686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3024-6FAC-4544-BA0B-C10B91E574E9}"/>
              </a:ext>
            </a:extLst>
          </p:cNvPr>
          <p:cNvSpPr>
            <a:spLocks noGrp="1"/>
          </p:cNvSpPr>
          <p:nvPr>
            <p:ph type="title"/>
          </p:nvPr>
        </p:nvSpPr>
        <p:spPr/>
        <p:txBody>
          <a:bodyPr/>
          <a:lstStyle/>
          <a:p>
            <a:r>
              <a:rPr lang="en-US" dirty="0"/>
              <a:t>From Development to Production</a:t>
            </a:r>
            <a:endParaRPr lang="gsw-CH" dirty="0"/>
          </a:p>
        </p:txBody>
      </p:sp>
      <p:sp>
        <p:nvSpPr>
          <p:cNvPr id="4" name="Title 6">
            <a:extLst>
              <a:ext uri="{FF2B5EF4-FFF2-40B4-BE49-F238E27FC236}">
                <a16:creationId xmlns:a16="http://schemas.microsoft.com/office/drawing/2014/main" id="{178F4F7E-FE79-420E-9323-B5D3B35B85B3}"/>
              </a:ext>
            </a:extLst>
          </p:cNvPr>
          <p:cNvSpPr txBox="1">
            <a:spLocks/>
          </p:cNvSpPr>
          <p:nvPr/>
        </p:nvSpPr>
        <p:spPr>
          <a:xfrm>
            <a:off x="588263" y="1594425"/>
            <a:ext cx="4064794" cy="39517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2000" b="0" i="0" u="none" strike="noStrike" kern="1200" cap="none" spc="-50" normalizeH="0" baseline="0" noProof="0" dirty="0">
                <a:ln w="3175">
                  <a:noFill/>
                </a:ln>
                <a:solidFill>
                  <a:srgbClr val="107C10"/>
                </a:solidFill>
                <a:effectLst/>
                <a:uLnTx/>
                <a:uFillTx/>
                <a:latin typeface="Segoe UI Semibold"/>
                <a:ea typeface="+mn-ea"/>
                <a:cs typeface="Segoe UI" pitchFamily="34" charset="0"/>
              </a:rPr>
              <a:t>Key security practices:</a:t>
            </a:r>
            <a:endParaRPr kumimoji="0" lang="en-US" sz="2000" b="1" i="0" u="none" strike="noStrike" kern="1200" cap="none" spc="-50" normalizeH="0" baseline="0" noProof="0" dirty="0">
              <a:ln w="3175">
                <a:noFill/>
              </a:ln>
              <a:solidFill>
                <a:srgbClr val="107C10"/>
              </a:solidFill>
              <a:effectLst/>
              <a:uLnTx/>
              <a:uFillTx/>
              <a:latin typeface="Segoe UI"/>
              <a:ea typeface="+mn-ea"/>
              <a:cs typeface="Segoe UI" pitchFamily="34" charset="0"/>
            </a:endParaRPr>
          </a:p>
        </p:txBody>
      </p:sp>
      <p:sp>
        <p:nvSpPr>
          <p:cNvPr id="5" name="Title 6">
            <a:extLst>
              <a:ext uri="{FF2B5EF4-FFF2-40B4-BE49-F238E27FC236}">
                <a16:creationId xmlns:a16="http://schemas.microsoft.com/office/drawing/2014/main" id="{10A71A6B-8469-4EF8-AE05-31CEEE92E495}"/>
              </a:ext>
            </a:extLst>
          </p:cNvPr>
          <p:cNvSpPr txBox="1">
            <a:spLocks/>
          </p:cNvSpPr>
          <p:nvPr/>
        </p:nvSpPr>
        <p:spPr>
          <a:xfrm>
            <a:off x="681935"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dirty="0">
                <a:ln w="3175">
                  <a:noFill/>
                </a:ln>
                <a:solidFill>
                  <a:schemeClr val="tx1"/>
                </a:solidFill>
                <a:effectLst/>
                <a:uLnTx/>
                <a:uFillTx/>
                <a:ea typeface="+mn-ea"/>
                <a:cs typeface="Segoe UI" pitchFamily="34" charset="0"/>
              </a:rPr>
              <a:t>Pre-commit</a:t>
            </a:r>
          </a:p>
        </p:txBody>
      </p:sp>
      <p:sp>
        <p:nvSpPr>
          <p:cNvPr id="6" name="Title 6">
            <a:extLst>
              <a:ext uri="{FF2B5EF4-FFF2-40B4-BE49-F238E27FC236}">
                <a16:creationId xmlns:a16="http://schemas.microsoft.com/office/drawing/2014/main" id="{39B0E277-C9A1-400F-9F0B-6F1165270339}"/>
              </a:ext>
            </a:extLst>
          </p:cNvPr>
          <p:cNvSpPr txBox="1">
            <a:spLocks/>
          </p:cNvSpPr>
          <p:nvPr/>
        </p:nvSpPr>
        <p:spPr>
          <a:xfrm>
            <a:off x="2972840"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chemeClr val="tx1"/>
                </a:solidFill>
                <a:effectLst/>
                <a:uLnTx/>
                <a:uFillTx/>
                <a:ea typeface="+mn-ea"/>
                <a:cs typeface="Segoe UI" pitchFamily="34" charset="0"/>
              </a:rPr>
              <a:t>Commit (CI)</a:t>
            </a:r>
          </a:p>
        </p:txBody>
      </p:sp>
      <p:sp>
        <p:nvSpPr>
          <p:cNvPr id="7" name="Title 6">
            <a:extLst>
              <a:ext uri="{FF2B5EF4-FFF2-40B4-BE49-F238E27FC236}">
                <a16:creationId xmlns:a16="http://schemas.microsoft.com/office/drawing/2014/main" id="{405FABB3-D956-4A87-9E2B-47671F5F6F93}"/>
              </a:ext>
            </a:extLst>
          </p:cNvPr>
          <p:cNvSpPr txBox="1">
            <a:spLocks/>
          </p:cNvSpPr>
          <p:nvPr/>
        </p:nvSpPr>
        <p:spPr>
          <a:xfrm>
            <a:off x="5263745"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chemeClr val="tx1"/>
                </a:solidFill>
                <a:effectLst/>
                <a:uLnTx/>
                <a:uFillTx/>
                <a:ea typeface="+mn-ea"/>
                <a:cs typeface="Segoe UI" pitchFamily="34" charset="0"/>
              </a:rPr>
              <a:t>Deploy (CD)</a:t>
            </a:r>
          </a:p>
        </p:txBody>
      </p:sp>
      <p:sp>
        <p:nvSpPr>
          <p:cNvPr id="8" name="Title 6">
            <a:extLst>
              <a:ext uri="{FF2B5EF4-FFF2-40B4-BE49-F238E27FC236}">
                <a16:creationId xmlns:a16="http://schemas.microsoft.com/office/drawing/2014/main" id="{57F08155-10D9-4F74-885D-29BF48E00C34}"/>
              </a:ext>
            </a:extLst>
          </p:cNvPr>
          <p:cNvSpPr txBox="1">
            <a:spLocks/>
          </p:cNvSpPr>
          <p:nvPr/>
        </p:nvSpPr>
        <p:spPr>
          <a:xfrm>
            <a:off x="7554650" y="3202571"/>
            <a:ext cx="15868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chemeClr val="tx1"/>
                </a:solidFill>
                <a:effectLst/>
                <a:uLnTx/>
                <a:uFillTx/>
                <a:ea typeface="+mn-ea"/>
                <a:cs typeface="Segoe UI" pitchFamily="34" charset="0"/>
              </a:rPr>
              <a:t>Analyze</a:t>
            </a:r>
          </a:p>
        </p:txBody>
      </p:sp>
      <p:sp>
        <p:nvSpPr>
          <p:cNvPr id="9" name="Title 6">
            <a:extLst>
              <a:ext uri="{FF2B5EF4-FFF2-40B4-BE49-F238E27FC236}">
                <a16:creationId xmlns:a16="http://schemas.microsoft.com/office/drawing/2014/main" id="{98E2B90D-D3B9-44D3-84E1-44BE6BC18FA7}"/>
              </a:ext>
            </a:extLst>
          </p:cNvPr>
          <p:cNvSpPr txBox="1">
            <a:spLocks/>
          </p:cNvSpPr>
          <p:nvPr/>
        </p:nvSpPr>
        <p:spPr>
          <a:xfrm>
            <a:off x="9845557"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chemeClr val="tx1"/>
                </a:solidFill>
                <a:effectLst/>
                <a:uLnTx/>
                <a:uFillTx/>
                <a:ea typeface="+mn-ea"/>
                <a:cs typeface="Segoe UI" pitchFamily="34" charset="0"/>
              </a:rPr>
              <a:t>Operate</a:t>
            </a:r>
          </a:p>
        </p:txBody>
      </p:sp>
      <p:grpSp>
        <p:nvGrpSpPr>
          <p:cNvPr id="10" name="Group 9">
            <a:extLst>
              <a:ext uri="{FF2B5EF4-FFF2-40B4-BE49-F238E27FC236}">
                <a16:creationId xmlns:a16="http://schemas.microsoft.com/office/drawing/2014/main" id="{528017C8-96F4-4F56-9701-D170A74F665A}"/>
              </a:ext>
            </a:extLst>
          </p:cNvPr>
          <p:cNvGrpSpPr/>
          <p:nvPr/>
        </p:nvGrpSpPr>
        <p:grpSpPr>
          <a:xfrm>
            <a:off x="681935" y="2278294"/>
            <a:ext cx="9945414" cy="805058"/>
            <a:chOff x="681935" y="3109436"/>
            <a:chExt cx="9945414" cy="805058"/>
          </a:xfrm>
        </p:grpSpPr>
        <p:cxnSp>
          <p:nvCxnSpPr>
            <p:cNvPr id="11" name="Straight Connector 10">
              <a:extLst>
                <a:ext uri="{FF2B5EF4-FFF2-40B4-BE49-F238E27FC236}">
                  <a16:creationId xmlns:a16="http://schemas.microsoft.com/office/drawing/2014/main" id="{8B4EFECE-E265-4ADF-AD0E-34DC1D723233}"/>
                </a:ext>
              </a:extLst>
            </p:cNvPr>
            <p:cNvCxnSpPr>
              <a:cxnSpLocks/>
              <a:stCxn id="23" idx="6"/>
              <a:endCxn id="21" idx="2"/>
            </p:cNvCxnSpPr>
            <p:nvPr/>
          </p:nvCxnSpPr>
          <p:spPr>
            <a:xfrm>
              <a:off x="1463727" y="3507376"/>
              <a:ext cx="8381830"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AFAB590-BAE0-4028-B30F-3D9CFED69FE7}"/>
                </a:ext>
              </a:extLst>
            </p:cNvPr>
            <p:cNvGrpSpPr/>
            <p:nvPr/>
          </p:nvGrpSpPr>
          <p:grpSpPr>
            <a:xfrm>
              <a:off x="2972840" y="3116480"/>
              <a:ext cx="781792" cy="781792"/>
              <a:chOff x="3314959" y="3116480"/>
              <a:chExt cx="781792" cy="781792"/>
            </a:xfrm>
          </p:grpSpPr>
          <p:sp>
            <p:nvSpPr>
              <p:cNvPr id="25" name="Oval 24">
                <a:extLst>
                  <a:ext uri="{FF2B5EF4-FFF2-40B4-BE49-F238E27FC236}">
                    <a16:creationId xmlns:a16="http://schemas.microsoft.com/office/drawing/2014/main" id="{2EB2D917-4F79-4BB2-9FA0-D6C5EF872058}"/>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AE1A807B-55E6-4250-A892-3B1A789982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13" name="Group 12">
              <a:extLst>
                <a:ext uri="{FF2B5EF4-FFF2-40B4-BE49-F238E27FC236}">
                  <a16:creationId xmlns:a16="http://schemas.microsoft.com/office/drawing/2014/main" id="{692424D4-FD76-4722-AC61-D12861913512}"/>
                </a:ext>
              </a:extLst>
            </p:cNvPr>
            <p:cNvGrpSpPr/>
            <p:nvPr/>
          </p:nvGrpSpPr>
          <p:grpSpPr>
            <a:xfrm>
              <a:off x="681935" y="3116480"/>
              <a:ext cx="781792" cy="781792"/>
              <a:chOff x="855361" y="3116480"/>
              <a:chExt cx="781792" cy="781792"/>
            </a:xfrm>
          </p:grpSpPr>
          <p:sp>
            <p:nvSpPr>
              <p:cNvPr id="23" name="Oval 22">
                <a:extLst>
                  <a:ext uri="{FF2B5EF4-FFF2-40B4-BE49-F238E27FC236}">
                    <a16:creationId xmlns:a16="http://schemas.microsoft.com/office/drawing/2014/main" id="{D07C0364-B809-4B73-9BE5-600FEEF3B990}"/>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4" name="Picture 23">
                <a:extLst>
                  <a:ext uri="{FF2B5EF4-FFF2-40B4-BE49-F238E27FC236}">
                    <a16:creationId xmlns:a16="http://schemas.microsoft.com/office/drawing/2014/main" id="{22809DD3-EBEF-4460-B398-5D61628DCB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14" name="Group 13">
              <a:extLst>
                <a:ext uri="{FF2B5EF4-FFF2-40B4-BE49-F238E27FC236}">
                  <a16:creationId xmlns:a16="http://schemas.microsoft.com/office/drawing/2014/main" id="{D5999A94-1A47-45DF-B035-30CA1CC382A2}"/>
                </a:ext>
              </a:extLst>
            </p:cNvPr>
            <p:cNvGrpSpPr/>
            <p:nvPr/>
          </p:nvGrpSpPr>
          <p:grpSpPr>
            <a:xfrm>
              <a:off x="9845557" y="3132702"/>
              <a:ext cx="781792" cy="781792"/>
              <a:chOff x="9397720" y="3132702"/>
              <a:chExt cx="781792" cy="781792"/>
            </a:xfrm>
          </p:grpSpPr>
          <p:sp>
            <p:nvSpPr>
              <p:cNvPr id="21" name="Oval 20">
                <a:extLst>
                  <a:ext uri="{FF2B5EF4-FFF2-40B4-BE49-F238E27FC236}">
                    <a16:creationId xmlns:a16="http://schemas.microsoft.com/office/drawing/2014/main" id="{47554706-7256-467E-B0F8-DC79602448AE}"/>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20D3962D-7B77-4B64-8E0D-B62E3233DF5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15" name="Group 14">
              <a:extLst>
                <a:ext uri="{FF2B5EF4-FFF2-40B4-BE49-F238E27FC236}">
                  <a16:creationId xmlns:a16="http://schemas.microsoft.com/office/drawing/2014/main" id="{F3891FE3-7650-47B8-93B0-B73A8F8E06AE}"/>
                </a:ext>
              </a:extLst>
            </p:cNvPr>
            <p:cNvGrpSpPr/>
            <p:nvPr/>
          </p:nvGrpSpPr>
          <p:grpSpPr>
            <a:xfrm>
              <a:off x="5263745" y="3113311"/>
              <a:ext cx="781792" cy="781792"/>
              <a:chOff x="5487590" y="3113311"/>
              <a:chExt cx="781792" cy="781792"/>
            </a:xfrm>
          </p:grpSpPr>
          <p:sp>
            <p:nvSpPr>
              <p:cNvPr id="19" name="Oval 18">
                <a:extLst>
                  <a:ext uri="{FF2B5EF4-FFF2-40B4-BE49-F238E27FC236}">
                    <a16:creationId xmlns:a16="http://schemas.microsoft.com/office/drawing/2014/main" id="{CC8AFCA0-6D00-442B-BA71-6C1FAF5C0A8C}"/>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ED735732-AB55-4F41-8FEA-4084FDD494A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16" name="Group 15">
              <a:extLst>
                <a:ext uri="{FF2B5EF4-FFF2-40B4-BE49-F238E27FC236}">
                  <a16:creationId xmlns:a16="http://schemas.microsoft.com/office/drawing/2014/main" id="{81B626F6-222E-49E9-841F-2632AD4072C9}"/>
                </a:ext>
              </a:extLst>
            </p:cNvPr>
            <p:cNvGrpSpPr/>
            <p:nvPr/>
          </p:nvGrpSpPr>
          <p:grpSpPr>
            <a:xfrm>
              <a:off x="7554650" y="3109436"/>
              <a:ext cx="781792" cy="781792"/>
              <a:chOff x="7554824" y="3109436"/>
              <a:chExt cx="781792" cy="781792"/>
            </a:xfrm>
          </p:grpSpPr>
          <p:sp>
            <p:nvSpPr>
              <p:cNvPr id="17" name="Oval 16">
                <a:extLst>
                  <a:ext uri="{FF2B5EF4-FFF2-40B4-BE49-F238E27FC236}">
                    <a16:creationId xmlns:a16="http://schemas.microsoft.com/office/drawing/2014/main" id="{1EB94B7F-07A0-4BFC-8071-09F38454940E}"/>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877C8215-395E-4C36-86B6-B5A19641A3D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7" name="TextBox 26">
            <a:extLst>
              <a:ext uri="{FF2B5EF4-FFF2-40B4-BE49-F238E27FC236}">
                <a16:creationId xmlns:a16="http://schemas.microsoft.com/office/drawing/2014/main" id="{4ADEB583-1F57-44B3-BBEE-EB078F191F14}"/>
              </a:ext>
            </a:extLst>
          </p:cNvPr>
          <p:cNvSpPr txBox="1"/>
          <p:nvPr/>
        </p:nvSpPr>
        <p:spPr>
          <a:xfrm>
            <a:off x="681936" y="3573816"/>
            <a:ext cx="1865696" cy="129266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07C10"/>
                </a:solidFill>
                <a:effectLst/>
                <a:uLnTx/>
                <a:uFillTx/>
                <a:latin typeface="+mj-lt"/>
                <a:ea typeface="+mn-ea"/>
                <a:cs typeface="+mn-cs"/>
              </a:rPr>
              <a:t>Threat modeling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07C10"/>
                </a:solidFill>
                <a:effectLst/>
                <a:uLnTx/>
                <a:uFillTx/>
                <a:latin typeface="+mj-lt"/>
                <a:ea typeface="+mn-ea"/>
                <a:cs typeface="+mn-cs"/>
              </a:rPr>
              <a:t>IDE security plug-in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07C10"/>
                </a:solidFill>
                <a:effectLst/>
                <a:uLnTx/>
                <a:uFillTx/>
                <a:latin typeface="+mj-lt"/>
                <a:ea typeface="+mn-ea"/>
                <a:cs typeface="+mn-cs"/>
              </a:rPr>
              <a:t>Pre-commit hooks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07C10"/>
                </a:solidFill>
                <a:effectLst/>
                <a:uLnTx/>
                <a:uFillTx/>
                <a:latin typeface="+mj-lt"/>
                <a:ea typeface="+mn-ea"/>
                <a:cs typeface="+mn-cs"/>
              </a:rPr>
              <a:t>Secure coding 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07C10"/>
                </a:solidFill>
                <a:effectLst/>
                <a:uLnTx/>
                <a:uFillTx/>
                <a:latin typeface="+mj-lt"/>
                <a:ea typeface="+mn-ea"/>
                <a:cs typeface="+mn-cs"/>
              </a:rPr>
              <a:t>Peer review</a:t>
            </a:r>
          </a:p>
        </p:txBody>
      </p:sp>
      <p:sp>
        <p:nvSpPr>
          <p:cNvPr id="28" name="TextBox 27">
            <a:extLst>
              <a:ext uri="{FF2B5EF4-FFF2-40B4-BE49-F238E27FC236}">
                <a16:creationId xmlns:a16="http://schemas.microsoft.com/office/drawing/2014/main" id="{681FDB0E-12AC-4198-B564-D05E5EE8C6DB}"/>
              </a:ext>
            </a:extLst>
          </p:cNvPr>
          <p:cNvSpPr txBox="1"/>
          <p:nvPr/>
        </p:nvSpPr>
        <p:spPr>
          <a:xfrm>
            <a:off x="2972840" y="3575282"/>
            <a:ext cx="2102855" cy="861774"/>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Static code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Security unit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Dependency management</a:t>
            </a:r>
          </a:p>
        </p:txBody>
      </p:sp>
      <p:sp>
        <p:nvSpPr>
          <p:cNvPr id="29" name="TextBox 28">
            <a:extLst>
              <a:ext uri="{FF2B5EF4-FFF2-40B4-BE49-F238E27FC236}">
                <a16:creationId xmlns:a16="http://schemas.microsoft.com/office/drawing/2014/main" id="{386E179E-0412-47F7-B5E8-299B7FAD1C5B}"/>
              </a:ext>
            </a:extLst>
          </p:cNvPr>
          <p:cNvSpPr txBox="1"/>
          <p:nvPr/>
        </p:nvSpPr>
        <p:spPr>
          <a:xfrm>
            <a:off x="5263745" y="3573816"/>
            <a:ext cx="1935369"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Infra as code (</a:t>
            </a:r>
            <a:r>
              <a:rPr kumimoji="0" lang="en-US" sz="1400" b="0" i="0" u="none" strike="noStrike" kern="1200" cap="none" spc="0" normalizeH="0" baseline="0" noProof="0" err="1">
                <a:ln>
                  <a:noFill/>
                </a:ln>
                <a:solidFill>
                  <a:srgbClr val="107C10"/>
                </a:solidFill>
                <a:effectLst/>
                <a:uLnTx/>
                <a:uFillTx/>
                <a:latin typeface="+mj-lt"/>
                <a:ea typeface="+mn-ea"/>
                <a:cs typeface="+mn-cs"/>
              </a:rPr>
              <a:t>IaC</a:t>
            </a:r>
            <a:r>
              <a:rPr kumimoji="0" lang="en-US" sz="1400" b="0" i="0" u="none" strike="noStrike" kern="1200" cap="none" spc="0" normalizeH="0" baseline="0" noProof="0">
                <a:ln>
                  <a:noFill/>
                </a:ln>
                <a:solidFill>
                  <a:srgbClr val="107C10"/>
                </a:solidFill>
                <a:effectLst/>
                <a:uLnTx/>
                <a:uFillTx/>
                <a:latin typeface="+mj-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Security scanning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Cloud configuration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Security acceptance tests</a:t>
            </a:r>
          </a:p>
        </p:txBody>
      </p:sp>
      <p:sp>
        <p:nvSpPr>
          <p:cNvPr id="30" name="TextBox 29">
            <a:extLst>
              <a:ext uri="{FF2B5EF4-FFF2-40B4-BE49-F238E27FC236}">
                <a16:creationId xmlns:a16="http://schemas.microsoft.com/office/drawing/2014/main" id="{A754B771-BB3F-4976-942F-B0F817BD94BF}"/>
              </a:ext>
            </a:extLst>
          </p:cNvPr>
          <p:cNvSpPr txBox="1"/>
          <p:nvPr/>
        </p:nvSpPr>
        <p:spPr>
          <a:xfrm>
            <a:off x="7554650" y="3570944"/>
            <a:ext cx="1573814"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Security </a:t>
            </a:r>
            <a:br>
              <a:rPr kumimoji="0" lang="en-US" sz="1400" b="0" i="0" u="none" strike="noStrike" kern="1200" cap="none" spc="0" normalizeH="0" baseline="0" noProof="0">
                <a:ln>
                  <a:noFill/>
                </a:ln>
                <a:solidFill>
                  <a:srgbClr val="107C10"/>
                </a:solidFill>
                <a:effectLst/>
                <a:uLnTx/>
                <a:uFillTx/>
                <a:latin typeface="+mj-lt"/>
                <a:ea typeface="+mn-ea"/>
                <a:cs typeface="+mn-cs"/>
              </a:rPr>
            </a:br>
            <a:r>
              <a:rPr kumimoji="0" lang="en-US" sz="1400" b="0" i="0" u="none" strike="noStrike" kern="1200" cap="none" spc="0" normalizeH="0" baseline="0" noProof="0">
                <a:ln>
                  <a:noFill/>
                </a:ln>
                <a:solidFill>
                  <a:srgbClr val="107C10"/>
                </a:solidFill>
                <a:effectLst/>
                <a:uLnTx/>
                <a:uFillTx/>
                <a:latin typeface="+mj-lt"/>
                <a:ea typeface="+mn-ea"/>
                <a:cs typeface="+mn-cs"/>
              </a:rPr>
              <a:t>Smoke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Configuration checks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Penetration tests</a:t>
            </a:r>
          </a:p>
        </p:txBody>
      </p:sp>
      <p:sp>
        <p:nvSpPr>
          <p:cNvPr id="31" name="TextBox 30">
            <a:extLst>
              <a:ext uri="{FF2B5EF4-FFF2-40B4-BE49-F238E27FC236}">
                <a16:creationId xmlns:a16="http://schemas.microsoft.com/office/drawing/2014/main" id="{93D55171-1864-4244-A066-84D766E0CA90}"/>
              </a:ext>
            </a:extLst>
          </p:cNvPr>
          <p:cNvSpPr txBox="1"/>
          <p:nvPr/>
        </p:nvSpPr>
        <p:spPr>
          <a:xfrm>
            <a:off x="9845557" y="3570942"/>
            <a:ext cx="1812360" cy="129266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Continuous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Threat intelligence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Penetration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mj-lt"/>
                <a:ea typeface="+mn-ea"/>
                <a:cs typeface="+mn-cs"/>
              </a:rPr>
              <a:t>Blameless postmortems </a:t>
            </a:r>
          </a:p>
        </p:txBody>
      </p:sp>
    </p:spTree>
    <p:extLst>
      <p:ext uri="{BB962C8B-B14F-4D97-AF65-F5344CB8AC3E}">
        <p14:creationId xmlns:p14="http://schemas.microsoft.com/office/powerpoint/2010/main" val="1567315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27" grpId="0"/>
      <p:bldP spid="28" grpId="0"/>
      <p:bldP spid="29" grpId="0"/>
      <p:bldP spid="30" grpId="0"/>
      <p:bldP spid="3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dirty="0"/>
              <a:t>Secure the Developer</a:t>
            </a:r>
            <a:endParaRPr lang="gsw-CH" dirty="0"/>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cxnSp>
        <p:nvCxnSpPr>
          <p:cNvPr id="21" name="Straight Connector 20">
            <a:extLst>
              <a:ext uri="{FF2B5EF4-FFF2-40B4-BE49-F238E27FC236}">
                <a16:creationId xmlns:a16="http://schemas.microsoft.com/office/drawing/2014/main" id="{16BAB326-585D-438A-BA4B-D694C7B5F146}"/>
              </a:ext>
              <a:ext uri="{C183D7F6-B498-43B3-948B-1728B52AA6E4}">
                <adec:decorative xmlns:adec="http://schemas.microsoft.com/office/drawing/2017/decorative" val="1"/>
              </a:ext>
            </a:extLst>
          </p:cNvPr>
          <p:cNvCxnSpPr>
            <a:cxnSpLocks/>
          </p:cNvCxnSpPr>
          <p:nvPr/>
        </p:nvCxnSpPr>
        <p:spPr>
          <a:xfrm>
            <a:off x="11095753"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7F52BD-7719-47EF-8333-B70F071676A0}"/>
              </a:ext>
              <a:ext uri="{C183D7F6-B498-43B3-948B-1728B52AA6E4}">
                <adec:decorative xmlns:adec="http://schemas.microsoft.com/office/drawing/2017/decorative" val="1"/>
              </a:ext>
            </a:extLst>
          </p:cNvPr>
          <p:cNvCxnSpPr>
            <a:cxnSpLocks/>
          </p:cNvCxnSpPr>
          <p:nvPr/>
        </p:nvCxnSpPr>
        <p:spPr>
          <a:xfrm>
            <a:off x="401042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E1FEB6E-6EC2-46E5-8682-C463D2455175}"/>
              </a:ext>
              <a:ext uri="{C183D7F6-B498-43B3-948B-1728B52AA6E4}">
                <adec:decorative xmlns:adec="http://schemas.microsoft.com/office/drawing/2017/decorative" val="1"/>
              </a:ext>
            </a:extLst>
          </p:cNvPr>
          <p:cNvCxnSpPr>
            <a:cxnSpLocks/>
          </p:cNvCxnSpPr>
          <p:nvPr/>
        </p:nvCxnSpPr>
        <p:spPr>
          <a:xfrm>
            <a:off x="637007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8303FC-8F65-4607-9C39-0B81D9640AFA}"/>
              </a:ext>
              <a:ext uri="{C183D7F6-B498-43B3-948B-1728B52AA6E4}">
                <adec:decorative xmlns:adec="http://schemas.microsoft.com/office/drawing/2017/decorative" val="1"/>
              </a:ext>
            </a:extLst>
          </p:cNvPr>
          <p:cNvCxnSpPr>
            <a:cxnSpLocks/>
          </p:cNvCxnSpPr>
          <p:nvPr/>
        </p:nvCxnSpPr>
        <p:spPr>
          <a:xfrm>
            <a:off x="8739771"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 Account grey">
            <a:extLst>
              <a:ext uri="{FF2B5EF4-FFF2-40B4-BE49-F238E27FC236}">
                <a16:creationId xmlns:a16="http://schemas.microsoft.com/office/drawing/2014/main" id="{7E4B5CE5-60AE-4BF9-9F0E-19D87BBDA1A8}"/>
              </a:ext>
              <a:ext uri="{C183D7F6-B498-43B3-948B-1728B52AA6E4}">
                <adec:decorative xmlns:adec="http://schemas.microsoft.com/office/drawing/2017/decorative" val="1"/>
              </a:ext>
            </a:extLst>
          </p:cNvPr>
          <p:cNvSpPr/>
          <p:nvPr/>
        </p:nvSpPr>
        <p:spPr bwMode="auto">
          <a:xfrm>
            <a:off x="1045427" y="3943628"/>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 Device grey">
            <a:extLst>
              <a:ext uri="{FF2B5EF4-FFF2-40B4-BE49-F238E27FC236}">
                <a16:creationId xmlns:a16="http://schemas.microsoft.com/office/drawing/2014/main" id="{6CCA80E7-FF26-45DA-9AFC-A09AA55CC2B9}"/>
              </a:ext>
              <a:ext uri="{C183D7F6-B498-43B3-948B-1728B52AA6E4}">
                <adec:decorative xmlns:adec="http://schemas.microsoft.com/office/drawing/2017/decorative" val="1"/>
              </a:ext>
            </a:extLst>
          </p:cNvPr>
          <p:cNvSpPr/>
          <p:nvPr/>
        </p:nvSpPr>
        <p:spPr bwMode="auto">
          <a:xfrm>
            <a:off x="1045427" y="3364342"/>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 interm grey">
            <a:extLst>
              <a:ext uri="{FF2B5EF4-FFF2-40B4-BE49-F238E27FC236}">
                <a16:creationId xmlns:a16="http://schemas.microsoft.com/office/drawing/2014/main" id="{5F22783F-4D25-4508-BE3E-E1F332249F29}"/>
              </a:ext>
              <a:ext uri="{C183D7F6-B498-43B3-948B-1728B52AA6E4}">
                <adec:decorative xmlns:adec="http://schemas.microsoft.com/office/drawing/2017/decorative" val="1"/>
              </a:ext>
            </a:extLst>
          </p:cNvPr>
          <p:cNvSpPr/>
          <p:nvPr/>
        </p:nvSpPr>
        <p:spPr bwMode="auto">
          <a:xfrm>
            <a:off x="1045427" y="4516782"/>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 Interface grey">
            <a:extLst>
              <a:ext uri="{FF2B5EF4-FFF2-40B4-BE49-F238E27FC236}">
                <a16:creationId xmlns:a16="http://schemas.microsoft.com/office/drawing/2014/main" id="{B684FE57-45C0-49D1-B903-CB62ECF25A42}"/>
              </a:ext>
              <a:ext uri="{C183D7F6-B498-43B3-948B-1728B52AA6E4}">
                <adec:decorative xmlns:adec="http://schemas.microsoft.com/office/drawing/2017/decorative" val="1"/>
              </a:ext>
            </a:extLst>
          </p:cNvPr>
          <p:cNvSpPr/>
          <p:nvPr/>
        </p:nvSpPr>
        <p:spPr bwMode="auto">
          <a:xfrm>
            <a:off x="1045427" y="5089674"/>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BF4D5414-E2AA-4DB3-8C09-6F67745BA0BC}"/>
              </a:ext>
              <a:ext uri="{C183D7F6-B498-43B3-948B-1728B52AA6E4}">
                <adec:decorative xmlns:adec="http://schemas.microsoft.com/office/drawing/2017/decorative" val="1"/>
              </a:ext>
            </a:extLst>
          </p:cNvPr>
          <p:cNvSpPr/>
          <p:nvPr/>
        </p:nvSpPr>
        <p:spPr bwMode="auto">
          <a:xfrm>
            <a:off x="1049496" y="2297622"/>
            <a:ext cx="10104120" cy="92569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 Enter">
            <a:extLst>
              <a:ext uri="{FF2B5EF4-FFF2-40B4-BE49-F238E27FC236}">
                <a16:creationId xmlns:a16="http://schemas.microsoft.com/office/drawing/2014/main" id="{986D9DFE-4392-428D-B03D-EC4E97B66D60}"/>
              </a:ext>
            </a:extLst>
          </p:cNvPr>
          <p:cNvSpPr txBox="1"/>
          <p:nvPr/>
        </p:nvSpPr>
        <p:spPr>
          <a:xfrm flipH="1">
            <a:off x="1041151" y="1391461"/>
            <a:ext cx="3171616" cy="86488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End-to-end Protection</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For Privileged Sessions</a:t>
            </a:r>
          </a:p>
        </p:txBody>
      </p:sp>
      <p:sp>
        <p:nvSpPr>
          <p:cNvPr id="31" name="!! E">
            <a:extLst>
              <a:ext uri="{FF2B5EF4-FFF2-40B4-BE49-F238E27FC236}">
                <a16:creationId xmlns:a16="http://schemas.microsoft.com/office/drawing/2014/main" id="{E2B3499B-51CC-4E58-8788-536C2DE9FEF7}"/>
              </a:ext>
            </a:extLst>
          </p:cNvPr>
          <p:cNvSpPr/>
          <p:nvPr/>
        </p:nvSpPr>
        <p:spPr bwMode="auto">
          <a:xfrm>
            <a:off x="4048152"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Enterprise Security</a:t>
            </a:r>
          </a:p>
        </p:txBody>
      </p:sp>
      <p:sp>
        <p:nvSpPr>
          <p:cNvPr id="32" name="Rectangle 31">
            <a:extLst>
              <a:ext uri="{FF2B5EF4-FFF2-40B4-BE49-F238E27FC236}">
                <a16:creationId xmlns:a16="http://schemas.microsoft.com/office/drawing/2014/main" id="{414C6D71-ADAD-4FE4-8112-09D917E709C6}"/>
              </a:ext>
            </a:extLst>
          </p:cNvPr>
          <p:cNvSpPr/>
          <p:nvPr/>
        </p:nvSpPr>
        <p:spPr>
          <a:xfrm>
            <a:off x="4052460" y="1812206"/>
            <a:ext cx="2299980"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Baseline security for assets + starting point for higher security</a:t>
            </a:r>
          </a:p>
        </p:txBody>
      </p:sp>
      <p:sp>
        <p:nvSpPr>
          <p:cNvPr id="33" name="!! S">
            <a:extLst>
              <a:ext uri="{FF2B5EF4-FFF2-40B4-BE49-F238E27FC236}">
                <a16:creationId xmlns:a16="http://schemas.microsoft.com/office/drawing/2014/main" id="{DBFC2CEC-DF5B-4CE3-8C5F-3199971D5453}"/>
              </a:ext>
            </a:extLst>
          </p:cNvPr>
          <p:cNvSpPr/>
          <p:nvPr/>
        </p:nvSpPr>
        <p:spPr bwMode="auto">
          <a:xfrm>
            <a:off x="6407802"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Specialized Security</a:t>
            </a:r>
          </a:p>
        </p:txBody>
      </p:sp>
      <p:sp>
        <p:nvSpPr>
          <p:cNvPr id="34" name="Rectangle 33">
            <a:extLst>
              <a:ext uri="{FF2B5EF4-FFF2-40B4-BE49-F238E27FC236}">
                <a16:creationId xmlns:a16="http://schemas.microsoft.com/office/drawing/2014/main" id="{91093514-F106-448A-AF05-258E9AF64DFC}"/>
              </a:ext>
            </a:extLst>
          </p:cNvPr>
          <p:cNvSpPr/>
          <p:nvPr/>
        </p:nvSpPr>
        <p:spPr>
          <a:xfrm>
            <a:off x="6409982" y="1812206"/>
            <a:ext cx="2302108"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Enhanced security profile for higher value assets</a:t>
            </a:r>
          </a:p>
        </p:txBody>
      </p:sp>
      <p:sp>
        <p:nvSpPr>
          <p:cNvPr id="35" name="!! P">
            <a:extLst>
              <a:ext uri="{FF2B5EF4-FFF2-40B4-BE49-F238E27FC236}">
                <a16:creationId xmlns:a16="http://schemas.microsoft.com/office/drawing/2014/main" id="{6C8BEE78-96E3-46FE-B0E4-DEF4754F8037}"/>
              </a:ext>
            </a:extLst>
          </p:cNvPr>
          <p:cNvSpPr/>
          <p:nvPr/>
        </p:nvSpPr>
        <p:spPr bwMode="auto">
          <a:xfrm>
            <a:off x="8767453"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Privileged Security</a:t>
            </a:r>
          </a:p>
        </p:txBody>
      </p:sp>
      <p:sp>
        <p:nvSpPr>
          <p:cNvPr id="36" name="Rectangle 35">
            <a:extLst>
              <a:ext uri="{FF2B5EF4-FFF2-40B4-BE49-F238E27FC236}">
                <a16:creationId xmlns:a16="http://schemas.microsoft.com/office/drawing/2014/main" id="{E53DACA8-0D8E-480F-B6E3-630E02A54380}"/>
              </a:ext>
            </a:extLst>
          </p:cNvPr>
          <p:cNvSpPr/>
          <p:nvPr/>
        </p:nvSpPr>
        <p:spPr>
          <a:xfrm>
            <a:off x="8782295" y="1812206"/>
            <a:ext cx="2289446"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Strongest security for highest impact assets and accounts</a:t>
            </a:r>
          </a:p>
        </p:txBody>
      </p:sp>
      <p:sp>
        <p:nvSpPr>
          <p:cNvPr id="37" name="Rectangle 36">
            <a:extLst>
              <a:ext uri="{FF2B5EF4-FFF2-40B4-BE49-F238E27FC236}">
                <a16:creationId xmlns:a16="http://schemas.microsoft.com/office/drawing/2014/main" id="{AF5A1C43-FD92-48EB-9680-E4DC1C9D03D2}"/>
              </a:ext>
            </a:extLst>
          </p:cNvPr>
          <p:cNvSpPr/>
          <p:nvPr/>
        </p:nvSpPr>
        <p:spPr>
          <a:xfrm>
            <a:off x="1045427" y="2297623"/>
            <a:ext cx="2897449" cy="92969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Role Recommendation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For privileged access role</a:t>
            </a:r>
          </a:p>
        </p:txBody>
      </p:sp>
      <p:sp>
        <p:nvSpPr>
          <p:cNvPr id="38" name="Arrow: Pentagon 37">
            <a:extLst>
              <a:ext uri="{FF2B5EF4-FFF2-40B4-BE49-F238E27FC236}">
                <a16:creationId xmlns:a16="http://schemas.microsoft.com/office/drawing/2014/main" id="{8440C1E6-55B1-4DA2-92D1-977E3D05CBF6}"/>
              </a:ext>
            </a:extLst>
          </p:cNvPr>
          <p:cNvSpPr/>
          <p:nvPr/>
        </p:nvSpPr>
        <p:spPr bwMode="auto">
          <a:xfrm>
            <a:off x="3989537" y="2370224"/>
            <a:ext cx="3130169" cy="228600"/>
          </a:xfrm>
          <a:prstGeom prst="homePlate">
            <a:avLst/>
          </a:prstGeom>
          <a:gradFill flip="none" rotWithShape="1">
            <a:gsLst>
              <a:gs pos="0">
                <a:srgbClr val="0078D4"/>
              </a:gs>
              <a:gs pos="98230">
                <a:schemeClr val="bg1">
                  <a:alpha val="0"/>
                </a:schemeClr>
              </a:gs>
              <a:gs pos="70000">
                <a:srgbClr val="0078D4"/>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 users</a:t>
            </a:r>
          </a:p>
        </p:txBody>
      </p:sp>
      <p:sp>
        <p:nvSpPr>
          <p:cNvPr id="39" name="Arrow: Pentagon 38">
            <a:extLst>
              <a:ext uri="{FF2B5EF4-FFF2-40B4-BE49-F238E27FC236}">
                <a16:creationId xmlns:a16="http://schemas.microsoft.com/office/drawing/2014/main" id="{BEE0FDAA-3344-4D86-B439-8D99A7CD8F1B}"/>
              </a:ext>
            </a:extLst>
          </p:cNvPr>
          <p:cNvSpPr/>
          <p:nvPr/>
        </p:nvSpPr>
        <p:spPr bwMode="auto">
          <a:xfrm>
            <a:off x="4707567" y="2649184"/>
            <a:ext cx="5088009" cy="228600"/>
          </a:xfrm>
          <a:prstGeom prst="homePlate">
            <a:avLst/>
          </a:prstGeom>
          <a:gradFill>
            <a:gsLst>
              <a:gs pos="0">
                <a:srgbClr val="FFB900"/>
              </a:gs>
              <a:gs pos="98230">
                <a:schemeClr val="bg1">
                  <a:alpha val="0"/>
                </a:schemeClr>
              </a:gs>
              <a:gs pos="74000">
                <a:srgbClr val="FFB900"/>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9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High impact users / developers</a:t>
            </a:r>
          </a:p>
        </p:txBody>
      </p:sp>
      <p:sp>
        <p:nvSpPr>
          <p:cNvPr id="40" name="Arrow: Pentagon 39">
            <a:extLst>
              <a:ext uri="{FF2B5EF4-FFF2-40B4-BE49-F238E27FC236}">
                <a16:creationId xmlns:a16="http://schemas.microsoft.com/office/drawing/2014/main" id="{E363899D-1971-497F-A5B7-138DC6BC25D8}"/>
              </a:ext>
            </a:extLst>
          </p:cNvPr>
          <p:cNvSpPr/>
          <p:nvPr/>
        </p:nvSpPr>
        <p:spPr bwMode="auto">
          <a:xfrm>
            <a:off x="7592864" y="2928143"/>
            <a:ext cx="3391948" cy="228600"/>
          </a:xfrm>
          <a:prstGeom prst="homePlate">
            <a:avLst/>
          </a:prstGeom>
          <a:gradFill>
            <a:gsLst>
              <a:gs pos="0">
                <a:srgbClr val="107C10"/>
              </a:gs>
              <a:gs pos="98230">
                <a:schemeClr val="bg1">
                  <a:alpha val="0"/>
                </a:schemeClr>
              </a:gs>
              <a:gs pos="70000">
                <a:srgbClr val="107C10"/>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284" rIns="182854" bIns="146284" numCol="1" spcCol="0" rtlCol="0" fromWordArt="0" anchor="ctr" anchorCtr="0" forceAA="0" compatLnSpc="1">
            <a:prstTxWarp prst="textNoShape">
              <a:avLst/>
            </a:prstTxWarp>
            <a:noAutofit/>
          </a:bodyPr>
          <a:lstStyle/>
          <a:p>
            <a:pPr marL="8001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IT Operations</a:t>
            </a:r>
          </a:p>
        </p:txBody>
      </p:sp>
      <p:sp>
        <p:nvSpPr>
          <p:cNvPr id="41" name="!! Device box">
            <a:extLst>
              <a:ext uri="{FF2B5EF4-FFF2-40B4-BE49-F238E27FC236}">
                <a16:creationId xmlns:a16="http://schemas.microsoft.com/office/drawing/2014/main" id="{028CC2E7-0797-4C04-ADCA-96F48E51D285}"/>
              </a:ext>
            </a:extLst>
          </p:cNvPr>
          <p:cNvSpPr/>
          <p:nvPr/>
        </p:nvSpPr>
        <p:spPr>
          <a:xfrm>
            <a:off x="1045427" y="3364342"/>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Physical device initiating session</a:t>
            </a:r>
          </a:p>
        </p:txBody>
      </p:sp>
      <p:sp>
        <p:nvSpPr>
          <p:cNvPr id="42" name="!! D1">
            <a:extLst>
              <a:ext uri="{FF2B5EF4-FFF2-40B4-BE49-F238E27FC236}">
                <a16:creationId xmlns:a16="http://schemas.microsoft.com/office/drawing/2014/main" id="{4A1AF19C-AFF8-4F88-B611-681AC45B51AE}"/>
              </a:ext>
            </a:extLst>
          </p:cNvPr>
          <p:cNvSpPr txBox="1"/>
          <p:nvPr/>
        </p:nvSpPr>
        <p:spPr>
          <a:xfrm>
            <a:off x="4196610"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Device</a:t>
            </a:r>
          </a:p>
        </p:txBody>
      </p:sp>
      <p:sp>
        <p:nvSpPr>
          <p:cNvPr id="43" name="!! D2">
            <a:extLst>
              <a:ext uri="{FF2B5EF4-FFF2-40B4-BE49-F238E27FC236}">
                <a16:creationId xmlns:a16="http://schemas.microsoft.com/office/drawing/2014/main" id="{A3AE553B-76E9-4A0E-B7F9-D90B70DB851B}"/>
              </a:ext>
            </a:extLst>
          </p:cNvPr>
          <p:cNvSpPr txBox="1"/>
          <p:nvPr/>
        </p:nvSpPr>
        <p:spPr>
          <a:xfrm>
            <a:off x="6555196"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Device</a:t>
            </a:r>
          </a:p>
        </p:txBody>
      </p:sp>
      <p:sp>
        <p:nvSpPr>
          <p:cNvPr id="44" name="!! D3">
            <a:extLst>
              <a:ext uri="{FF2B5EF4-FFF2-40B4-BE49-F238E27FC236}">
                <a16:creationId xmlns:a16="http://schemas.microsoft.com/office/drawing/2014/main" id="{BDE2994D-8037-4D12-80A9-74862237A26F}"/>
              </a:ext>
            </a:extLst>
          </p:cNvPr>
          <p:cNvSpPr txBox="1"/>
          <p:nvPr/>
        </p:nvSpPr>
        <p:spPr>
          <a:xfrm>
            <a:off x="8921178"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Access </a:t>
            </a:r>
            <a:b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b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Workstation (PAW)</a:t>
            </a:r>
          </a:p>
        </p:txBody>
      </p:sp>
      <p:sp>
        <p:nvSpPr>
          <p:cNvPr id="45" name="!! Acount box">
            <a:extLst>
              <a:ext uri="{FF2B5EF4-FFF2-40B4-BE49-F238E27FC236}">
                <a16:creationId xmlns:a16="http://schemas.microsoft.com/office/drawing/2014/main" id="{34DBDA2F-F1C0-4E41-B7F4-D9EBDCB71774}"/>
              </a:ext>
            </a:extLst>
          </p:cNvPr>
          <p:cNvSpPr/>
          <p:nvPr/>
        </p:nvSpPr>
        <p:spPr>
          <a:xfrm>
            <a:off x="1045427" y="3943072"/>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with access to resources </a:t>
            </a:r>
          </a:p>
        </p:txBody>
      </p:sp>
      <p:sp>
        <p:nvSpPr>
          <p:cNvPr id="46" name="!! A1">
            <a:extLst>
              <a:ext uri="{FF2B5EF4-FFF2-40B4-BE49-F238E27FC236}">
                <a16:creationId xmlns:a16="http://schemas.microsoft.com/office/drawing/2014/main" id="{708D819E-E9E9-472C-B556-A16ADC830668}"/>
              </a:ext>
            </a:extLst>
          </p:cNvPr>
          <p:cNvSpPr/>
          <p:nvPr/>
        </p:nvSpPr>
        <p:spPr>
          <a:xfrm>
            <a:off x="4196610"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Account</a:t>
            </a:r>
          </a:p>
        </p:txBody>
      </p:sp>
      <p:sp>
        <p:nvSpPr>
          <p:cNvPr id="47" name="!! A2">
            <a:extLst>
              <a:ext uri="{FF2B5EF4-FFF2-40B4-BE49-F238E27FC236}">
                <a16:creationId xmlns:a16="http://schemas.microsoft.com/office/drawing/2014/main" id="{D954317D-8034-4F04-ADA1-3A50F68FF7BF}"/>
              </a:ext>
            </a:extLst>
          </p:cNvPr>
          <p:cNvSpPr/>
          <p:nvPr/>
        </p:nvSpPr>
        <p:spPr>
          <a:xfrm>
            <a:off x="6555196"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Account</a:t>
            </a:r>
          </a:p>
        </p:txBody>
      </p:sp>
      <p:sp>
        <p:nvSpPr>
          <p:cNvPr id="48" name="!! A3">
            <a:extLst>
              <a:ext uri="{FF2B5EF4-FFF2-40B4-BE49-F238E27FC236}">
                <a16:creationId xmlns:a16="http://schemas.microsoft.com/office/drawing/2014/main" id="{BEEE68E3-D64A-4338-BC4A-80F18F658966}"/>
              </a:ext>
            </a:extLst>
          </p:cNvPr>
          <p:cNvSpPr/>
          <p:nvPr/>
        </p:nvSpPr>
        <p:spPr>
          <a:xfrm>
            <a:off x="8921178"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Account</a:t>
            </a:r>
          </a:p>
        </p:txBody>
      </p:sp>
      <p:sp>
        <p:nvSpPr>
          <p:cNvPr id="49" name="!! Interm box">
            <a:extLst>
              <a:ext uri="{FF2B5EF4-FFF2-40B4-BE49-F238E27FC236}">
                <a16:creationId xmlns:a16="http://schemas.microsoft.com/office/drawing/2014/main" id="{F387DEF3-A81C-401E-988F-F1974709DA98}"/>
              </a:ext>
            </a:extLst>
          </p:cNvPr>
          <p:cNvSpPr/>
          <p:nvPr/>
        </p:nvSpPr>
        <p:spPr>
          <a:xfrm>
            <a:off x="1045427" y="4515670"/>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Intermediary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Remote Access / Admin Broker</a:t>
            </a:r>
          </a:p>
        </p:txBody>
      </p:sp>
      <p:sp>
        <p:nvSpPr>
          <p:cNvPr id="50" name="Freeform: Shape 49">
            <a:extLst>
              <a:ext uri="{FF2B5EF4-FFF2-40B4-BE49-F238E27FC236}">
                <a16:creationId xmlns:a16="http://schemas.microsoft.com/office/drawing/2014/main" id="{C1653D7B-E57C-4D2A-92A7-88B2C3DC541E}"/>
              </a:ext>
            </a:extLst>
          </p:cNvPr>
          <p:cNvSpPr/>
          <p:nvPr/>
        </p:nvSpPr>
        <p:spPr>
          <a:xfrm>
            <a:off x="4196610"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Intermediary</a:t>
            </a:r>
          </a:p>
        </p:txBody>
      </p:sp>
      <p:sp>
        <p:nvSpPr>
          <p:cNvPr id="51" name="Freeform: Shape 50">
            <a:extLst>
              <a:ext uri="{FF2B5EF4-FFF2-40B4-BE49-F238E27FC236}">
                <a16:creationId xmlns:a16="http://schemas.microsoft.com/office/drawing/2014/main" id="{AFB42B80-93CD-41D2-9EAF-A2C7C023FD54}"/>
              </a:ext>
            </a:extLst>
          </p:cNvPr>
          <p:cNvSpPr/>
          <p:nvPr/>
        </p:nvSpPr>
        <p:spPr>
          <a:xfrm>
            <a:off x="6555196"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Intermediary</a:t>
            </a:r>
          </a:p>
        </p:txBody>
      </p:sp>
      <p:sp>
        <p:nvSpPr>
          <p:cNvPr id="52" name="Freeform: Shape 51">
            <a:extLst>
              <a:ext uri="{FF2B5EF4-FFF2-40B4-BE49-F238E27FC236}">
                <a16:creationId xmlns:a16="http://schemas.microsoft.com/office/drawing/2014/main" id="{2E3D8685-3BB0-4B43-941B-5C88B87848FB}"/>
              </a:ext>
            </a:extLst>
          </p:cNvPr>
          <p:cNvSpPr/>
          <p:nvPr/>
        </p:nvSpPr>
        <p:spPr>
          <a:xfrm>
            <a:off x="8921178"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Intermediary</a:t>
            </a:r>
          </a:p>
        </p:txBody>
      </p:sp>
      <p:sp>
        <p:nvSpPr>
          <p:cNvPr id="53" name="!! Inter box">
            <a:extLst>
              <a:ext uri="{FF2B5EF4-FFF2-40B4-BE49-F238E27FC236}">
                <a16:creationId xmlns:a16="http://schemas.microsoft.com/office/drawing/2014/main" id="{E3FC2896-AA1E-4809-8443-201B699DDE04}"/>
              </a:ext>
            </a:extLst>
          </p:cNvPr>
          <p:cNvSpPr/>
          <p:nvPr/>
        </p:nvSpPr>
        <p:spPr>
          <a:xfrm>
            <a:off x="1045427" y="5088005"/>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Controlling resource access</a:t>
            </a:r>
          </a:p>
        </p:txBody>
      </p:sp>
      <p:sp>
        <p:nvSpPr>
          <p:cNvPr id="54" name="!! If1">
            <a:extLst>
              <a:ext uri="{FF2B5EF4-FFF2-40B4-BE49-F238E27FC236}">
                <a16:creationId xmlns:a16="http://schemas.microsoft.com/office/drawing/2014/main" id="{7DA5EB88-7F4F-463B-80CD-0718FDD49961}"/>
              </a:ext>
            </a:extLst>
          </p:cNvPr>
          <p:cNvSpPr/>
          <p:nvPr/>
        </p:nvSpPr>
        <p:spPr>
          <a:xfrm>
            <a:off x="4196610"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Interface</a:t>
            </a:r>
          </a:p>
        </p:txBody>
      </p:sp>
      <p:sp>
        <p:nvSpPr>
          <p:cNvPr id="55" name="!! If2">
            <a:extLst>
              <a:ext uri="{FF2B5EF4-FFF2-40B4-BE49-F238E27FC236}">
                <a16:creationId xmlns:a16="http://schemas.microsoft.com/office/drawing/2014/main" id="{6602DD3E-42DF-4E20-AA78-1DCF7AB91D42}"/>
              </a:ext>
            </a:extLst>
          </p:cNvPr>
          <p:cNvSpPr/>
          <p:nvPr/>
        </p:nvSpPr>
        <p:spPr>
          <a:xfrm>
            <a:off x="6555196"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Interface</a:t>
            </a:r>
          </a:p>
        </p:txBody>
      </p:sp>
      <p:sp>
        <p:nvSpPr>
          <p:cNvPr id="56" name="!! If3">
            <a:extLst>
              <a:ext uri="{FF2B5EF4-FFF2-40B4-BE49-F238E27FC236}">
                <a16:creationId xmlns:a16="http://schemas.microsoft.com/office/drawing/2014/main" id="{C1DF41FE-D1D8-48E5-94F0-0751A17590E9}"/>
              </a:ext>
            </a:extLst>
          </p:cNvPr>
          <p:cNvSpPr/>
          <p:nvPr/>
        </p:nvSpPr>
        <p:spPr>
          <a:xfrm>
            <a:off x="8921178"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Interface</a:t>
            </a:r>
          </a:p>
        </p:txBody>
      </p:sp>
      <p:sp>
        <p:nvSpPr>
          <p:cNvPr id="57" name="Speech Bubble: Rectangle 56">
            <a:extLst>
              <a:ext uri="{FF2B5EF4-FFF2-40B4-BE49-F238E27FC236}">
                <a16:creationId xmlns:a16="http://schemas.microsoft.com/office/drawing/2014/main" id="{07EEDE6D-744B-4FC1-93F4-C460AAD63828}"/>
              </a:ext>
            </a:extLst>
          </p:cNvPr>
          <p:cNvSpPr/>
          <p:nvPr/>
        </p:nvSpPr>
        <p:spPr>
          <a:xfrm>
            <a:off x="1049495" y="5789724"/>
            <a:ext cx="7292143" cy="680926"/>
          </a:xfrm>
          <a:prstGeom prst="wedgeRectCallout">
            <a:avLst>
              <a:gd name="adj1" fmla="val -40115"/>
              <a:gd name="adj2" fmla="val 3135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6576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 Considerations</a:t>
            </a:r>
          </a:p>
          <a:p>
            <a:pPr marL="171450" lvl="0" indent="-171450">
              <a:buFont typeface="Arial" panose="020B0604020202020204" pitchFamily="34" charset="0"/>
              <a:buChar char="•"/>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Protect cloud (and other) resources -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Guidelines apply to Microsoft clouds, 3</a:t>
            </a:r>
            <a:r>
              <a:rPr kumimoji="0" lang="en-US" sz="1100" b="0" i="0" u="none" strike="noStrike" kern="1200" cap="none" spc="0" normalizeH="0" baseline="30000" noProof="0">
                <a:ln>
                  <a:noFill/>
                </a:ln>
                <a:gradFill>
                  <a:gsLst>
                    <a:gs pos="0">
                      <a:srgbClr val="000000"/>
                    </a:gs>
                    <a:gs pos="74000">
                      <a:srgbClr val="000000"/>
                    </a:gs>
                  </a:gsLst>
                  <a:lin ang="10200000" scaled="0"/>
                </a:gradFill>
                <a:effectLst/>
                <a:uLnTx/>
                <a:uFillTx/>
                <a:latin typeface="Calibri" panose="020F0502020204030204"/>
                <a:ea typeface="+mn-ea"/>
                <a:cs typeface="+mn-cs"/>
              </a:rPr>
              <a:t>rd</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party clouds</a:t>
            </a:r>
            <a:r>
              <a:rPr kumimoji="0" lang="en-US" sz="1100" b="0" i="0" u="none" strike="noStrike" kern="1200" cap="none" spc="0" normalizeH="0" noProof="0">
                <a:ln>
                  <a:noFill/>
                </a:ln>
                <a:gradFill>
                  <a:gsLst>
                    <a:gs pos="0">
                      <a:srgbClr val="000000"/>
                    </a:gs>
                    <a:gs pos="74000">
                      <a:srgbClr val="000000"/>
                    </a:gs>
                  </a:gsLst>
                  <a:lin ang="10200000" scaled="0"/>
                </a:gradFill>
                <a:effectLst/>
                <a:uLnTx/>
                <a:uFillTx/>
                <a:latin typeface="Calibri" panose="020F0502020204030204"/>
                <a:ea typeface="+mn-ea"/>
                <a:cs typeface="+mn-cs"/>
              </a:rPr>
              <a:t>,</a:t>
            </a:r>
            <a:r>
              <a:rPr lang="en-US" sz="1100">
                <a:gradFill>
                  <a:gsLst>
                    <a:gs pos="0">
                      <a:srgbClr val="000000"/>
                    </a:gs>
                    <a:gs pos="74000">
                      <a:srgbClr val="000000"/>
                    </a:gs>
                  </a:gsLst>
                  <a:lin ang="10200000" scaled="0"/>
                </a:gradFill>
                <a:latin typeface="Calibri" panose="020F0502020204030204"/>
              </a:rPr>
              <a:t> and on-premises</a:t>
            </a:r>
            <a:endPar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a:t>
            </a:r>
            <a:r>
              <a:rPr kumimoji="0" lang="en-US" sz="1100" b="1" i="0" u="none" strike="noStrike" kern="1200" cap="none" spc="0" normalizeH="0" noProof="0">
                <a:ln>
                  <a:noFill/>
                </a:ln>
                <a:gradFill>
                  <a:gsLst>
                    <a:gs pos="0">
                      <a:srgbClr val="000000"/>
                    </a:gs>
                    <a:gs pos="74000">
                      <a:srgbClr val="000000"/>
                    </a:gs>
                  </a:gsLst>
                  <a:lin ang="10200000" scaled="0"/>
                </a:gradFill>
                <a:effectLst/>
                <a:uLnTx/>
                <a:uFillTx/>
                <a:latin typeface="Calibri" panose="020F0502020204030204"/>
                <a:ea typeface="+mn-ea"/>
                <a:cs typeface="+mn-cs"/>
              </a:rPr>
              <a:t> is the s</a:t>
            </a: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ecurity provider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Cloud management and security services are used for all (when technically feasible)</a:t>
            </a:r>
          </a:p>
        </p:txBody>
      </p:sp>
      <p:grpSp>
        <p:nvGrpSpPr>
          <p:cNvPr id="58" name="!! Device">
            <a:extLst>
              <a:ext uri="{FF2B5EF4-FFF2-40B4-BE49-F238E27FC236}">
                <a16:creationId xmlns:a16="http://schemas.microsoft.com/office/drawing/2014/main" id="{459D0AF0-6C41-4C0E-90B2-7C2476258465}"/>
              </a:ext>
              <a:ext uri="{C183D7F6-B498-43B3-948B-1728B52AA6E4}">
                <adec:decorative xmlns:adec="http://schemas.microsoft.com/office/drawing/2017/decorative" val="1"/>
              </a:ext>
            </a:extLst>
          </p:cNvPr>
          <p:cNvGrpSpPr/>
          <p:nvPr/>
        </p:nvGrpSpPr>
        <p:grpSpPr>
          <a:xfrm>
            <a:off x="1175148" y="3510645"/>
            <a:ext cx="354156" cy="263522"/>
            <a:chOff x="1137579" y="3482690"/>
            <a:chExt cx="429293" cy="319432"/>
          </a:xfrm>
          <a:solidFill>
            <a:schemeClr val="tx1"/>
          </a:solidFill>
        </p:grpSpPr>
        <p:cxnSp>
          <p:nvCxnSpPr>
            <p:cNvPr id="59" name="Straight Arrow Connector 58">
              <a:extLst>
                <a:ext uri="{FF2B5EF4-FFF2-40B4-BE49-F238E27FC236}">
                  <a16:creationId xmlns:a16="http://schemas.microsoft.com/office/drawing/2014/main" id="{7C46C2E6-CA03-4FC9-A88A-9FF7434B763F}"/>
                </a:ext>
              </a:extLst>
            </p:cNvPr>
            <p:cNvCxnSpPr>
              <a:cxnSpLocks/>
            </p:cNvCxnSpPr>
            <p:nvPr/>
          </p:nvCxnSpPr>
          <p:spPr>
            <a:xfrm>
              <a:off x="1137579" y="3802122"/>
              <a:ext cx="429293" cy="0"/>
            </a:xfrm>
            <a:prstGeom prst="straightConnector1">
              <a:avLst/>
            </a:prstGeom>
            <a:grpFill/>
            <a:ln w="22225">
              <a:solidFill>
                <a:schemeClr val="tx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98E1F356-9279-435C-989F-36C1C4915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1987" y="3482690"/>
              <a:ext cx="354874" cy="272978"/>
            </a:xfrm>
            <a:prstGeom prst="rect">
              <a:avLst/>
            </a:prstGeom>
          </p:spPr>
        </p:pic>
      </p:grpSp>
      <p:grpSp>
        <p:nvGrpSpPr>
          <p:cNvPr id="61" name="!! Account">
            <a:extLst>
              <a:ext uri="{FF2B5EF4-FFF2-40B4-BE49-F238E27FC236}">
                <a16:creationId xmlns:a16="http://schemas.microsoft.com/office/drawing/2014/main" id="{0E239721-6230-4D84-A932-D330B30E4DEC}"/>
              </a:ext>
              <a:ext uri="{C183D7F6-B498-43B3-948B-1728B52AA6E4}">
                <adec:decorative xmlns:adec="http://schemas.microsoft.com/office/drawing/2017/decorative" val="1"/>
              </a:ext>
            </a:extLst>
          </p:cNvPr>
          <p:cNvGrpSpPr/>
          <p:nvPr/>
        </p:nvGrpSpPr>
        <p:grpSpPr>
          <a:xfrm>
            <a:off x="1194937" y="4108927"/>
            <a:ext cx="300090" cy="185472"/>
            <a:chOff x="4524585" y="2423461"/>
            <a:chExt cx="601881" cy="371994"/>
          </a:xfrm>
          <a:solidFill>
            <a:schemeClr val="bg1"/>
          </a:solidFill>
        </p:grpSpPr>
        <p:sp>
          <p:nvSpPr>
            <p:cNvPr id="62" name="Rectangle 61">
              <a:extLst>
                <a:ext uri="{FF2B5EF4-FFF2-40B4-BE49-F238E27FC236}">
                  <a16:creationId xmlns:a16="http://schemas.microsoft.com/office/drawing/2014/main" id="{0855F31D-2F9A-4161-9294-474922D5D0BD}"/>
                </a:ext>
              </a:extLst>
            </p:cNvPr>
            <p:cNvSpPr/>
            <p:nvPr/>
          </p:nvSpPr>
          <p:spPr bwMode="auto">
            <a:xfrm>
              <a:off x="4524585" y="2423461"/>
              <a:ext cx="601881" cy="371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3" name="Group 89">
              <a:extLst>
                <a:ext uri="{FF2B5EF4-FFF2-40B4-BE49-F238E27FC236}">
                  <a16:creationId xmlns:a16="http://schemas.microsoft.com/office/drawing/2014/main" id="{6D5BA65C-C224-481E-A5CA-6012C33A1A9C}"/>
                </a:ext>
              </a:extLst>
            </p:cNvPr>
            <p:cNvGrpSpPr>
              <a:grpSpLocks noChangeAspect="1"/>
            </p:cNvGrpSpPr>
            <p:nvPr/>
          </p:nvGrpSpPr>
          <p:grpSpPr bwMode="auto">
            <a:xfrm>
              <a:off x="4584855" y="2488106"/>
              <a:ext cx="194899" cy="242704"/>
              <a:chOff x="1596" y="1479"/>
              <a:chExt cx="159" cy="198"/>
            </a:xfrm>
            <a:grpFill/>
          </p:grpSpPr>
          <p:sp>
            <p:nvSpPr>
              <p:cNvPr id="67" name="Freeform 90">
                <a:extLst>
                  <a:ext uri="{FF2B5EF4-FFF2-40B4-BE49-F238E27FC236}">
                    <a16:creationId xmlns:a16="http://schemas.microsoft.com/office/drawing/2014/main" id="{ABFDC0F2-1DB1-4AB6-AEC8-7B131D65FCF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91">
                <a:extLst>
                  <a:ext uri="{FF2B5EF4-FFF2-40B4-BE49-F238E27FC236}">
                    <a16:creationId xmlns:a16="http://schemas.microsoft.com/office/drawing/2014/main" id="{EABB96D1-9921-4A5A-81E5-4732B2633E1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4" name="Group 271">
              <a:extLst>
                <a:ext uri="{FF2B5EF4-FFF2-40B4-BE49-F238E27FC236}">
                  <a16:creationId xmlns:a16="http://schemas.microsoft.com/office/drawing/2014/main" id="{16348ED0-A437-43B1-B806-6E5483358D3A}"/>
                </a:ext>
              </a:extLst>
            </p:cNvPr>
            <p:cNvGrpSpPr>
              <a:grpSpLocks noChangeAspect="1"/>
            </p:cNvGrpSpPr>
            <p:nvPr/>
          </p:nvGrpSpPr>
          <p:grpSpPr bwMode="auto">
            <a:xfrm>
              <a:off x="4831448" y="2572669"/>
              <a:ext cx="219261" cy="73578"/>
              <a:chOff x="778" y="3414"/>
              <a:chExt cx="149" cy="50"/>
            </a:xfrm>
            <a:grpFill/>
          </p:grpSpPr>
          <p:sp>
            <p:nvSpPr>
              <p:cNvPr id="65" name="Freeform 273">
                <a:extLst>
                  <a:ext uri="{FF2B5EF4-FFF2-40B4-BE49-F238E27FC236}">
                    <a16:creationId xmlns:a16="http://schemas.microsoft.com/office/drawing/2014/main" id="{12A4FC50-2374-4C05-B915-0B243D79941F}"/>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66" name="Freeform 275">
                <a:extLst>
                  <a:ext uri="{FF2B5EF4-FFF2-40B4-BE49-F238E27FC236}">
                    <a16:creationId xmlns:a16="http://schemas.microsoft.com/office/drawing/2014/main" id="{BA4A25D6-FBE1-45A8-94DA-163707331120}"/>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69" name="Group 80">
            <a:extLst>
              <a:ext uri="{FF2B5EF4-FFF2-40B4-BE49-F238E27FC236}">
                <a16:creationId xmlns:a16="http://schemas.microsoft.com/office/drawing/2014/main" id="{54B0308A-4493-478C-83BF-F9D20C46C601}"/>
              </a:ext>
              <a:ext uri="{C183D7F6-B498-43B3-948B-1728B52AA6E4}">
                <adec:decorative xmlns:adec="http://schemas.microsoft.com/office/drawing/2017/decorative" val="1"/>
              </a:ext>
            </a:extLst>
          </p:cNvPr>
          <p:cNvGrpSpPr>
            <a:grpSpLocks noChangeAspect="1"/>
          </p:cNvGrpSpPr>
          <p:nvPr/>
        </p:nvGrpSpPr>
        <p:grpSpPr bwMode="auto">
          <a:xfrm>
            <a:off x="1166822" y="2644358"/>
            <a:ext cx="400050" cy="236220"/>
            <a:chOff x="695" y="1513"/>
            <a:chExt cx="210" cy="124"/>
          </a:xfrm>
          <a:solidFill>
            <a:schemeClr val="tx1"/>
          </a:solidFill>
        </p:grpSpPr>
        <p:sp>
          <p:nvSpPr>
            <p:cNvPr id="70" name="Freeform 81">
              <a:extLst>
                <a:ext uri="{FF2B5EF4-FFF2-40B4-BE49-F238E27FC236}">
                  <a16:creationId xmlns:a16="http://schemas.microsoft.com/office/drawing/2014/main" id="{C438BC3B-C56B-4F55-8EFB-893E5DA85806}"/>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1" name="Freeform 82">
              <a:extLst>
                <a:ext uri="{FF2B5EF4-FFF2-40B4-BE49-F238E27FC236}">
                  <a16:creationId xmlns:a16="http://schemas.microsoft.com/office/drawing/2014/main" id="{A07E842F-C5ED-47DD-8365-266C02927370}"/>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83">
              <a:extLst>
                <a:ext uri="{FF2B5EF4-FFF2-40B4-BE49-F238E27FC236}">
                  <a16:creationId xmlns:a16="http://schemas.microsoft.com/office/drawing/2014/main" id="{7BFCB5B3-0D23-4C81-9E03-1DDB1E74AF39}"/>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84">
              <a:extLst>
                <a:ext uri="{FF2B5EF4-FFF2-40B4-BE49-F238E27FC236}">
                  <a16:creationId xmlns:a16="http://schemas.microsoft.com/office/drawing/2014/main" id="{0D98D5DC-3A16-4D1D-BCF0-E24016007A4C}"/>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85">
              <a:extLst>
                <a:ext uri="{FF2B5EF4-FFF2-40B4-BE49-F238E27FC236}">
                  <a16:creationId xmlns:a16="http://schemas.microsoft.com/office/drawing/2014/main" id="{68136BF2-C2D8-4F0D-845D-DE14C4428033}"/>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86">
              <a:extLst>
                <a:ext uri="{FF2B5EF4-FFF2-40B4-BE49-F238E27FC236}">
                  <a16:creationId xmlns:a16="http://schemas.microsoft.com/office/drawing/2014/main" id="{CB687D51-EC0A-4FFA-8762-4DF40C539B79}"/>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6" name="!! Inter">
            <a:extLst>
              <a:ext uri="{FF2B5EF4-FFF2-40B4-BE49-F238E27FC236}">
                <a16:creationId xmlns:a16="http://schemas.microsoft.com/office/drawing/2014/main" id="{B2B7EBC5-F8DB-4028-8721-143767E2609B}"/>
              </a:ext>
              <a:ext uri="{C183D7F6-B498-43B3-948B-1728B52AA6E4}">
                <adec:decorative xmlns:adec="http://schemas.microsoft.com/office/drawing/2017/decorative" val="1"/>
              </a:ext>
            </a:extLst>
          </p:cNvPr>
          <p:cNvGrpSpPr/>
          <p:nvPr/>
        </p:nvGrpSpPr>
        <p:grpSpPr>
          <a:xfrm>
            <a:off x="1182194" y="4656114"/>
            <a:ext cx="354156" cy="262864"/>
            <a:chOff x="1144625" y="4645792"/>
            <a:chExt cx="429293" cy="318635"/>
          </a:xfrm>
        </p:grpSpPr>
        <p:grpSp>
          <p:nvGrpSpPr>
            <p:cNvPr id="77" name="Group 76">
              <a:extLst>
                <a:ext uri="{FF2B5EF4-FFF2-40B4-BE49-F238E27FC236}">
                  <a16:creationId xmlns:a16="http://schemas.microsoft.com/office/drawing/2014/main" id="{8D071E66-3C3D-47D6-8A30-59C2E1002746}"/>
                </a:ext>
                <a:ext uri="{C183D7F6-B498-43B3-948B-1728B52AA6E4}">
                  <adec:decorative xmlns:adec="http://schemas.microsoft.com/office/drawing/2017/decorative" val="1"/>
                </a:ext>
              </a:extLst>
            </p:cNvPr>
            <p:cNvGrpSpPr/>
            <p:nvPr/>
          </p:nvGrpSpPr>
          <p:grpSpPr>
            <a:xfrm>
              <a:off x="1199528" y="4645792"/>
              <a:ext cx="302516" cy="239550"/>
              <a:chOff x="6750025" y="2327160"/>
              <a:chExt cx="450383" cy="356642"/>
            </a:xfrm>
          </p:grpSpPr>
          <p:sp>
            <p:nvSpPr>
              <p:cNvPr id="79" name="Freeform: Shape 78">
                <a:extLst>
                  <a:ext uri="{FF2B5EF4-FFF2-40B4-BE49-F238E27FC236}">
                    <a16:creationId xmlns:a16="http://schemas.microsoft.com/office/drawing/2014/main" id="{503E61F2-AED2-4488-B727-7528C5D349BB}"/>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F63C88E-7774-4210-9D8A-E339BAE6C0A8}"/>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DF12D5F-8D09-45FD-800F-7031E60BB3AF}"/>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B760D03-8DA6-4FA7-939C-9738AE0DFB6E}"/>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33B65E5-D612-40FB-BEE2-3116E8153E15}"/>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5893DAD-425C-4F40-B0DB-3B9B4D913044}"/>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2DAC721-3B04-4099-B4E6-669AE37AE278}"/>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78" name="Straight Arrow Connector 77">
              <a:extLst>
                <a:ext uri="{FF2B5EF4-FFF2-40B4-BE49-F238E27FC236}">
                  <a16:creationId xmlns:a16="http://schemas.microsoft.com/office/drawing/2014/main" id="{A93941F4-E216-432C-B77E-49A75C4C6732}"/>
                </a:ext>
              </a:extLst>
            </p:cNvPr>
            <p:cNvCxnSpPr>
              <a:cxnSpLocks/>
            </p:cNvCxnSpPr>
            <p:nvPr/>
          </p:nvCxnSpPr>
          <p:spPr>
            <a:xfrm>
              <a:off x="1144625" y="4964427"/>
              <a:ext cx="429293" cy="0"/>
            </a:xfrm>
            <a:prstGeom prst="straightConnector1">
              <a:avLst/>
            </a:prstGeom>
            <a:ln w="22225">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7EFE5377-DE4B-491A-9384-C1447B2FDEA8}"/>
              </a:ext>
              <a:ext uri="{C183D7F6-B498-43B3-948B-1728B52AA6E4}">
                <adec:decorative xmlns:adec="http://schemas.microsoft.com/office/drawing/2017/decorative" val="1"/>
              </a:ext>
            </a:extLst>
          </p:cNvPr>
          <p:cNvCxnSpPr>
            <a:cxnSpLocks/>
          </p:cNvCxnSpPr>
          <p:nvPr/>
        </p:nvCxnSpPr>
        <p:spPr>
          <a:xfrm flipV="1">
            <a:off x="822002" y="3447521"/>
            <a:ext cx="0" cy="2166482"/>
          </a:xfrm>
          <a:prstGeom prst="straightConnector1">
            <a:avLst/>
          </a:prstGeom>
          <a:ln w="44450" cap="rnd">
            <a:solidFill>
              <a:srgbClr val="66666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4F05F70-25F3-45AB-981F-348414A31FA8}"/>
              </a:ext>
              <a:ext uri="{C183D7F6-B498-43B3-948B-1728B52AA6E4}">
                <adec:decorative xmlns:adec="http://schemas.microsoft.com/office/drawing/2017/decorative" val="1"/>
              </a:ext>
            </a:extLst>
          </p:cNvPr>
          <p:cNvSpPr txBox="1"/>
          <p:nvPr/>
        </p:nvSpPr>
        <p:spPr>
          <a:xfrm rot="16200000">
            <a:off x="389453" y="4387646"/>
            <a:ext cx="865098" cy="2862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sz="14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Session</a:t>
            </a:r>
            <a:endParaRPr kumimoji="0" lang="en-US" sz="12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grpSp>
        <p:nvGrpSpPr>
          <p:cNvPr id="88" name="!! Interf">
            <a:extLst>
              <a:ext uri="{FF2B5EF4-FFF2-40B4-BE49-F238E27FC236}">
                <a16:creationId xmlns:a16="http://schemas.microsoft.com/office/drawing/2014/main" id="{E51F46A6-91CE-4F44-B3F3-7103C601AB90}"/>
              </a:ext>
              <a:ext uri="{C183D7F6-B498-43B3-948B-1728B52AA6E4}">
                <adec:decorative xmlns:adec="http://schemas.microsoft.com/office/drawing/2017/decorative" val="1"/>
              </a:ext>
            </a:extLst>
          </p:cNvPr>
          <p:cNvGrpSpPr/>
          <p:nvPr/>
        </p:nvGrpSpPr>
        <p:grpSpPr>
          <a:xfrm>
            <a:off x="1187757" y="5207883"/>
            <a:ext cx="354156" cy="272620"/>
            <a:chOff x="1150188" y="5191489"/>
            <a:chExt cx="429293" cy="330460"/>
          </a:xfrm>
        </p:grpSpPr>
        <p:grpSp>
          <p:nvGrpSpPr>
            <p:cNvPr id="89" name="Group 88">
              <a:extLst>
                <a:ext uri="{FF2B5EF4-FFF2-40B4-BE49-F238E27FC236}">
                  <a16:creationId xmlns:a16="http://schemas.microsoft.com/office/drawing/2014/main" id="{8655DFA8-513F-4AA0-8932-08F0AD97541B}"/>
                </a:ext>
                <a:ext uri="{C183D7F6-B498-43B3-948B-1728B52AA6E4}">
                  <adec:decorative xmlns:adec="http://schemas.microsoft.com/office/drawing/2017/decorative" val="1"/>
                </a:ext>
              </a:extLst>
            </p:cNvPr>
            <p:cNvGrpSpPr/>
            <p:nvPr/>
          </p:nvGrpSpPr>
          <p:grpSpPr>
            <a:xfrm>
              <a:off x="1192141" y="5191489"/>
              <a:ext cx="320168" cy="253529"/>
              <a:chOff x="6660049" y="1655872"/>
              <a:chExt cx="1104052" cy="874260"/>
            </a:xfrm>
          </p:grpSpPr>
          <p:sp>
            <p:nvSpPr>
              <p:cNvPr id="91" name="Freeform: Shape 90">
                <a:extLst>
                  <a:ext uri="{FF2B5EF4-FFF2-40B4-BE49-F238E27FC236}">
                    <a16:creationId xmlns:a16="http://schemas.microsoft.com/office/drawing/2014/main" id="{09910020-0EC7-41AD-A63A-C4938C3DBF3D}"/>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9ECD28FC-1A6A-41B6-AB46-441A6A817EF1}"/>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078817E-BBF4-4E26-AA0D-62F5586B86C5}"/>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93EBD9D4-BEE3-4B9E-B653-F6F788C462B0}"/>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30984E76-0F7F-4B75-B28F-E4601B4C3105}"/>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DFA2C7B6-1DBD-4459-A795-8266968FC8C3}"/>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E34850-D506-4210-8AFB-F7922A2AA39C}"/>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EA387A6-D38A-4953-AA2B-E12054571AE8}"/>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0" name="Straight Arrow Connector 89">
              <a:extLst>
                <a:ext uri="{FF2B5EF4-FFF2-40B4-BE49-F238E27FC236}">
                  <a16:creationId xmlns:a16="http://schemas.microsoft.com/office/drawing/2014/main" id="{AAE16FC2-37D1-490A-B391-1A78507D6D30}"/>
                </a:ext>
                <a:ext uri="{C183D7F6-B498-43B3-948B-1728B52AA6E4}">
                  <adec:decorative xmlns:adec="http://schemas.microsoft.com/office/drawing/2017/decorative" val="1"/>
                </a:ext>
              </a:extLst>
            </p:cNvPr>
            <p:cNvCxnSpPr>
              <a:cxnSpLocks/>
            </p:cNvCxnSpPr>
            <p:nvPr/>
          </p:nvCxnSpPr>
          <p:spPr>
            <a:xfrm>
              <a:off x="1150188" y="5521949"/>
              <a:ext cx="429293" cy="0"/>
            </a:xfrm>
            <a:prstGeom prst="straightConnector1">
              <a:avLst/>
            </a:prstGeom>
            <a:ln w="22225">
              <a:solidFill>
                <a:schemeClr val="tx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grpSp>
      <p:pic>
        <p:nvPicPr>
          <p:cNvPr id="99" name="Graphic 98" descr="Cloud outline">
            <a:extLst>
              <a:ext uri="{FF2B5EF4-FFF2-40B4-BE49-F238E27FC236}">
                <a16:creationId xmlns:a16="http://schemas.microsoft.com/office/drawing/2014/main" id="{7682D6C8-2938-467D-966A-9717C436D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0964" y="5831074"/>
            <a:ext cx="249960" cy="249960"/>
          </a:xfrm>
          <a:prstGeom prst="rect">
            <a:avLst/>
          </a:prstGeom>
        </p:spPr>
      </p:pic>
      <p:sp>
        <p:nvSpPr>
          <p:cNvPr id="100" name="Graphic 4">
            <a:extLst>
              <a:ext uri="{FF2B5EF4-FFF2-40B4-BE49-F238E27FC236}">
                <a16:creationId xmlns:a16="http://schemas.microsoft.com/office/drawing/2014/main" id="{DD27C5BF-BF21-495E-B0B0-645190878D54}"/>
              </a:ext>
            </a:extLst>
          </p:cNvPr>
          <p:cNvSpPr/>
          <p:nvPr/>
        </p:nvSpPr>
        <p:spPr>
          <a:xfrm rot="16200000" flipH="1">
            <a:off x="730260" y="540437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101" name="Graphic 4">
            <a:extLst>
              <a:ext uri="{FF2B5EF4-FFF2-40B4-BE49-F238E27FC236}">
                <a16:creationId xmlns:a16="http://schemas.microsoft.com/office/drawing/2014/main" id="{D0ED32F9-2539-4C40-AAC6-1A3FD8C0D692}"/>
              </a:ext>
            </a:extLst>
          </p:cNvPr>
          <p:cNvSpPr/>
          <p:nvPr/>
        </p:nvSpPr>
        <p:spPr>
          <a:xfrm rot="5400000" flipH="1">
            <a:off x="723156" y="329935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Tree>
    <p:extLst>
      <p:ext uri="{BB962C8B-B14F-4D97-AF65-F5344CB8AC3E}">
        <p14:creationId xmlns:p14="http://schemas.microsoft.com/office/powerpoint/2010/main" val="68825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500"/>
                                        <p:tgtEl>
                                          <p:spTgt spid="39"/>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nodeType="with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500"/>
                                        <p:tgtEl>
                                          <p:spTgt spid="88"/>
                                        </p:tgtEl>
                                      </p:cBhvr>
                                    </p:animEffect>
                                  </p:childTnLst>
                                </p:cTn>
                              </p:par>
                              <p:par>
                                <p:cTn id="49" presetID="10"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1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10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grpId="0" nodeType="withEffect">
                                  <p:stCondLst>
                                    <p:cond delay="10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par>
                                <p:cTn id="67" presetID="10" presetClass="entr" presetSubtype="0" fill="hold" grpId="0" nodeType="withEffect">
                                  <p:stCondLst>
                                    <p:cond delay="10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nodeType="withEffect">
                                  <p:stCondLst>
                                    <p:cond delay="10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par>
                                <p:cTn id="73" presetID="10" presetClass="entr" presetSubtype="0" fill="hold" grpId="0" nodeType="withEffect">
                                  <p:stCondLst>
                                    <p:cond delay="20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2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grpId="0" nodeType="withEffect">
                                  <p:stCondLst>
                                    <p:cond delay="20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grpId="0" nodeType="withEffect">
                                  <p:stCondLst>
                                    <p:cond delay="20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par>
                                <p:cTn id="88" presetID="10" presetClass="entr" presetSubtype="0" fill="hold" nodeType="withEffect">
                                  <p:stCondLst>
                                    <p:cond delay="200"/>
                                  </p:stCondLst>
                                  <p:childTnLst>
                                    <p:set>
                                      <p:cBhvr>
                                        <p:cTn id="89" dur="1" fill="hold">
                                          <p:stCondLst>
                                            <p:cond delay="0"/>
                                          </p:stCondLst>
                                        </p:cTn>
                                        <p:tgtEl>
                                          <p:spTgt spid="76"/>
                                        </p:tgtEl>
                                        <p:attrNameLst>
                                          <p:attrName>style.visibility</p:attrName>
                                        </p:attrNameLst>
                                      </p:cBhvr>
                                      <p:to>
                                        <p:strVal val="visible"/>
                                      </p:to>
                                    </p:set>
                                    <p:animEffect transition="in" filter="fade">
                                      <p:cBhvr>
                                        <p:cTn id="90" dur="500"/>
                                        <p:tgtEl>
                                          <p:spTgt spid="76"/>
                                        </p:tgtEl>
                                      </p:cBhvr>
                                    </p:animEffect>
                                  </p:childTnLst>
                                </p:cTn>
                              </p:par>
                              <p:par>
                                <p:cTn id="91" presetID="10" presetClass="entr" presetSubtype="0" fill="hold" grpId="0" nodeType="withEffect">
                                  <p:stCondLst>
                                    <p:cond delay="30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30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grpId="0" nodeType="withEffect">
                                  <p:stCondLst>
                                    <p:cond delay="30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par>
                                <p:cTn id="100" presetID="10" presetClass="entr" presetSubtype="0" fill="hold" grpId="0" nodeType="withEffect">
                                  <p:stCondLst>
                                    <p:cond delay="30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500"/>
                                        <p:tgtEl>
                                          <p:spTgt spid="55"/>
                                        </p:tgtEl>
                                      </p:cBhvr>
                                    </p:animEffect>
                                  </p:childTnLst>
                                </p:cTn>
                              </p:par>
                              <p:par>
                                <p:cTn id="103" presetID="10" presetClass="entr" presetSubtype="0" fill="hold" grpId="0" nodeType="withEffect">
                                  <p:stCondLst>
                                    <p:cond delay="30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childTnLst>
                                </p:cTn>
                              </p:par>
                            </p:childTnLst>
                          </p:cTn>
                        </p:par>
                        <p:par>
                          <p:cTn id="106" fill="hold">
                            <p:stCondLst>
                              <p:cond delay="800"/>
                            </p:stCondLst>
                            <p:childTnLst>
                              <p:par>
                                <p:cTn id="107" presetID="10" presetClass="entr" presetSubtype="0" fill="hold" grpId="0"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500"/>
                                        <p:tgtEl>
                                          <p:spTgt spid="57"/>
                                        </p:tgtEl>
                                      </p:cBhvr>
                                    </p:animEffect>
                                  </p:childTnLst>
                                </p:cTn>
                              </p:par>
                              <p:par>
                                <p:cTn id="110" presetID="10" presetClass="entr" presetSubtype="0" fill="hold" nodeType="withEffect">
                                  <p:stCondLst>
                                    <p:cond delay="0"/>
                                  </p:stCondLst>
                                  <p:childTnLst>
                                    <p:set>
                                      <p:cBhvr>
                                        <p:cTn id="111" dur="1" fill="hold">
                                          <p:stCondLst>
                                            <p:cond delay="0"/>
                                          </p:stCondLst>
                                        </p:cTn>
                                        <p:tgtEl>
                                          <p:spTgt spid="99"/>
                                        </p:tgtEl>
                                        <p:attrNameLst>
                                          <p:attrName>style.visibility</p:attrName>
                                        </p:attrNameLst>
                                      </p:cBhvr>
                                      <p:to>
                                        <p:strVal val="visible"/>
                                      </p:to>
                                    </p:set>
                                    <p:animEffect transition="in" filter="fade">
                                      <p:cBhvr>
                                        <p:cTn id="112" dur="500"/>
                                        <p:tgtEl>
                                          <p:spTgt spid="99"/>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00"/>
                                        </p:tgtEl>
                                        <p:attrNameLst>
                                          <p:attrName>style.visibility</p:attrName>
                                        </p:attrNameLst>
                                      </p:cBhvr>
                                      <p:to>
                                        <p:strVal val="visible"/>
                                      </p:to>
                                    </p:set>
                                    <p:animEffect transition="in" filter="wipe(left)">
                                      <p:cBhvr>
                                        <p:cTn id="115" dur="500"/>
                                        <p:tgtEl>
                                          <p:spTgt spid="100"/>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101"/>
                                        </p:tgtEl>
                                        <p:attrNameLst>
                                          <p:attrName>style.visibility</p:attrName>
                                        </p:attrNameLst>
                                      </p:cBhvr>
                                      <p:to>
                                        <p:strVal val="visible"/>
                                      </p:to>
                                    </p:set>
                                    <p:animEffect transition="in" filter="wipe(left)">
                                      <p:cBhvr>
                                        <p:cTn id="11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7" grpId="0" animBg="1"/>
      <p:bldP spid="38" grpId="0" animBg="1"/>
      <p:bldP spid="39" grpId="0" animBg="1"/>
      <p:bldP spid="40" grpId="0" animBg="1"/>
      <p:bldP spid="41" grpId="0" animBg="1"/>
      <p:bldP spid="42" grpId="0"/>
      <p:bldP spid="43" grpId="0"/>
      <p:bldP spid="44" grpId="0"/>
      <p:bldP spid="45" grpId="0" animBg="1"/>
      <p:bldP spid="46" grpId="0"/>
      <p:bldP spid="47" grpId="0"/>
      <p:bldP spid="48" grpId="0"/>
      <p:bldP spid="49" grpId="0" animBg="1"/>
      <p:bldP spid="50" grpId="0"/>
      <p:bldP spid="51" grpId="0"/>
      <p:bldP spid="52" grpId="0"/>
      <p:bldP spid="53" grpId="0" animBg="1"/>
      <p:bldP spid="54" grpId="0"/>
      <p:bldP spid="55" grpId="0"/>
      <p:bldP spid="56" grpId="0"/>
      <p:bldP spid="57" grpId="0" animBg="1"/>
      <p:bldP spid="87" grpId="0" animBg="1"/>
      <p:bldP spid="100" grpId="0" animBg="1"/>
      <p:bldP spid="101"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Zero Trust: Messages to land</a:t>
            </a:r>
          </a:p>
        </p:txBody>
      </p:sp>
      <p:sp>
        <p:nvSpPr>
          <p:cNvPr id="6" name="Text Placeholder 5"/>
          <p:cNvSpPr>
            <a:spLocks noGrp="1"/>
          </p:cNvSpPr>
          <p:nvPr>
            <p:ph type="body" sz="quarter" idx="12"/>
          </p:nvPr>
        </p:nvSpPr>
        <p:spPr>
          <a:xfrm>
            <a:off x="584200" y="1348200"/>
            <a:ext cx="11018838" cy="4875181"/>
          </a:xfrm>
        </p:spPr>
        <p:txBody>
          <a:bodyPr/>
          <a:lstStyle/>
          <a:p>
            <a:r>
              <a:rPr lang="en-US" dirty="0"/>
              <a:t>Zero Trust is not a product, it is a journey</a:t>
            </a:r>
          </a:p>
          <a:p>
            <a:r>
              <a:rPr lang="en-US" dirty="0"/>
              <a:t>Zero Trust is the modern version of security</a:t>
            </a:r>
          </a:p>
          <a:p>
            <a:r>
              <a:rPr lang="en-US" dirty="0"/>
              <a:t>Identity is at the core with devices coming immediately after (device management and Defender for Endpoints)</a:t>
            </a:r>
          </a:p>
          <a:p>
            <a:r>
              <a:rPr lang="en-US" dirty="0"/>
              <a:t>Zero Trust delivers simplification, automation, integration, and consolidation</a:t>
            </a:r>
          </a:p>
          <a:p>
            <a:r>
              <a:rPr lang="en-US" dirty="0"/>
              <a:t>This is a disruptive transformation</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2381973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dirty="0"/>
              <a:t>Understand the Threats</a:t>
            </a:r>
            <a:endParaRPr lang="gsw-CH" dirty="0"/>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4" name="!!Market grey">
            <a:extLst>
              <a:ext uri="{FF2B5EF4-FFF2-40B4-BE49-F238E27FC236}">
                <a16:creationId xmlns:a16="http://schemas.microsoft.com/office/drawing/2014/main" id="{80F7B5D7-7E79-4A6F-85EA-5BBA67BB93B1}"/>
              </a:ext>
            </a:extLst>
          </p:cNvPr>
          <p:cNvSpPr/>
          <p:nvPr/>
        </p:nvSpPr>
        <p:spPr bwMode="auto">
          <a:xfrm>
            <a:off x="660336"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Market grey">
            <a:extLst>
              <a:ext uri="{FF2B5EF4-FFF2-40B4-BE49-F238E27FC236}">
                <a16:creationId xmlns:a16="http://schemas.microsoft.com/office/drawing/2014/main" id="{F4BA7F60-ADA1-4B06-A6FC-221980529CD8}"/>
              </a:ext>
            </a:extLst>
          </p:cNvPr>
          <p:cNvSpPr/>
          <p:nvPr/>
        </p:nvSpPr>
        <p:spPr bwMode="auto">
          <a:xfrm>
            <a:off x="2911493"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Market grey">
            <a:extLst>
              <a:ext uri="{FF2B5EF4-FFF2-40B4-BE49-F238E27FC236}">
                <a16:creationId xmlns:a16="http://schemas.microsoft.com/office/drawing/2014/main" id="{49798F6F-991B-49F6-8767-8A5CB48B5911}"/>
              </a:ext>
            </a:extLst>
          </p:cNvPr>
          <p:cNvSpPr/>
          <p:nvPr/>
        </p:nvSpPr>
        <p:spPr bwMode="auto">
          <a:xfrm>
            <a:off x="5162650"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Market grey">
            <a:extLst>
              <a:ext uri="{FF2B5EF4-FFF2-40B4-BE49-F238E27FC236}">
                <a16:creationId xmlns:a16="http://schemas.microsoft.com/office/drawing/2014/main" id="{AA62878B-B22D-4C1A-B551-B09729FE078B}"/>
              </a:ext>
            </a:extLst>
          </p:cNvPr>
          <p:cNvSpPr/>
          <p:nvPr/>
        </p:nvSpPr>
        <p:spPr bwMode="auto">
          <a:xfrm>
            <a:off x="7413807"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Market grey">
            <a:extLst>
              <a:ext uri="{FF2B5EF4-FFF2-40B4-BE49-F238E27FC236}">
                <a16:creationId xmlns:a16="http://schemas.microsoft.com/office/drawing/2014/main" id="{5B19955E-6BA5-4865-9B79-A6A8D6F0CC9C}"/>
              </a:ext>
            </a:extLst>
          </p:cNvPr>
          <p:cNvSpPr/>
          <p:nvPr/>
        </p:nvSpPr>
        <p:spPr bwMode="auto">
          <a:xfrm>
            <a:off x="9664962"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598ACAD0-A143-47A1-957C-B74A5539E1B0}"/>
              </a:ext>
            </a:extLst>
          </p:cNvPr>
          <p:cNvSpPr txBox="1"/>
          <p:nvPr/>
        </p:nvSpPr>
        <p:spPr>
          <a:xfrm>
            <a:off x="588263" y="3603363"/>
            <a:ext cx="1758249" cy="1015663"/>
          </a:xfrm>
          <a:prstGeom prst="rect">
            <a:avLst/>
          </a:prstGeom>
          <a:noFill/>
        </p:spPr>
        <p:txBody>
          <a:bodyPr wrap="square">
            <a:spAutoFit/>
          </a:bodyPr>
          <a:lstStyle/>
          <a:p>
            <a:r>
              <a:rPr lang="en-US" sz="2000" b="1" i="0" dirty="0">
                <a:solidFill>
                  <a:srgbClr val="0078D4"/>
                </a:solidFill>
                <a:effectLst/>
                <a:latin typeface="+mj-lt"/>
              </a:rPr>
              <a:t>Define</a:t>
            </a:r>
            <a:r>
              <a:rPr lang="en-US" sz="2000" b="0" i="0" dirty="0">
                <a:solidFill>
                  <a:srgbClr val="000000"/>
                </a:solidFill>
                <a:effectLst/>
                <a:latin typeface="+mj-lt"/>
              </a:rPr>
              <a:t> </a:t>
            </a:r>
            <a:r>
              <a:rPr lang="en-US" sz="2000" b="0" i="0" dirty="0">
                <a:solidFill>
                  <a:srgbClr val="000000"/>
                </a:solidFill>
                <a:effectLst/>
              </a:rPr>
              <a:t>security requirements</a:t>
            </a:r>
            <a:endParaRPr lang="gsw-CH" sz="2000" dirty="0"/>
          </a:p>
        </p:txBody>
      </p:sp>
      <p:sp>
        <p:nvSpPr>
          <p:cNvPr id="35" name="TextBox 34">
            <a:extLst>
              <a:ext uri="{FF2B5EF4-FFF2-40B4-BE49-F238E27FC236}">
                <a16:creationId xmlns:a16="http://schemas.microsoft.com/office/drawing/2014/main" id="{4CDA7A6D-FB9D-4CA3-BE7F-1ACE4F61DBAA}"/>
              </a:ext>
            </a:extLst>
          </p:cNvPr>
          <p:cNvSpPr txBox="1"/>
          <p:nvPr/>
        </p:nvSpPr>
        <p:spPr>
          <a:xfrm>
            <a:off x="2911494" y="3603363"/>
            <a:ext cx="1758249" cy="1015663"/>
          </a:xfrm>
          <a:prstGeom prst="rect">
            <a:avLst/>
          </a:prstGeom>
          <a:noFill/>
        </p:spPr>
        <p:txBody>
          <a:bodyPr wrap="square">
            <a:spAutoFit/>
          </a:bodyPr>
          <a:lstStyle/>
          <a:p>
            <a:r>
              <a:rPr lang="en-US" sz="2000" i="0" dirty="0">
                <a:effectLst/>
              </a:rPr>
              <a:t>Create an application </a:t>
            </a:r>
            <a:r>
              <a:rPr lang="en-US" sz="2000" b="1" dirty="0">
                <a:solidFill>
                  <a:srgbClr val="0078D4"/>
                </a:solidFill>
                <a:latin typeface="+mj-lt"/>
              </a:rPr>
              <a:t>diagram</a:t>
            </a:r>
            <a:endParaRPr lang="gsw-CH" sz="2000" b="1" dirty="0">
              <a:solidFill>
                <a:srgbClr val="0078D4"/>
              </a:solidFill>
              <a:latin typeface="+mj-lt"/>
            </a:endParaRPr>
          </a:p>
        </p:txBody>
      </p:sp>
      <p:sp>
        <p:nvSpPr>
          <p:cNvPr id="36" name="TextBox 35">
            <a:extLst>
              <a:ext uri="{FF2B5EF4-FFF2-40B4-BE49-F238E27FC236}">
                <a16:creationId xmlns:a16="http://schemas.microsoft.com/office/drawing/2014/main" id="{894A6318-37B9-4983-99A0-CE56397F32D7}"/>
              </a:ext>
            </a:extLst>
          </p:cNvPr>
          <p:cNvSpPr txBox="1"/>
          <p:nvPr/>
        </p:nvSpPr>
        <p:spPr>
          <a:xfrm>
            <a:off x="5162651" y="3603363"/>
            <a:ext cx="1758249" cy="707886"/>
          </a:xfrm>
          <a:prstGeom prst="rect">
            <a:avLst/>
          </a:prstGeom>
          <a:noFill/>
        </p:spPr>
        <p:txBody>
          <a:bodyPr wrap="square">
            <a:spAutoFit/>
          </a:bodyPr>
          <a:lstStyle/>
          <a:p>
            <a:r>
              <a:rPr lang="en-US" sz="2000" b="1" dirty="0">
                <a:solidFill>
                  <a:srgbClr val="0078D4"/>
                </a:solidFill>
                <a:latin typeface="+mj-lt"/>
              </a:rPr>
              <a:t>Identify</a:t>
            </a:r>
            <a:r>
              <a:rPr lang="en-US" sz="2000" i="0" dirty="0">
                <a:effectLst/>
              </a:rPr>
              <a:t> threats</a:t>
            </a:r>
            <a:endParaRPr lang="gsw-CH" sz="2000" dirty="0">
              <a:solidFill>
                <a:srgbClr val="107C10"/>
              </a:solidFill>
              <a:latin typeface="+mj-lt"/>
            </a:endParaRPr>
          </a:p>
        </p:txBody>
      </p:sp>
      <p:sp>
        <p:nvSpPr>
          <p:cNvPr id="37" name="TextBox 36">
            <a:extLst>
              <a:ext uri="{FF2B5EF4-FFF2-40B4-BE49-F238E27FC236}">
                <a16:creationId xmlns:a16="http://schemas.microsoft.com/office/drawing/2014/main" id="{45D9F1CF-19DA-436F-8296-8C0C6CD718B7}"/>
              </a:ext>
            </a:extLst>
          </p:cNvPr>
          <p:cNvSpPr txBox="1"/>
          <p:nvPr/>
        </p:nvSpPr>
        <p:spPr>
          <a:xfrm>
            <a:off x="7413808" y="3603363"/>
            <a:ext cx="1758249" cy="707886"/>
          </a:xfrm>
          <a:prstGeom prst="rect">
            <a:avLst/>
          </a:prstGeom>
          <a:noFill/>
        </p:spPr>
        <p:txBody>
          <a:bodyPr wrap="square">
            <a:spAutoFit/>
          </a:bodyPr>
          <a:lstStyle/>
          <a:p>
            <a:r>
              <a:rPr lang="en-US" sz="2000" b="1" dirty="0">
                <a:solidFill>
                  <a:srgbClr val="0078D4"/>
                </a:solidFill>
                <a:latin typeface="+mj-lt"/>
              </a:rPr>
              <a:t>Mitigate</a:t>
            </a:r>
            <a:r>
              <a:rPr lang="en-US" sz="2000" i="0" dirty="0">
                <a:effectLst/>
              </a:rPr>
              <a:t> threats</a:t>
            </a:r>
            <a:endParaRPr lang="gsw-CH" sz="2000" dirty="0">
              <a:solidFill>
                <a:srgbClr val="107C10"/>
              </a:solidFill>
              <a:latin typeface="+mj-lt"/>
            </a:endParaRPr>
          </a:p>
        </p:txBody>
      </p:sp>
      <p:sp>
        <p:nvSpPr>
          <p:cNvPr id="38" name="TextBox 37">
            <a:extLst>
              <a:ext uri="{FF2B5EF4-FFF2-40B4-BE49-F238E27FC236}">
                <a16:creationId xmlns:a16="http://schemas.microsoft.com/office/drawing/2014/main" id="{351A4959-CA13-49C0-93AF-77FC35E2B302}"/>
              </a:ext>
            </a:extLst>
          </p:cNvPr>
          <p:cNvSpPr txBox="1"/>
          <p:nvPr/>
        </p:nvSpPr>
        <p:spPr>
          <a:xfrm>
            <a:off x="9664963" y="3603363"/>
            <a:ext cx="1758249" cy="1323439"/>
          </a:xfrm>
          <a:prstGeom prst="rect">
            <a:avLst/>
          </a:prstGeom>
          <a:noFill/>
        </p:spPr>
        <p:txBody>
          <a:bodyPr wrap="square">
            <a:spAutoFit/>
          </a:bodyPr>
          <a:lstStyle/>
          <a:p>
            <a:r>
              <a:rPr lang="en-US" sz="2000" b="1" dirty="0">
                <a:solidFill>
                  <a:srgbClr val="0078D4"/>
                </a:solidFill>
                <a:latin typeface="+mj-lt"/>
              </a:rPr>
              <a:t>Validate</a:t>
            </a:r>
            <a:r>
              <a:rPr lang="en-US" sz="2000" i="0" dirty="0">
                <a:effectLst/>
              </a:rPr>
              <a:t> that threats have been mitigated</a:t>
            </a:r>
            <a:endParaRPr lang="gsw-CH" sz="2000" dirty="0">
              <a:solidFill>
                <a:srgbClr val="107C10"/>
              </a:solidFill>
              <a:latin typeface="+mj-lt"/>
            </a:endParaRPr>
          </a:p>
        </p:txBody>
      </p:sp>
      <p:sp>
        <p:nvSpPr>
          <p:cNvPr id="40" name="Dictionary_E82D" title="Icon of a book">
            <a:extLst>
              <a:ext uri="{FF2B5EF4-FFF2-40B4-BE49-F238E27FC236}">
                <a16:creationId xmlns:a16="http://schemas.microsoft.com/office/drawing/2014/main" id="{D1E05CE9-61FC-4F51-A384-2ADADC491BC4}"/>
              </a:ext>
            </a:extLst>
          </p:cNvPr>
          <p:cNvSpPr>
            <a:spLocks noChangeAspect="1" noEditPoints="1"/>
          </p:cNvSpPr>
          <p:nvPr/>
        </p:nvSpPr>
        <p:spPr bwMode="auto">
          <a:xfrm>
            <a:off x="912456" y="2833279"/>
            <a:ext cx="292608"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Relationship_F003" title="Icon of three boxes connected by lines">
            <a:extLst>
              <a:ext uri="{FF2B5EF4-FFF2-40B4-BE49-F238E27FC236}">
                <a16:creationId xmlns:a16="http://schemas.microsoft.com/office/drawing/2014/main" id="{794550B1-A851-4CAA-B055-1A0A65D41024}"/>
              </a:ext>
            </a:extLst>
          </p:cNvPr>
          <p:cNvSpPr>
            <a:spLocks noChangeAspect="1" noEditPoints="1"/>
          </p:cNvSpPr>
          <p:nvPr/>
        </p:nvSpPr>
        <p:spPr bwMode="auto">
          <a:xfrm>
            <a:off x="3114389" y="2833279"/>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magnify" title="Icon of a magnifying glass">
            <a:extLst>
              <a:ext uri="{FF2B5EF4-FFF2-40B4-BE49-F238E27FC236}">
                <a16:creationId xmlns:a16="http://schemas.microsoft.com/office/drawing/2014/main" id="{FCC6D916-4E5E-4596-8654-0730D144768A}"/>
              </a:ext>
            </a:extLst>
          </p:cNvPr>
          <p:cNvSpPr>
            <a:spLocks noChangeAspect="1" noEditPoints="1"/>
          </p:cNvSpPr>
          <p:nvPr/>
        </p:nvSpPr>
        <p:spPr bwMode="auto">
          <a:xfrm flipH="1">
            <a:off x="5374631" y="2833279"/>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Shield_EA18" title="Icon of a shield">
            <a:extLst>
              <a:ext uri="{FF2B5EF4-FFF2-40B4-BE49-F238E27FC236}">
                <a16:creationId xmlns:a16="http://schemas.microsoft.com/office/drawing/2014/main" id="{D060867B-8A20-4C35-9D35-145491E5239B}"/>
              </a:ext>
            </a:extLst>
          </p:cNvPr>
          <p:cNvSpPr>
            <a:spLocks noChangeAspect="1"/>
          </p:cNvSpPr>
          <p:nvPr/>
        </p:nvSpPr>
        <p:spPr bwMode="auto">
          <a:xfrm>
            <a:off x="7640459" y="2833279"/>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Warning_E7BA" title="Icon of a triangle with an exclaimation point inside">
            <a:extLst>
              <a:ext uri="{FF2B5EF4-FFF2-40B4-BE49-F238E27FC236}">
                <a16:creationId xmlns:a16="http://schemas.microsoft.com/office/drawing/2014/main" id="{8BCC4D1D-7C72-494D-80C5-D115F217F81F}"/>
              </a:ext>
            </a:extLst>
          </p:cNvPr>
          <p:cNvSpPr>
            <a:spLocks noChangeAspect="1" noEditPoints="1"/>
          </p:cNvSpPr>
          <p:nvPr/>
        </p:nvSpPr>
        <p:spPr bwMode="auto">
          <a:xfrm>
            <a:off x="9880599" y="283327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cxnSp>
        <p:nvCxnSpPr>
          <p:cNvPr id="50" name="Straight Connector 49">
            <a:extLst>
              <a:ext uri="{FF2B5EF4-FFF2-40B4-BE49-F238E27FC236}">
                <a16:creationId xmlns:a16="http://schemas.microsoft.com/office/drawing/2014/main" id="{BBCDA817-D7F8-408E-934C-144A49EB80FE}"/>
              </a:ext>
            </a:extLst>
          </p:cNvPr>
          <p:cNvCxnSpPr>
            <a:cxnSpLocks/>
            <a:stCxn id="24" idx="6"/>
          </p:cNvCxnSpPr>
          <p:nvPr/>
        </p:nvCxnSpPr>
        <p:spPr>
          <a:xfrm>
            <a:off x="1457185" y="3016160"/>
            <a:ext cx="1386868"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8DFA319-CCE5-41E7-8B1C-D06CCBEF3A1D}"/>
              </a:ext>
            </a:extLst>
          </p:cNvPr>
          <p:cNvCxnSpPr>
            <a:cxnSpLocks/>
            <a:stCxn id="26" idx="6"/>
          </p:cNvCxnSpPr>
          <p:nvPr/>
        </p:nvCxnSpPr>
        <p:spPr>
          <a:xfrm>
            <a:off x="3708342" y="3016160"/>
            <a:ext cx="1394817"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2F9B5C-F515-45CC-8DF2-E787535CB998}"/>
              </a:ext>
            </a:extLst>
          </p:cNvPr>
          <p:cNvCxnSpPr>
            <a:cxnSpLocks/>
            <a:stCxn id="28" idx="6"/>
          </p:cNvCxnSpPr>
          <p:nvPr/>
        </p:nvCxnSpPr>
        <p:spPr>
          <a:xfrm>
            <a:off x="5959499" y="3016160"/>
            <a:ext cx="1396042"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CE2A3E-CB1C-4216-BE38-FF7060A4BE78}"/>
              </a:ext>
            </a:extLst>
          </p:cNvPr>
          <p:cNvCxnSpPr>
            <a:cxnSpLocks/>
            <a:stCxn id="30" idx="6"/>
          </p:cNvCxnSpPr>
          <p:nvPr/>
        </p:nvCxnSpPr>
        <p:spPr>
          <a:xfrm>
            <a:off x="8210656" y="3016160"/>
            <a:ext cx="137037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E9CCD60-31E7-4AB7-B86C-7DA04A78D757}"/>
              </a:ext>
            </a:extLst>
          </p:cNvPr>
          <p:cNvCxnSpPr>
            <a:cxnSpLocks/>
            <a:stCxn id="32" idx="0"/>
            <a:endCxn id="24" idx="0"/>
          </p:cNvCxnSpPr>
          <p:nvPr/>
        </p:nvCxnSpPr>
        <p:spPr>
          <a:xfrm rot="16200000" flipV="1">
            <a:off x="5561074" y="-1884578"/>
            <a:ext cx="12700" cy="9004626"/>
          </a:xfrm>
          <a:prstGeom prst="bentConnector3">
            <a:avLst>
              <a:gd name="adj1" fmla="val 4764709"/>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Graphic 4">
            <a:extLst>
              <a:ext uri="{FF2B5EF4-FFF2-40B4-BE49-F238E27FC236}">
                <a16:creationId xmlns:a16="http://schemas.microsoft.com/office/drawing/2014/main" id="{6BFE8183-FCD7-4B00-B146-3650A6040B46}"/>
              </a:ext>
            </a:extLst>
          </p:cNvPr>
          <p:cNvSpPr/>
          <p:nvPr/>
        </p:nvSpPr>
        <p:spPr>
          <a:xfrm rot="10800000" flipH="1">
            <a:off x="2686416"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67" name="Graphic 4">
            <a:extLst>
              <a:ext uri="{FF2B5EF4-FFF2-40B4-BE49-F238E27FC236}">
                <a16:creationId xmlns:a16="http://schemas.microsoft.com/office/drawing/2014/main" id="{70422C72-AA4C-49F2-90E3-2AB52921C421}"/>
              </a:ext>
            </a:extLst>
          </p:cNvPr>
          <p:cNvSpPr/>
          <p:nvPr/>
        </p:nvSpPr>
        <p:spPr>
          <a:xfrm rot="10800000" flipH="1">
            <a:off x="4941933"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68" name="Graphic 4">
            <a:extLst>
              <a:ext uri="{FF2B5EF4-FFF2-40B4-BE49-F238E27FC236}">
                <a16:creationId xmlns:a16="http://schemas.microsoft.com/office/drawing/2014/main" id="{343AC90A-0697-4DE4-B5B1-BFE21E86F897}"/>
              </a:ext>
            </a:extLst>
          </p:cNvPr>
          <p:cNvSpPr/>
          <p:nvPr/>
        </p:nvSpPr>
        <p:spPr>
          <a:xfrm rot="10800000" flipH="1">
            <a:off x="7196632"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70" name="Graphic 4">
            <a:extLst>
              <a:ext uri="{FF2B5EF4-FFF2-40B4-BE49-F238E27FC236}">
                <a16:creationId xmlns:a16="http://schemas.microsoft.com/office/drawing/2014/main" id="{0F4423A5-D98B-413C-9C65-1F35FC120CE2}"/>
              </a:ext>
            </a:extLst>
          </p:cNvPr>
          <p:cNvSpPr/>
          <p:nvPr/>
        </p:nvSpPr>
        <p:spPr>
          <a:xfrm rot="10800000" flipH="1">
            <a:off x="9438309"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72" name="Graphic 4">
            <a:extLst>
              <a:ext uri="{FF2B5EF4-FFF2-40B4-BE49-F238E27FC236}">
                <a16:creationId xmlns:a16="http://schemas.microsoft.com/office/drawing/2014/main" id="{99A2A574-E519-47F7-8E48-89688CA80E5F}"/>
              </a:ext>
            </a:extLst>
          </p:cNvPr>
          <p:cNvSpPr/>
          <p:nvPr/>
        </p:nvSpPr>
        <p:spPr>
          <a:xfrm rot="16200000" flipH="1">
            <a:off x="962320" y="232204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74" name="TextBox 73">
            <a:extLst>
              <a:ext uri="{FF2B5EF4-FFF2-40B4-BE49-F238E27FC236}">
                <a16:creationId xmlns:a16="http://schemas.microsoft.com/office/drawing/2014/main" id="{A6B6BB1A-C7B1-439C-8716-6B4D63A52F7F}"/>
              </a:ext>
            </a:extLst>
          </p:cNvPr>
          <p:cNvSpPr txBox="1"/>
          <p:nvPr/>
        </p:nvSpPr>
        <p:spPr>
          <a:xfrm>
            <a:off x="537927" y="6281833"/>
            <a:ext cx="6760508" cy="276999"/>
          </a:xfrm>
          <a:prstGeom prst="rect">
            <a:avLst/>
          </a:prstGeom>
          <a:noFill/>
        </p:spPr>
        <p:txBody>
          <a:bodyPr wrap="square">
            <a:spAutoFit/>
          </a:bodyPr>
          <a:lstStyle/>
          <a:p>
            <a:r>
              <a:rPr lang="en-US" sz="1200" dirty="0">
                <a:hlinkClick r:id="rId7"/>
              </a:rPr>
              <a:t>Microsoft Security Development Lifecycle Threat Modelling</a:t>
            </a:r>
            <a:endParaRPr lang="gsw-CH" sz="1200" dirty="0"/>
          </a:p>
        </p:txBody>
      </p:sp>
    </p:spTree>
    <p:extLst>
      <p:ext uri="{BB962C8B-B14F-4D97-AF65-F5344CB8AC3E}">
        <p14:creationId xmlns:p14="http://schemas.microsoft.com/office/powerpoint/2010/main" val="1526397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left)">
                                      <p:cBhvr>
                                        <p:cTn id="10" dur="500"/>
                                        <p:tgtEl>
                                          <p:spTgt spid="6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left)">
                                      <p:cBhvr>
                                        <p:cTn id="13" dur="500"/>
                                        <p:tgtEl>
                                          <p:spTgt spid="6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500"/>
                                        <p:tgtEl>
                                          <p:spTgt spid="7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70" grpId="0" animBg="1"/>
      <p:bldP spid="7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dirty="0"/>
              <a:t>Threat Modelling Tool</a:t>
            </a:r>
            <a:endParaRPr lang="gsw-CH" dirty="0"/>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3" name="TextBox 2">
            <a:extLst>
              <a:ext uri="{FF2B5EF4-FFF2-40B4-BE49-F238E27FC236}">
                <a16:creationId xmlns:a16="http://schemas.microsoft.com/office/drawing/2014/main" id="{A1152E5F-0587-42A5-9862-932D59147599}"/>
              </a:ext>
            </a:extLst>
          </p:cNvPr>
          <p:cNvSpPr txBox="1"/>
          <p:nvPr/>
        </p:nvSpPr>
        <p:spPr>
          <a:xfrm>
            <a:off x="469961" y="6429952"/>
            <a:ext cx="7491846" cy="276999"/>
          </a:xfrm>
          <a:prstGeom prst="rect">
            <a:avLst/>
          </a:prstGeom>
          <a:noFill/>
        </p:spPr>
        <p:txBody>
          <a:bodyPr wrap="square">
            <a:spAutoFit/>
          </a:bodyPr>
          <a:lstStyle/>
          <a:p>
            <a:r>
              <a:rPr lang="en-US" sz="1200" dirty="0">
                <a:hlinkClick r:id="rId7"/>
              </a:rPr>
              <a:t>Microsoft Threat Modeling Tool overview - Azure | Microsoft Docs</a:t>
            </a:r>
            <a:endParaRPr lang="en-US" sz="1200" dirty="0"/>
          </a:p>
        </p:txBody>
      </p:sp>
      <p:pic>
        <p:nvPicPr>
          <p:cNvPr id="21" name="Picture 2" descr="A picture containing diagram&#10;&#10;Description automatically generated">
            <a:extLst>
              <a:ext uri="{FF2B5EF4-FFF2-40B4-BE49-F238E27FC236}">
                <a16:creationId xmlns:a16="http://schemas.microsoft.com/office/drawing/2014/main" id="{22A36DC7-0B95-4C8C-B2F4-7266C75CE4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6955" y="1063515"/>
            <a:ext cx="9207919" cy="5169863"/>
          </a:xfrm>
          <a:prstGeom prst="rect">
            <a:avLst/>
          </a:prstGeom>
          <a:noFill/>
          <a:effectLst>
            <a:outerShdw blurRad="50800" dist="38100" dir="2700000" algn="tl" rotWithShape="0">
              <a:prstClr val="black">
                <a:alpha val="40000"/>
              </a:prstClr>
            </a:outerShdw>
          </a:effectLst>
        </p:spPr>
      </p:pic>
      <p:pic>
        <p:nvPicPr>
          <p:cNvPr id="22" name="Picture 2" descr="Timeline&#10;&#10;Description automatically generated with medium confidence">
            <a:extLst>
              <a:ext uri="{FF2B5EF4-FFF2-40B4-BE49-F238E27FC236}">
                <a16:creationId xmlns:a16="http://schemas.microsoft.com/office/drawing/2014/main" id="{DFD9A5BF-4BA6-438F-8FBF-BD0B5C9FFC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6955" y="1063515"/>
            <a:ext cx="9558145" cy="5169862"/>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954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dirty="0"/>
              <a:t>Threats Manager Studio</a:t>
            </a:r>
            <a:endParaRPr lang="gsw-CH" dirty="0"/>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4" name="TextBox 23">
            <a:extLst>
              <a:ext uri="{FF2B5EF4-FFF2-40B4-BE49-F238E27FC236}">
                <a16:creationId xmlns:a16="http://schemas.microsoft.com/office/drawing/2014/main" id="{5918A1AD-D3A6-4D00-AFE0-424A26033AE2}"/>
              </a:ext>
            </a:extLst>
          </p:cNvPr>
          <p:cNvSpPr txBox="1"/>
          <p:nvPr/>
        </p:nvSpPr>
        <p:spPr>
          <a:xfrm>
            <a:off x="588263" y="6459540"/>
            <a:ext cx="6760508" cy="276999"/>
          </a:xfrm>
          <a:prstGeom prst="rect">
            <a:avLst/>
          </a:prstGeom>
          <a:noFill/>
        </p:spPr>
        <p:txBody>
          <a:bodyPr wrap="square">
            <a:spAutoFit/>
          </a:bodyPr>
          <a:lstStyle/>
          <a:p>
            <a:r>
              <a:rPr lang="gsw-CH" sz="1200" dirty="0">
                <a:hlinkClick r:id="rId7"/>
              </a:rPr>
              <a:t>Home - Threats Manager Studio</a:t>
            </a:r>
            <a:endParaRPr lang="gsw-CH" sz="1200" dirty="0"/>
          </a:p>
        </p:txBody>
      </p:sp>
      <p:pic>
        <p:nvPicPr>
          <p:cNvPr id="1026" name="Picture 2" descr="Graphical user interface, application, Word&#10;&#10;Description automatically generated">
            <a:extLst>
              <a:ext uri="{FF2B5EF4-FFF2-40B4-BE49-F238E27FC236}">
                <a16:creationId xmlns:a16="http://schemas.microsoft.com/office/drawing/2014/main" id="{A05281DF-4B5E-4822-BC27-330FCF82BD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4963" y="1222020"/>
            <a:ext cx="10391775" cy="4800600"/>
          </a:xfrm>
          <a:prstGeom prst="rect">
            <a:avLst/>
          </a:prstGeom>
          <a:noFill/>
        </p:spPr>
      </p:pic>
    </p:spTree>
    <p:extLst>
      <p:ext uri="{BB962C8B-B14F-4D97-AF65-F5344CB8AC3E}">
        <p14:creationId xmlns:p14="http://schemas.microsoft.com/office/powerpoint/2010/main" val="287819064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dirty="0"/>
              <a:t>Secure your </a:t>
            </a:r>
            <a:r>
              <a:rPr lang="en-US" dirty="0"/>
              <a:t>Code</a:t>
            </a:r>
            <a:endParaRPr lang="gsw-CH" dirty="0"/>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4963603" cy="353943"/>
          </a:xfrm>
          <a:prstGeom prst="rect">
            <a:avLst/>
          </a:prstGeom>
          <a:noFill/>
        </p:spPr>
        <p:txBody>
          <a:bodyPr wrap="none" lIns="0" tIns="0" rIns="0" bIns="0" rtlCol="0">
            <a:spAutoFit/>
          </a:bodyPr>
          <a:lstStyle/>
          <a:p>
            <a:r>
              <a:rPr lang="en-US" sz="2300" dirty="0">
                <a:latin typeface="+mj-lt"/>
              </a:rPr>
              <a:t>Find hard-coded secrets in your code</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5541197" cy="353943"/>
          </a:xfrm>
          <a:prstGeom prst="rect">
            <a:avLst/>
          </a:prstGeom>
          <a:noFill/>
        </p:spPr>
        <p:txBody>
          <a:bodyPr wrap="none" lIns="0" tIns="0" rIns="0" bIns="0" rtlCol="0">
            <a:spAutoFit/>
          </a:bodyPr>
          <a:lstStyle/>
          <a:p>
            <a:r>
              <a:rPr lang="en-US" sz="2300" dirty="0">
                <a:latin typeface="+mj-lt"/>
              </a:rPr>
              <a:t>Prevent new vulns from being introduced</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4047326" cy="353943"/>
          </a:xfrm>
          <a:prstGeom prst="rect">
            <a:avLst/>
          </a:prstGeom>
          <a:noFill/>
        </p:spPr>
        <p:txBody>
          <a:bodyPr wrap="none" lIns="0" tIns="0" rIns="0" bIns="0" rtlCol="0">
            <a:spAutoFit/>
          </a:bodyPr>
          <a:lstStyle/>
          <a:p>
            <a:r>
              <a:rPr lang="en-US" sz="2300" dirty="0">
                <a:latin typeface="+mj-lt"/>
              </a:rPr>
              <a:t>Global community for security</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467820"/>
          </a:xfrm>
          <a:prstGeom prst="roundRect">
            <a:avLst>
              <a:gd name="adj" fmla="val 213"/>
            </a:avLst>
          </a:prstGeom>
          <a:noFill/>
        </p:spPr>
        <p:txBody>
          <a:bodyPr wrap="square" lIns="0" tIns="0" rIns="0" bIns="0" rtlCol="0" anchor="t">
            <a:spAutoFit/>
          </a:bodyPr>
          <a:lstStyle/>
          <a:p>
            <a:pPr>
              <a:lnSpc>
                <a:spcPct val="95000"/>
              </a:lnSpc>
              <a:spcAft>
                <a:spcPts val="432"/>
              </a:spcAft>
              <a:buClr>
                <a:srgbClr val="50E6FF"/>
              </a:buClr>
            </a:pPr>
            <a:r>
              <a:rPr lang="en-US" sz="1600" dirty="0"/>
              <a:t>Scan your entire source code history for hard-coded credentials that present privilege escalation risks.</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a:lnSpc>
                <a:spcPct val="95000"/>
              </a:lnSpc>
              <a:spcAft>
                <a:spcPts val="432"/>
              </a:spcAft>
              <a:buClr>
                <a:srgbClr val="50E6FF"/>
              </a:buClr>
            </a:pPr>
            <a:r>
              <a:rPr lang="en-US" sz="1600" dirty="0"/>
              <a:t>Use GitHub code scanning and </a:t>
            </a:r>
            <a:r>
              <a:rPr lang="en-US" sz="1600" dirty="0" err="1"/>
              <a:t>CodeQL</a:t>
            </a:r>
            <a:r>
              <a:rPr lang="en-US" sz="1600" dirty="0"/>
              <a:t> to detect new vulnerabilities automatically. Scan every change to your code, and surface only new results.</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467820"/>
          </a:xfrm>
          <a:prstGeom prst="roundRect">
            <a:avLst>
              <a:gd name="adj" fmla="val 213"/>
            </a:avLst>
          </a:prstGeom>
          <a:noFill/>
        </p:spPr>
        <p:txBody>
          <a:bodyPr wrap="square" lIns="0" tIns="0" rIns="0" bIns="0" rtlCol="0" anchor="t">
            <a:spAutoFit/>
          </a:bodyPr>
          <a:lstStyle/>
          <a:p>
            <a:pPr>
              <a:lnSpc>
                <a:spcPct val="95000"/>
              </a:lnSpc>
              <a:spcAft>
                <a:spcPts val="432"/>
              </a:spcAft>
              <a:buClr>
                <a:srgbClr val="50E6FF"/>
              </a:buClr>
            </a:pPr>
            <a:r>
              <a:rPr lang="en-US" sz="1600" dirty="0"/>
              <a:t>Take advantage of the hundreds of </a:t>
            </a:r>
            <a:r>
              <a:rPr lang="en-US" sz="1600" dirty="0" err="1"/>
              <a:t>CodeQL</a:t>
            </a:r>
            <a:r>
              <a:rPr lang="en-US" sz="1600" dirty="0"/>
              <a:t> queries written and open sourced by world leading security teams.</a:t>
            </a:r>
          </a:p>
        </p:txBody>
      </p:sp>
      <p:grpSp>
        <p:nvGrpSpPr>
          <p:cNvPr id="80" name="Google Shape;4632;p725">
            <a:extLst>
              <a:ext uri="{FF2B5EF4-FFF2-40B4-BE49-F238E27FC236}">
                <a16:creationId xmlns:a16="http://schemas.microsoft.com/office/drawing/2014/main" id="{9902F632-3A4D-4184-B652-372A00D32736}"/>
              </a:ext>
            </a:extLst>
          </p:cNvPr>
          <p:cNvGrpSpPr/>
          <p:nvPr/>
        </p:nvGrpSpPr>
        <p:grpSpPr>
          <a:xfrm>
            <a:off x="7774026" y="1162220"/>
            <a:ext cx="4422826" cy="5214684"/>
            <a:chOff x="4450350" y="1008375"/>
            <a:chExt cx="2777051" cy="3274251"/>
          </a:xfrm>
          <a:effectLst>
            <a:outerShdw blurRad="50800" dist="38100" dir="2700000" algn="tl" rotWithShape="0">
              <a:prstClr val="black">
                <a:alpha val="40000"/>
              </a:prstClr>
            </a:outerShdw>
          </a:effectLst>
        </p:grpSpPr>
        <p:pic>
          <p:nvPicPr>
            <p:cNvPr id="81" name="Google Shape;4633;p725">
              <a:extLst>
                <a:ext uri="{FF2B5EF4-FFF2-40B4-BE49-F238E27FC236}">
                  <a16:creationId xmlns:a16="http://schemas.microsoft.com/office/drawing/2014/main" id="{9EF393E8-3B75-4982-8B46-3D327571380B}"/>
                </a:ext>
              </a:extLst>
            </p:cNvPr>
            <p:cNvPicPr preferRelativeResize="0"/>
            <p:nvPr/>
          </p:nvPicPr>
          <p:blipFill rotWithShape="1">
            <a:blip r:embed="rId7"/>
            <a:srcRect r="35232"/>
            <a:stretch/>
          </p:blipFill>
          <p:spPr>
            <a:xfrm>
              <a:off x="4450350" y="1008375"/>
              <a:ext cx="2777051" cy="3274251"/>
            </a:xfrm>
            <a:prstGeom prst="rect">
              <a:avLst/>
            </a:prstGeom>
            <a:solidFill>
              <a:srgbClr val="FFB900"/>
            </a:solidFill>
            <a:ln w="9525" cap="flat" cmpd="sng">
              <a:solidFill>
                <a:srgbClr val="E6E6E6"/>
              </a:solidFill>
              <a:prstDash val="solid"/>
              <a:round/>
              <a:headEnd type="none" w="sm" len="sm"/>
              <a:tailEnd type="none" w="sm" len="sm"/>
            </a:ln>
          </p:spPr>
        </p:pic>
        <p:sp>
          <p:nvSpPr>
            <p:cNvPr id="82" name="Google Shape;4634;p725">
              <a:extLst>
                <a:ext uri="{FF2B5EF4-FFF2-40B4-BE49-F238E27FC236}">
                  <a16:creationId xmlns:a16="http://schemas.microsoft.com/office/drawing/2014/main" id="{A8D6BB86-4804-4B70-A333-4D01AED4742A}"/>
                </a:ext>
              </a:extLst>
            </p:cNvPr>
            <p:cNvSpPr/>
            <p:nvPr/>
          </p:nvSpPr>
          <p:spPr>
            <a:xfrm>
              <a:off x="6149014" y="3188075"/>
              <a:ext cx="984900" cy="532800"/>
            </a:xfrm>
            <a:prstGeom prst="wedgeRoundRectCallout">
              <a:avLst>
                <a:gd name="adj1" fmla="val 19134"/>
                <a:gd name="adj2" fmla="val -65170"/>
                <a:gd name="adj3" fmla="val 0"/>
              </a:avLst>
            </a:prstGeom>
            <a:solidFill>
              <a:srgbClr val="FFB900"/>
            </a:solidFill>
            <a:ln w="9525" cap="flat" cmpd="sng">
              <a:solidFill>
                <a:srgbClr val="E6E6E6"/>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r>
                <a:rPr lang="en" sz="1050" kern="0">
                  <a:solidFill>
                    <a:srgbClr val="000000"/>
                  </a:solidFill>
                  <a:latin typeface="+mj-lt"/>
                  <a:sym typeface="Helvetica Neue"/>
                </a:rPr>
                <a:t>Get notified about hard-coded secrets and take action</a:t>
              </a:r>
              <a:endParaRPr sz="1050" kern="0">
                <a:solidFill>
                  <a:srgbClr val="000000"/>
                </a:solidFill>
                <a:latin typeface="+mj-lt"/>
                <a:sym typeface="Helvetica Neue"/>
              </a:endParaRPr>
            </a:p>
          </p:txBody>
        </p:sp>
      </p:grpSp>
    </p:spTree>
    <p:extLst>
      <p:ext uri="{BB962C8B-B14F-4D97-AF65-F5344CB8AC3E}">
        <p14:creationId xmlns:p14="http://schemas.microsoft.com/office/powerpoint/2010/main" val="106409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20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80"/>
                                        </p:tgtEl>
                                      </p:cBhvr>
                                    </p:animEffect>
                                    <p:set>
                                      <p:cBhvr>
                                        <p:cTn id="42" dur="1" fill="hold">
                                          <p:stCondLst>
                                            <p:cond delay="1000"/>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dirty="0"/>
              <a:t>Secure your </a:t>
            </a:r>
            <a:r>
              <a:rPr lang="en-US" dirty="0"/>
              <a:t>D</a:t>
            </a:r>
            <a:r>
              <a:rPr lang="gsw-CH" dirty="0"/>
              <a:t>ependencies</a:t>
            </a:r>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34" name="Group 33">
            <a:extLst>
              <a:ext uri="{FF2B5EF4-FFF2-40B4-BE49-F238E27FC236}">
                <a16:creationId xmlns:a16="http://schemas.microsoft.com/office/drawing/2014/main" id="{F1DAD465-6FA6-474A-855C-68BF3406B66A}"/>
              </a:ext>
            </a:extLst>
          </p:cNvPr>
          <p:cNvGrpSpPr/>
          <p:nvPr/>
        </p:nvGrpSpPr>
        <p:grpSpPr>
          <a:xfrm>
            <a:off x="7820700" y="1040887"/>
            <a:ext cx="4371300" cy="5310224"/>
            <a:chOff x="5323765" y="1573985"/>
            <a:chExt cx="3201740" cy="3889451"/>
          </a:xfrm>
        </p:grpSpPr>
        <p:grpSp>
          <p:nvGrpSpPr>
            <p:cNvPr id="35" name="Google Shape;4659;p727">
              <a:extLst>
                <a:ext uri="{FF2B5EF4-FFF2-40B4-BE49-F238E27FC236}">
                  <a16:creationId xmlns:a16="http://schemas.microsoft.com/office/drawing/2014/main" id="{F17BDB4F-3F0A-420A-8774-9B74003F80DA}"/>
                </a:ext>
              </a:extLst>
            </p:cNvPr>
            <p:cNvGrpSpPr/>
            <p:nvPr/>
          </p:nvGrpSpPr>
          <p:grpSpPr>
            <a:xfrm>
              <a:off x="5323766" y="1573985"/>
              <a:ext cx="3201739" cy="3889451"/>
              <a:chOff x="4470851" y="991700"/>
              <a:chExt cx="3201739" cy="3889451"/>
            </a:xfrm>
          </p:grpSpPr>
          <p:pic>
            <p:nvPicPr>
              <p:cNvPr id="41" name="Google Shape;4660;p727" descr="Screen Shot 2020-05-01 at 7.11.55 PM.png">
                <a:extLst>
                  <a:ext uri="{FF2B5EF4-FFF2-40B4-BE49-F238E27FC236}">
                    <a16:creationId xmlns:a16="http://schemas.microsoft.com/office/drawing/2014/main" id="{FF1CDB13-E2E2-43F6-9FC4-0A972B8045CB}"/>
                  </a:ext>
                </a:extLst>
              </p:cNvPr>
              <p:cNvPicPr preferRelativeResize="0"/>
              <p:nvPr/>
            </p:nvPicPr>
            <p:blipFill rotWithShape="1">
              <a:blip r:embed="rId7">
                <a:alphaModFix/>
              </a:blip>
              <a:srcRect t="8700" r="21940"/>
              <a:stretch/>
            </p:blipFill>
            <p:spPr>
              <a:xfrm>
                <a:off x="4470851" y="991700"/>
                <a:ext cx="3201739" cy="3889451"/>
              </a:xfrm>
              <a:prstGeom prst="rect">
                <a:avLst/>
              </a:prstGeom>
              <a:noFill/>
              <a:ln>
                <a:noFill/>
              </a:ln>
            </p:spPr>
          </p:pic>
          <p:sp>
            <p:nvSpPr>
              <p:cNvPr id="42" name="Google Shape;4661;p727">
                <a:extLst>
                  <a:ext uri="{FF2B5EF4-FFF2-40B4-BE49-F238E27FC236}">
                    <a16:creationId xmlns:a16="http://schemas.microsoft.com/office/drawing/2014/main" id="{0B64DD06-CA02-4029-A1A4-DB580A94726A}"/>
                  </a:ext>
                </a:extLst>
              </p:cNvPr>
              <p:cNvSpPr/>
              <p:nvPr/>
            </p:nvSpPr>
            <p:spPr>
              <a:xfrm>
                <a:off x="4610300" y="3553100"/>
                <a:ext cx="758400" cy="445800"/>
              </a:xfrm>
              <a:prstGeom prst="wedgeRoundRectCallout">
                <a:avLst>
                  <a:gd name="adj1" fmla="val 66973"/>
                  <a:gd name="adj2" fmla="val -25252"/>
                  <a:gd name="adj3" fmla="val 0"/>
                </a:avLst>
              </a:prstGeom>
              <a:solidFill>
                <a:srgbClr val="A9A9A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Understand the dependencies you rely on</a:t>
                </a:r>
                <a:endParaRPr kumimoji="0" sz="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pic>
          <p:nvPicPr>
            <p:cNvPr id="36" name="Google Shape;4663;p727">
              <a:extLst>
                <a:ext uri="{FF2B5EF4-FFF2-40B4-BE49-F238E27FC236}">
                  <a16:creationId xmlns:a16="http://schemas.microsoft.com/office/drawing/2014/main" id="{43A1BDD3-3F16-4F97-9C5F-17B27C1DAABD}"/>
                </a:ext>
              </a:extLst>
            </p:cNvPr>
            <p:cNvPicPr preferRelativeResize="0"/>
            <p:nvPr/>
          </p:nvPicPr>
          <p:blipFill rotWithShape="1">
            <a:blip r:embed="rId8">
              <a:alphaModFix/>
            </a:blip>
            <a:srcRect r="21940"/>
            <a:stretch/>
          </p:blipFill>
          <p:spPr>
            <a:xfrm>
              <a:off x="5323765" y="1573985"/>
              <a:ext cx="3201739" cy="3629995"/>
            </a:xfrm>
            <a:prstGeom prst="rect">
              <a:avLst/>
            </a:prstGeom>
            <a:noFill/>
            <a:ln>
              <a:noFill/>
            </a:ln>
          </p:spPr>
        </p:pic>
        <p:grpSp>
          <p:nvGrpSpPr>
            <p:cNvPr id="37" name="Google Shape;4665;p727">
              <a:extLst>
                <a:ext uri="{FF2B5EF4-FFF2-40B4-BE49-F238E27FC236}">
                  <a16:creationId xmlns:a16="http://schemas.microsoft.com/office/drawing/2014/main" id="{520CD6D0-D27F-4424-BF62-AABCA04D3470}"/>
                </a:ext>
              </a:extLst>
            </p:cNvPr>
            <p:cNvGrpSpPr/>
            <p:nvPr/>
          </p:nvGrpSpPr>
          <p:grpSpPr>
            <a:xfrm>
              <a:off x="5323766" y="1573985"/>
              <a:ext cx="3201739" cy="3724349"/>
              <a:chOff x="4470851" y="991700"/>
              <a:chExt cx="3201739" cy="3724349"/>
            </a:xfrm>
          </p:grpSpPr>
          <p:pic>
            <p:nvPicPr>
              <p:cNvPr id="38" name="Google Shape;4666;p727">
                <a:extLst>
                  <a:ext uri="{FF2B5EF4-FFF2-40B4-BE49-F238E27FC236}">
                    <a16:creationId xmlns:a16="http://schemas.microsoft.com/office/drawing/2014/main" id="{B172FE64-47BD-4630-AE28-56CB7C4CFB75}"/>
                  </a:ext>
                </a:extLst>
              </p:cNvPr>
              <p:cNvPicPr preferRelativeResize="0"/>
              <p:nvPr/>
            </p:nvPicPr>
            <p:blipFill rotWithShape="1">
              <a:blip r:embed="rId9">
                <a:alphaModFix/>
              </a:blip>
              <a:srcRect r="21940"/>
              <a:stretch/>
            </p:blipFill>
            <p:spPr>
              <a:xfrm>
                <a:off x="4470851" y="991700"/>
                <a:ext cx="3201739" cy="3724349"/>
              </a:xfrm>
              <a:prstGeom prst="rect">
                <a:avLst/>
              </a:prstGeom>
              <a:noFill/>
              <a:ln>
                <a:solidFill>
                  <a:srgbClr val="666666"/>
                </a:solidFill>
              </a:ln>
              <a:effectLst>
                <a:outerShdw blurRad="50800" dist="38100" dir="2700000" algn="tl" rotWithShape="0">
                  <a:prstClr val="black">
                    <a:alpha val="40000"/>
                  </a:prstClr>
                </a:outerShdw>
              </a:effectLst>
            </p:spPr>
          </p:pic>
          <p:sp>
            <p:nvSpPr>
              <p:cNvPr id="39" name="Google Shape;4667;p727">
                <a:extLst>
                  <a:ext uri="{FF2B5EF4-FFF2-40B4-BE49-F238E27FC236}">
                    <a16:creationId xmlns:a16="http://schemas.microsoft.com/office/drawing/2014/main" id="{99F47101-6991-44F2-BA84-835172231F4A}"/>
                  </a:ext>
                </a:extLst>
              </p:cNvPr>
              <p:cNvSpPr/>
              <p:nvPr/>
            </p:nvSpPr>
            <p:spPr>
              <a:xfrm>
                <a:off x="6360258" y="3741570"/>
                <a:ext cx="1182300" cy="629400"/>
              </a:xfrm>
              <a:prstGeom prst="wedgeRoundRectCallout">
                <a:avLst>
                  <a:gd name="adj1" fmla="val -76175"/>
                  <a:gd name="adj2" fmla="val 46397"/>
                  <a:gd name="adj3" fmla="val 0"/>
                </a:avLst>
              </a:prstGeom>
              <a:solidFill>
                <a:srgbClr val="FFB9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buClr>
                    <a:srgbClr val="000000"/>
                  </a:buClr>
                </a:pPr>
                <a:r>
                  <a:rPr lang="en" sz="1050" kern="0" dirty="0">
                    <a:solidFill>
                      <a:srgbClr val="000000"/>
                    </a:solidFill>
                    <a:latin typeface="+mj-lt"/>
                    <a:sym typeface="Helvetica Neue"/>
                  </a:rPr>
                  <a:t>Merge automated pull requests to keep dependencies secure &amp; up-to-date</a:t>
                </a:r>
                <a:endParaRPr sz="1050" kern="0" dirty="0">
                  <a:solidFill>
                    <a:srgbClr val="000000"/>
                  </a:solidFill>
                  <a:latin typeface="+mj-lt"/>
                  <a:sym typeface="Helvetica Neue"/>
                </a:endParaRPr>
              </a:p>
            </p:txBody>
          </p:sp>
          <p:sp>
            <p:nvSpPr>
              <p:cNvPr id="40" name="Google Shape;4668;p727">
                <a:extLst>
                  <a:ext uri="{FF2B5EF4-FFF2-40B4-BE49-F238E27FC236}">
                    <a16:creationId xmlns:a16="http://schemas.microsoft.com/office/drawing/2014/main" id="{0E504C9C-E93B-40A1-8D6E-52FF7C602F46}"/>
                  </a:ext>
                </a:extLst>
              </p:cNvPr>
              <p:cNvSpPr/>
              <p:nvPr/>
            </p:nvSpPr>
            <p:spPr>
              <a:xfrm>
                <a:off x="5667710" y="1435333"/>
                <a:ext cx="1338415" cy="753974"/>
              </a:xfrm>
              <a:prstGeom prst="wedgeRoundRectCallout">
                <a:avLst>
                  <a:gd name="adj1" fmla="val -76175"/>
                  <a:gd name="adj2" fmla="val 46397"/>
                  <a:gd name="adj3" fmla="val 0"/>
                </a:avLst>
              </a:prstGeom>
              <a:solidFill>
                <a:srgbClr val="FFB9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buClr>
                    <a:srgbClr val="000000"/>
                  </a:buClr>
                  <a:defRPr/>
                </a:pPr>
                <a:r>
                  <a:rPr lang="en" sz="1050" kern="0" dirty="0">
                    <a:solidFill>
                      <a:srgbClr val="000000"/>
                    </a:solidFill>
                    <a:latin typeface="+mj-lt"/>
                    <a:sym typeface="Helvetica Neue"/>
                  </a:rPr>
                  <a:t>Compatibility score from other users on GitHub.com who have updated to the same version.</a:t>
                </a:r>
                <a:endParaRPr sz="1050" kern="0" dirty="0">
                  <a:solidFill>
                    <a:srgbClr val="000000"/>
                  </a:solidFill>
                  <a:latin typeface="+mj-lt"/>
                  <a:sym typeface="Helvetica Neue"/>
                </a:endParaRPr>
              </a:p>
            </p:txBody>
          </p:sp>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3223703" cy="353943"/>
          </a:xfrm>
          <a:prstGeom prst="rect">
            <a:avLst/>
          </a:prstGeom>
          <a:noFill/>
        </p:spPr>
        <p:txBody>
          <a:bodyPr wrap="none" lIns="0" tIns="0" rIns="0" bIns="0" rtlCol="0">
            <a:spAutoFit/>
          </a:bodyPr>
          <a:lstStyle/>
          <a:p>
            <a:r>
              <a:rPr lang="en-US" sz="2300" dirty="0">
                <a:latin typeface="+mj-lt"/>
              </a:rPr>
              <a:t>Know your environment</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3703963" cy="353943"/>
          </a:xfrm>
          <a:prstGeom prst="rect">
            <a:avLst/>
          </a:prstGeom>
          <a:noFill/>
        </p:spPr>
        <p:txBody>
          <a:bodyPr wrap="none" lIns="0" tIns="0" rIns="0" bIns="0" rtlCol="0">
            <a:spAutoFit/>
          </a:bodyPr>
          <a:lstStyle/>
          <a:p>
            <a:r>
              <a:rPr lang="en-US" sz="2300" dirty="0">
                <a:latin typeface="+mj-lt"/>
              </a:rPr>
              <a:t>Manage your dependencies</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4674485" cy="353943"/>
          </a:xfrm>
          <a:prstGeom prst="rect">
            <a:avLst/>
          </a:prstGeom>
          <a:noFill/>
        </p:spPr>
        <p:txBody>
          <a:bodyPr wrap="none" lIns="0" tIns="0" rIns="0" bIns="0" rtlCol="0">
            <a:spAutoFit/>
          </a:bodyPr>
          <a:lstStyle/>
          <a:p>
            <a:r>
              <a:rPr lang="en-US" sz="2300" dirty="0">
                <a:latin typeface="+mj-lt"/>
              </a:rPr>
              <a:t>Respond fast to new vulnerabilities</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701731"/>
          </a:xfrm>
          <a:prstGeom prst="roundRect">
            <a:avLst>
              <a:gd name="adj" fmla="val 213"/>
            </a:avLst>
          </a:prstGeom>
          <a:noFill/>
        </p:spPr>
        <p:txBody>
          <a:bodyPr wrap="square" lIns="0" tIns="0" rIns="0" bIns="0" rtlCol="0" anchor="t">
            <a:spAutoFit/>
          </a:bodyPr>
          <a:lstStyle/>
          <a:p>
            <a:pPr>
              <a:lnSpc>
                <a:spcPct val="95000"/>
              </a:lnSpc>
              <a:spcAft>
                <a:spcPts val="432"/>
              </a:spcAft>
              <a:buClr>
                <a:srgbClr val="50E6FF"/>
              </a:buClr>
            </a:pPr>
            <a:r>
              <a:rPr lang="en-US" sz="1600" dirty="0"/>
              <a:t>Understand the open</a:t>
            </a:r>
            <a:r>
              <a:rPr lang="en-US" sz="1600" dirty="0">
                <a:latin typeface="Segoe UI"/>
              </a:rPr>
              <a:t> source, inner source and commercial components in your projects, their licenses, and any known vulnerabilities in them.</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a:lnSpc>
                <a:spcPct val="95000"/>
              </a:lnSpc>
              <a:spcAft>
                <a:spcPts val="432"/>
              </a:spcAft>
              <a:buClr>
                <a:srgbClr val="50E6FF"/>
              </a:buClr>
            </a:pPr>
            <a:r>
              <a:rPr lang="en-US" sz="1600" dirty="0"/>
              <a:t>Identify when dependencies are changing and ensure those changes do not introduce vulnerabilities or incompatible licenses.</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701731"/>
          </a:xfrm>
          <a:prstGeom prst="roundRect">
            <a:avLst>
              <a:gd name="adj" fmla="val 213"/>
            </a:avLst>
          </a:prstGeom>
          <a:noFill/>
        </p:spPr>
        <p:txBody>
          <a:bodyPr wrap="square" lIns="0" tIns="0" rIns="0" bIns="0" rtlCol="0" anchor="t">
            <a:spAutoFit/>
          </a:bodyPr>
          <a:lstStyle/>
          <a:p>
            <a:pPr>
              <a:lnSpc>
                <a:spcPct val="95000"/>
              </a:lnSpc>
              <a:spcAft>
                <a:spcPts val="432"/>
              </a:spcAft>
              <a:buClr>
                <a:srgbClr val="50E6FF"/>
              </a:buClr>
            </a:pPr>
            <a:r>
              <a:rPr lang="en-US" sz="1600" dirty="0"/>
              <a:t>Get notified of new vulnerabilities as soon as they're discovered and receive automated updates from </a:t>
            </a:r>
            <a:r>
              <a:rPr lang="en-US" sz="1600" dirty="0" err="1"/>
              <a:t>Dependabot</a:t>
            </a:r>
            <a:r>
              <a:rPr lang="en-US" sz="1600" dirty="0"/>
              <a:t> to patch your projects.</a:t>
            </a:r>
          </a:p>
        </p:txBody>
      </p:sp>
    </p:spTree>
    <p:extLst>
      <p:ext uri="{BB962C8B-B14F-4D97-AF65-F5344CB8AC3E}">
        <p14:creationId xmlns:p14="http://schemas.microsoft.com/office/powerpoint/2010/main" val="3656888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dirty="0"/>
              <a:t>Secure your </a:t>
            </a:r>
            <a:r>
              <a:rPr lang="en-US" dirty="0"/>
              <a:t>W</a:t>
            </a:r>
            <a:r>
              <a:rPr lang="gsw-CH" dirty="0"/>
              <a:t>orkflo</a:t>
            </a:r>
            <a:r>
              <a:rPr lang="en-US" dirty="0"/>
              <a:t>w</a:t>
            </a:r>
            <a:endParaRPr lang="gsw-CH" dirty="0"/>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3996672" cy="353943"/>
          </a:xfrm>
          <a:prstGeom prst="rect">
            <a:avLst/>
          </a:prstGeom>
          <a:noFill/>
        </p:spPr>
        <p:txBody>
          <a:bodyPr wrap="none" lIns="0" tIns="0" rIns="0" bIns="0" rtlCol="0">
            <a:spAutoFit/>
          </a:bodyPr>
          <a:lstStyle/>
          <a:p>
            <a:r>
              <a:rPr lang="en-US" sz="2300" dirty="0">
                <a:latin typeface="+mj-lt"/>
              </a:rPr>
              <a:t>Orchestrate policy integration</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2096984" cy="353943"/>
          </a:xfrm>
          <a:prstGeom prst="rect">
            <a:avLst/>
          </a:prstGeom>
          <a:noFill/>
        </p:spPr>
        <p:txBody>
          <a:bodyPr wrap="none" lIns="0" tIns="0" rIns="0" bIns="0" rtlCol="0">
            <a:spAutoFit/>
          </a:bodyPr>
          <a:lstStyle/>
          <a:p>
            <a:r>
              <a:rPr lang="en-US" sz="2300" dirty="0">
                <a:latin typeface="+mj-lt"/>
              </a:rPr>
              <a:t>Scan containers</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5068952" cy="353943"/>
          </a:xfrm>
          <a:prstGeom prst="rect">
            <a:avLst/>
          </a:prstGeom>
          <a:noFill/>
        </p:spPr>
        <p:txBody>
          <a:bodyPr wrap="none" lIns="0" tIns="0" rIns="0" bIns="0" rtlCol="0">
            <a:spAutoFit/>
          </a:bodyPr>
          <a:lstStyle/>
          <a:p>
            <a:r>
              <a:rPr lang="en-US" sz="2300" dirty="0">
                <a:latin typeface="+mj-lt"/>
              </a:rPr>
              <a:t>Manage secrets using Azure Key Vault</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467820"/>
          </a:xfrm>
          <a:prstGeom prst="roundRect">
            <a:avLst>
              <a:gd name="adj" fmla="val 213"/>
            </a:avLst>
          </a:prstGeom>
          <a:noFill/>
        </p:spPr>
        <p:txBody>
          <a:bodyPr wrap="square" lIns="0" tIns="0" rIns="0" bIns="0" rtlCol="0" anchor="t">
            <a:spAutoFit/>
          </a:bodyPr>
          <a:lstStyle/>
          <a:p>
            <a:pPr>
              <a:lnSpc>
                <a:spcPct val="95000"/>
              </a:lnSpc>
              <a:spcAft>
                <a:spcPts val="432"/>
              </a:spcAft>
              <a:buClr>
                <a:srgbClr val="50E6FF"/>
              </a:buClr>
            </a:pPr>
            <a:r>
              <a:rPr lang="en-US" sz="1600" dirty="0"/>
              <a:t>Easily manage Azure Policies “as code” from a GitHub repository in an orchestrated manner.</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a:lnSpc>
                <a:spcPct val="95000"/>
              </a:lnSpc>
              <a:spcAft>
                <a:spcPts val="432"/>
              </a:spcAft>
              <a:buClr>
                <a:srgbClr val="50E6FF"/>
              </a:buClr>
            </a:pPr>
            <a:r>
              <a:rPr lang="en-US" sz="1600" dirty="0"/>
              <a:t>Scan for common vulnerabilities in Docker images before pushing them to a container registry or deploying them to a containerized web app or Kubernetes cluster.</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467820"/>
          </a:xfrm>
          <a:prstGeom prst="roundRect">
            <a:avLst>
              <a:gd name="adj" fmla="val 213"/>
            </a:avLst>
          </a:prstGeom>
          <a:noFill/>
        </p:spPr>
        <p:txBody>
          <a:bodyPr wrap="square" lIns="0" tIns="0" rIns="0" bIns="0" rtlCol="0" anchor="t">
            <a:spAutoFit/>
          </a:bodyPr>
          <a:lstStyle/>
          <a:p>
            <a:pPr>
              <a:lnSpc>
                <a:spcPct val="95000"/>
              </a:lnSpc>
              <a:spcAft>
                <a:spcPts val="432"/>
              </a:spcAft>
              <a:buClr>
                <a:srgbClr val="50E6FF"/>
              </a:buClr>
            </a:pPr>
            <a:r>
              <a:rPr lang="en-US" sz="1600" dirty="0"/>
              <a:t>Dynamically pull secrets from an Azure Key Vault instance for consumption in GitHub Action workflows.</a:t>
            </a:r>
          </a:p>
        </p:txBody>
      </p:sp>
      <p:sp>
        <p:nvSpPr>
          <p:cNvPr id="51" name="TextBox 50">
            <a:extLst>
              <a:ext uri="{FF2B5EF4-FFF2-40B4-BE49-F238E27FC236}">
                <a16:creationId xmlns:a16="http://schemas.microsoft.com/office/drawing/2014/main" id="{775EB7D1-F0F4-4951-A027-FE24DCC348FB}"/>
              </a:ext>
            </a:extLst>
          </p:cNvPr>
          <p:cNvSpPr txBox="1"/>
          <p:nvPr/>
        </p:nvSpPr>
        <p:spPr>
          <a:xfrm>
            <a:off x="595227" y="1025187"/>
            <a:ext cx="5541103" cy="292388"/>
          </a:xfrm>
          <a:prstGeom prst="roundRect">
            <a:avLst>
              <a:gd name="adj" fmla="val 213"/>
            </a:avLst>
          </a:prstGeom>
          <a:noFill/>
        </p:spPr>
        <p:txBody>
          <a:bodyPr wrap="square" lIns="0" tIns="0" rIns="0" bIns="0" rtlCol="0" anchor="t">
            <a:spAutoFit/>
          </a:bodyPr>
          <a:lstStyle/>
          <a:p>
            <a:pPr>
              <a:lnSpc>
                <a:spcPct val="95000"/>
              </a:lnSpc>
              <a:spcAft>
                <a:spcPts val="432"/>
              </a:spcAft>
              <a:buClr>
                <a:srgbClr val="50E6FF"/>
              </a:buClr>
            </a:pPr>
            <a:r>
              <a:rPr lang="en-US" sz="2000" dirty="0">
                <a:latin typeface="+mj-lt"/>
              </a:rPr>
              <a:t>With GitHub Actions</a:t>
            </a:r>
          </a:p>
        </p:txBody>
      </p:sp>
      <p:pic>
        <p:nvPicPr>
          <p:cNvPr id="3" name="Picture 2" descr="Export policy to GitHub.">
            <a:extLst>
              <a:ext uri="{FF2B5EF4-FFF2-40B4-BE49-F238E27FC236}">
                <a16:creationId xmlns:a16="http://schemas.microsoft.com/office/drawing/2014/main" id="{41DD5679-C6A0-475E-80C4-5C6C250C61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3849"/>
          <a:stretch/>
        </p:blipFill>
        <p:spPr bwMode="auto">
          <a:xfrm>
            <a:off x="7728774" y="1049460"/>
            <a:ext cx="4453319" cy="5259680"/>
          </a:xfrm>
          <a:prstGeom prst="rect">
            <a:avLst/>
          </a:prstGeom>
          <a:noFill/>
          <a:ln>
            <a:solidFill>
              <a:srgbClr val="E6E6E6"/>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509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dirty="0"/>
              <a:t>Cloud-Native Controls</a:t>
            </a:r>
            <a:endParaRPr lang="gsw-CH" dirty="0"/>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1" name="Rectangle 20">
            <a:extLst>
              <a:ext uri="{FF2B5EF4-FFF2-40B4-BE49-F238E27FC236}">
                <a16:creationId xmlns:a16="http://schemas.microsoft.com/office/drawing/2014/main" id="{904944AF-AC80-4E04-9DF7-40FFF6B7032F}"/>
              </a:ext>
              <a:ext uri="{C183D7F6-B498-43B3-948B-1728B52AA6E4}">
                <adec:decorative xmlns:adec="http://schemas.microsoft.com/office/drawing/2017/decorative" val="1"/>
              </a:ext>
            </a:extLst>
          </p:cNvPr>
          <p:cNvSpPr/>
          <p:nvPr/>
        </p:nvSpPr>
        <p:spPr bwMode="auto">
          <a:xfrm>
            <a:off x="293687" y="3825396"/>
            <a:ext cx="11604625" cy="2816142"/>
          </a:xfrm>
          <a:prstGeom prst="rect">
            <a:avLst/>
          </a:prstGeom>
          <a:noFill/>
          <a:ln w="444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80805B2-4B70-4582-B2EE-C92822E3FA64}"/>
              </a:ext>
            </a:extLst>
          </p:cNvPr>
          <p:cNvSpPr/>
          <p:nvPr/>
        </p:nvSpPr>
        <p:spPr>
          <a:xfrm>
            <a:off x="599085" y="4119312"/>
            <a:ext cx="11010303" cy="621655"/>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23" name="TextBox 22">
            <a:extLst>
              <a:ext uri="{FF2B5EF4-FFF2-40B4-BE49-F238E27FC236}">
                <a16:creationId xmlns:a16="http://schemas.microsoft.com/office/drawing/2014/main" id="{1FDD11E5-DA65-4E70-AC9A-855CD64FBB45}"/>
              </a:ext>
            </a:extLst>
          </p:cNvPr>
          <p:cNvSpPr txBox="1"/>
          <p:nvPr/>
        </p:nvSpPr>
        <p:spPr>
          <a:xfrm>
            <a:off x="3749339"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Secure score</a:t>
            </a:r>
          </a:p>
        </p:txBody>
      </p:sp>
      <p:sp>
        <p:nvSpPr>
          <p:cNvPr id="24" name="TextBox 23">
            <a:extLst>
              <a:ext uri="{FF2B5EF4-FFF2-40B4-BE49-F238E27FC236}">
                <a16:creationId xmlns:a16="http://schemas.microsoft.com/office/drawing/2014/main" id="{497E855C-F7A3-4194-9612-59AC7BB6C99D}"/>
              </a:ext>
            </a:extLst>
          </p:cNvPr>
          <p:cNvSpPr txBox="1"/>
          <p:nvPr/>
        </p:nvSpPr>
        <p:spPr>
          <a:xfrm>
            <a:off x="6093856"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Asset management</a:t>
            </a:r>
          </a:p>
        </p:txBody>
      </p:sp>
      <p:sp>
        <p:nvSpPr>
          <p:cNvPr id="25" name="TextBox 24">
            <a:extLst>
              <a:ext uri="{FF2B5EF4-FFF2-40B4-BE49-F238E27FC236}">
                <a16:creationId xmlns:a16="http://schemas.microsoft.com/office/drawing/2014/main" id="{370D3B02-2E70-417E-814D-DE66F9DADEC8}"/>
              </a:ext>
            </a:extLst>
          </p:cNvPr>
          <p:cNvSpPr txBox="1"/>
          <p:nvPr/>
        </p:nvSpPr>
        <p:spPr>
          <a:xfrm>
            <a:off x="8438373"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Policy</a:t>
            </a:r>
          </a:p>
        </p:txBody>
      </p:sp>
      <p:sp>
        <p:nvSpPr>
          <p:cNvPr id="26" name="Rectangle 25">
            <a:extLst>
              <a:ext uri="{FF2B5EF4-FFF2-40B4-BE49-F238E27FC236}">
                <a16:creationId xmlns:a16="http://schemas.microsoft.com/office/drawing/2014/main" id="{F0EDBF3E-5626-46C0-B4E8-7A454145F0BE}"/>
              </a:ext>
            </a:extLst>
          </p:cNvPr>
          <p:cNvSpPr/>
          <p:nvPr/>
        </p:nvSpPr>
        <p:spPr>
          <a:xfrm>
            <a:off x="599085" y="4950803"/>
            <a:ext cx="11010303" cy="603472"/>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27" name="TextBox 26">
            <a:extLst>
              <a:ext uri="{FF2B5EF4-FFF2-40B4-BE49-F238E27FC236}">
                <a16:creationId xmlns:a16="http://schemas.microsoft.com/office/drawing/2014/main" id="{6AC4935E-C4AC-46E9-9056-960512108869}"/>
              </a:ext>
            </a:extLst>
          </p:cNvPr>
          <p:cNvSpPr txBox="1"/>
          <p:nvPr/>
        </p:nvSpPr>
        <p:spPr>
          <a:xfrm>
            <a:off x="3749339"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Threat detection</a:t>
            </a:r>
          </a:p>
        </p:txBody>
      </p:sp>
      <p:sp>
        <p:nvSpPr>
          <p:cNvPr id="28" name="TextBox 27">
            <a:extLst>
              <a:ext uri="{FF2B5EF4-FFF2-40B4-BE49-F238E27FC236}">
                <a16:creationId xmlns:a16="http://schemas.microsoft.com/office/drawing/2014/main" id="{A0169623-863A-4D2B-A5FC-1AFE2505C004}"/>
              </a:ext>
            </a:extLst>
          </p:cNvPr>
          <p:cNvSpPr txBox="1"/>
          <p:nvPr/>
        </p:nvSpPr>
        <p:spPr>
          <a:xfrm>
            <a:off x="6093856"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VA (power by Qualys)</a:t>
            </a:r>
          </a:p>
        </p:txBody>
      </p:sp>
      <p:sp>
        <p:nvSpPr>
          <p:cNvPr id="29" name="TextBox 28">
            <a:extLst>
              <a:ext uri="{FF2B5EF4-FFF2-40B4-BE49-F238E27FC236}">
                <a16:creationId xmlns:a16="http://schemas.microsoft.com/office/drawing/2014/main" id="{4FF4C59F-2E06-4189-9AD6-6713113DA79B}"/>
              </a:ext>
            </a:extLst>
          </p:cNvPr>
          <p:cNvSpPr txBox="1"/>
          <p:nvPr/>
        </p:nvSpPr>
        <p:spPr>
          <a:xfrm>
            <a:off x="8438373"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Application control</a:t>
            </a:r>
          </a:p>
        </p:txBody>
      </p:sp>
      <p:sp>
        <p:nvSpPr>
          <p:cNvPr id="30" name="Rectangle 29">
            <a:extLst>
              <a:ext uri="{FF2B5EF4-FFF2-40B4-BE49-F238E27FC236}">
                <a16:creationId xmlns:a16="http://schemas.microsoft.com/office/drawing/2014/main" id="{1E126EB7-B543-47CF-A2D6-9A36E9F0DB7C}"/>
              </a:ext>
            </a:extLst>
          </p:cNvPr>
          <p:cNvSpPr/>
          <p:nvPr/>
        </p:nvSpPr>
        <p:spPr>
          <a:xfrm>
            <a:off x="599085" y="5751525"/>
            <a:ext cx="11010303" cy="603471"/>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31" name="TextBox 30">
            <a:extLst>
              <a:ext uri="{FF2B5EF4-FFF2-40B4-BE49-F238E27FC236}">
                <a16:creationId xmlns:a16="http://schemas.microsoft.com/office/drawing/2014/main" id="{D788A201-F1DF-4F70-AED0-E942355B21E3}"/>
              </a:ext>
            </a:extLst>
          </p:cNvPr>
          <p:cNvSpPr txBox="1"/>
          <p:nvPr/>
        </p:nvSpPr>
        <p:spPr>
          <a:xfrm>
            <a:off x="3749339"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Automation</a:t>
            </a:r>
          </a:p>
        </p:txBody>
      </p:sp>
      <p:pic>
        <p:nvPicPr>
          <p:cNvPr id="32" name="Picture 31">
            <a:extLst>
              <a:ext uri="{FF2B5EF4-FFF2-40B4-BE49-F238E27FC236}">
                <a16:creationId xmlns:a16="http://schemas.microsoft.com/office/drawing/2014/main" id="{06123FC0-63AA-4882-A18E-F80AA7CA8DE1}"/>
              </a:ext>
            </a:extLst>
          </p:cNvPr>
          <p:cNvPicPr>
            <a:picLocks noChangeAspect="1"/>
          </p:cNvPicPr>
          <p:nvPr/>
        </p:nvPicPr>
        <p:blipFill>
          <a:blip r:embed="rId7"/>
          <a:stretch>
            <a:fillRect/>
          </a:stretch>
        </p:blipFill>
        <p:spPr>
          <a:xfrm>
            <a:off x="707602" y="5840268"/>
            <a:ext cx="435146" cy="425984"/>
          </a:xfrm>
          <a:prstGeom prst="rect">
            <a:avLst/>
          </a:prstGeom>
        </p:spPr>
      </p:pic>
      <p:sp>
        <p:nvSpPr>
          <p:cNvPr id="33" name="TextBox 32">
            <a:extLst>
              <a:ext uri="{FF2B5EF4-FFF2-40B4-BE49-F238E27FC236}">
                <a16:creationId xmlns:a16="http://schemas.microsoft.com/office/drawing/2014/main" id="{E5197FEA-68B9-4C19-BC2B-738AA988B3A3}"/>
              </a:ext>
            </a:extLst>
          </p:cNvPr>
          <p:cNvSpPr txBox="1"/>
          <p:nvPr/>
        </p:nvSpPr>
        <p:spPr>
          <a:xfrm>
            <a:off x="6093856"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SIEM integration</a:t>
            </a:r>
          </a:p>
        </p:txBody>
      </p:sp>
      <p:sp>
        <p:nvSpPr>
          <p:cNvPr id="34" name="TextBox 33">
            <a:extLst>
              <a:ext uri="{FF2B5EF4-FFF2-40B4-BE49-F238E27FC236}">
                <a16:creationId xmlns:a16="http://schemas.microsoft.com/office/drawing/2014/main" id="{579484D3-F707-4705-9828-028D000F74D9}"/>
              </a:ext>
            </a:extLst>
          </p:cNvPr>
          <p:cNvSpPr txBox="1"/>
          <p:nvPr/>
        </p:nvSpPr>
        <p:spPr>
          <a:xfrm>
            <a:off x="8438373"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Export</a:t>
            </a:r>
          </a:p>
        </p:txBody>
      </p:sp>
      <p:sp>
        <p:nvSpPr>
          <p:cNvPr id="35" name="Arc 34">
            <a:extLst>
              <a:ext uri="{FF2B5EF4-FFF2-40B4-BE49-F238E27FC236}">
                <a16:creationId xmlns:a16="http://schemas.microsoft.com/office/drawing/2014/main" id="{A7F38A60-0E15-4B8D-8D37-8BEE57D152A7}"/>
              </a:ext>
              <a:ext uri="{C183D7F6-B498-43B3-948B-1728B52AA6E4}">
                <adec:decorative xmlns:adec="http://schemas.microsoft.com/office/drawing/2017/decorative" val="1"/>
              </a:ext>
            </a:extLst>
          </p:cNvPr>
          <p:cNvSpPr/>
          <p:nvPr/>
        </p:nvSpPr>
        <p:spPr>
          <a:xfrm>
            <a:off x="5398308" y="2552914"/>
            <a:ext cx="1272482" cy="1272482"/>
          </a:xfrm>
          <a:prstGeom prst="arc">
            <a:avLst>
              <a:gd name="adj1" fmla="val 10812729"/>
              <a:gd name="adj2" fmla="val 0"/>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AE6A7552-B68C-483D-9BE9-BF4B68B71E2E}"/>
              </a:ext>
            </a:extLst>
          </p:cNvPr>
          <p:cNvCxnSpPr>
            <a:cxnSpLocks/>
          </p:cNvCxnSpPr>
          <p:nvPr/>
        </p:nvCxnSpPr>
        <p:spPr>
          <a:xfrm>
            <a:off x="9694776" y="2468670"/>
            <a:ext cx="530763" cy="0"/>
          </a:xfrm>
          <a:prstGeom prst="line">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descr="Spot illustration of Security Center-a green shield with a lock in the center.">
            <a:extLst>
              <a:ext uri="{FF2B5EF4-FFF2-40B4-BE49-F238E27FC236}">
                <a16:creationId xmlns:a16="http://schemas.microsoft.com/office/drawing/2014/main" id="{1A8325BB-6740-4489-8763-C9F84B017D02}"/>
              </a:ext>
            </a:extLst>
          </p:cNvPr>
          <p:cNvPicPr>
            <a:picLocks noChangeAspect="1"/>
          </p:cNvPicPr>
          <p:nvPr/>
        </p:nvPicPr>
        <p:blipFill>
          <a:blip r:embed="rId8"/>
          <a:stretch>
            <a:fillRect/>
          </a:stretch>
        </p:blipFill>
        <p:spPr>
          <a:xfrm>
            <a:off x="5685682" y="2827655"/>
            <a:ext cx="697734" cy="767508"/>
          </a:xfrm>
          <a:prstGeom prst="rect">
            <a:avLst/>
          </a:prstGeom>
        </p:spPr>
      </p:pic>
      <p:grpSp>
        <p:nvGrpSpPr>
          <p:cNvPr id="38" name="Group 37" descr="Line connecting from &quot;Azure&quot; to  &quot;Security Center&quot;">
            <a:extLst>
              <a:ext uri="{FF2B5EF4-FFF2-40B4-BE49-F238E27FC236}">
                <a16:creationId xmlns:a16="http://schemas.microsoft.com/office/drawing/2014/main" id="{C6A1300F-1A9A-4C05-A250-47BF502B5BB4}"/>
              </a:ext>
            </a:extLst>
          </p:cNvPr>
          <p:cNvGrpSpPr/>
          <p:nvPr/>
        </p:nvGrpSpPr>
        <p:grpSpPr>
          <a:xfrm>
            <a:off x="6642238" y="2592544"/>
            <a:ext cx="3310261" cy="401044"/>
            <a:chOff x="6703689" y="2055717"/>
            <a:chExt cx="3321278" cy="401044"/>
          </a:xfrm>
        </p:grpSpPr>
        <p:cxnSp>
          <p:nvCxnSpPr>
            <p:cNvPr id="39" name="Straight Arrow Connector 38">
              <a:extLst>
                <a:ext uri="{FF2B5EF4-FFF2-40B4-BE49-F238E27FC236}">
                  <a16:creationId xmlns:a16="http://schemas.microsoft.com/office/drawing/2014/main" id="{9F9BBEF3-23F3-457D-897C-92564C1E55FF}"/>
                </a:ext>
              </a:extLst>
            </p:cNvPr>
            <p:cNvCxnSpPr>
              <a:cxnSpLocks/>
            </p:cNvCxnSpPr>
            <p:nvPr/>
          </p:nvCxnSpPr>
          <p:spPr>
            <a:xfrm flipH="1">
              <a:off x="6703689" y="2456761"/>
              <a:ext cx="3321278" cy="0"/>
            </a:xfrm>
            <a:prstGeom prst="straightConnector1">
              <a:avLst/>
            </a:prstGeom>
            <a:ln w="25400" cap="rnd">
              <a:solidFill>
                <a:schemeClr val="bg2">
                  <a:lumMod val="75000"/>
                </a:schemeClr>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9C6FA-4938-44A4-A680-273AF1F82F47}"/>
                </a:ext>
              </a:extLst>
            </p:cNvPr>
            <p:cNvCxnSpPr>
              <a:cxnSpLocks/>
            </p:cNvCxnSpPr>
            <p:nvPr/>
          </p:nvCxnSpPr>
          <p:spPr>
            <a:xfrm flipV="1">
              <a:off x="10024967" y="2055717"/>
              <a:ext cx="0" cy="401044"/>
            </a:xfrm>
            <a:prstGeom prst="line">
              <a:avLst/>
            </a:prstGeom>
            <a:ln w="254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a:extLst>
              <a:ext uri="{FF2B5EF4-FFF2-40B4-BE49-F238E27FC236}">
                <a16:creationId xmlns:a16="http://schemas.microsoft.com/office/drawing/2014/main" id="{9F702D1F-50D6-49AB-B891-90FB71A39170}"/>
              </a:ext>
            </a:extLst>
          </p:cNvPr>
          <p:cNvPicPr>
            <a:picLocks noChangeAspect="1"/>
          </p:cNvPicPr>
          <p:nvPr/>
        </p:nvPicPr>
        <p:blipFill rotWithShape="1">
          <a:blip r:embed="rId9"/>
          <a:srcRect t="11592" b="7617"/>
          <a:stretch/>
        </p:blipFill>
        <p:spPr>
          <a:xfrm>
            <a:off x="762157" y="4252627"/>
            <a:ext cx="326036" cy="355024"/>
          </a:xfrm>
          <a:prstGeom prst="rect">
            <a:avLst/>
          </a:prstGeom>
        </p:spPr>
      </p:pic>
      <p:pic>
        <p:nvPicPr>
          <p:cNvPr id="42" name="Picture 41">
            <a:extLst>
              <a:ext uri="{FF2B5EF4-FFF2-40B4-BE49-F238E27FC236}">
                <a16:creationId xmlns:a16="http://schemas.microsoft.com/office/drawing/2014/main" id="{D6BF6CC0-F8BC-4975-B5F3-D622BD369A55}"/>
              </a:ext>
            </a:extLst>
          </p:cNvPr>
          <p:cNvPicPr>
            <a:picLocks noChangeAspect="1"/>
          </p:cNvPicPr>
          <p:nvPr/>
        </p:nvPicPr>
        <p:blipFill>
          <a:blip r:embed="rId10"/>
          <a:stretch>
            <a:fillRect/>
          </a:stretch>
        </p:blipFill>
        <p:spPr>
          <a:xfrm>
            <a:off x="732633" y="5024099"/>
            <a:ext cx="385085" cy="456881"/>
          </a:xfrm>
          <a:prstGeom prst="rect">
            <a:avLst/>
          </a:prstGeom>
        </p:spPr>
      </p:pic>
      <p:sp>
        <p:nvSpPr>
          <p:cNvPr id="43" name="TextBox 42">
            <a:extLst>
              <a:ext uri="{FF2B5EF4-FFF2-40B4-BE49-F238E27FC236}">
                <a16:creationId xmlns:a16="http://schemas.microsoft.com/office/drawing/2014/main" id="{012DA238-FA16-4FEF-BB13-88334587CB8E}"/>
              </a:ext>
            </a:extLst>
          </p:cNvPr>
          <p:cNvSpPr txBox="1"/>
          <p:nvPr/>
        </p:nvSpPr>
        <p:spPr>
          <a:xfrm>
            <a:off x="1252137" y="4253314"/>
            <a:ext cx="2184133"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Security posture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&amp; compliance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6D830F3C-3BA9-46F4-928B-2536BDE6EBE9}"/>
              </a:ext>
            </a:extLst>
          </p:cNvPr>
          <p:cNvSpPr txBox="1"/>
          <p:nvPr/>
        </p:nvSpPr>
        <p:spPr>
          <a:xfrm>
            <a:off x="1252136" y="5067873"/>
            <a:ext cx="218413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Server protection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(Azure Defender for VMs)</a:t>
            </a:r>
          </a:p>
        </p:txBody>
      </p:sp>
      <p:sp>
        <p:nvSpPr>
          <p:cNvPr id="45" name="TextBox 44">
            <a:extLst>
              <a:ext uri="{FF2B5EF4-FFF2-40B4-BE49-F238E27FC236}">
                <a16:creationId xmlns:a16="http://schemas.microsoft.com/office/drawing/2014/main" id="{55C359DB-735A-4F96-AE23-CD41A2ADAD37}"/>
              </a:ext>
            </a:extLst>
          </p:cNvPr>
          <p:cNvSpPr txBox="1"/>
          <p:nvPr/>
        </p:nvSpPr>
        <p:spPr>
          <a:xfrm>
            <a:off x="1252135" y="5868594"/>
            <a:ext cx="218413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Automation &amp;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management at scale</a:t>
            </a:r>
          </a:p>
        </p:txBody>
      </p:sp>
      <p:sp>
        <p:nvSpPr>
          <p:cNvPr id="46" name="Rectangle 45">
            <a:extLst>
              <a:ext uri="{FF2B5EF4-FFF2-40B4-BE49-F238E27FC236}">
                <a16:creationId xmlns:a16="http://schemas.microsoft.com/office/drawing/2014/main" id="{6FB82075-0E35-49B3-BC41-6E940A2779A8}"/>
              </a:ext>
            </a:extLst>
          </p:cNvPr>
          <p:cNvSpPr/>
          <p:nvPr/>
        </p:nvSpPr>
        <p:spPr bwMode="auto">
          <a:xfrm>
            <a:off x="5760432" y="1998018"/>
            <a:ext cx="722162" cy="519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DE3BFE2E-DA3E-459E-9378-01DFC497CD5D}"/>
              </a:ext>
            </a:extLst>
          </p:cNvPr>
          <p:cNvGrpSpPr/>
          <p:nvPr/>
        </p:nvGrpSpPr>
        <p:grpSpPr>
          <a:xfrm>
            <a:off x="9619560" y="1684820"/>
            <a:ext cx="665852" cy="594622"/>
            <a:chOff x="8495451" y="1902162"/>
            <a:chExt cx="679205" cy="606545"/>
          </a:xfrm>
          <a:solidFill>
            <a:schemeClr val="bg1"/>
          </a:solidFill>
        </p:grpSpPr>
        <p:pic>
          <p:nvPicPr>
            <p:cNvPr id="48" name="Picture 47" descr="A picture containing clock, drawing&#10;&#10;Description automatically generated">
              <a:extLst>
                <a:ext uri="{FF2B5EF4-FFF2-40B4-BE49-F238E27FC236}">
                  <a16:creationId xmlns:a16="http://schemas.microsoft.com/office/drawing/2014/main" id="{1B06A444-FC4F-4637-9311-5DD6D198C94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58218" y="1902162"/>
              <a:ext cx="353671" cy="266918"/>
            </a:xfrm>
            <a:prstGeom prst="rect">
              <a:avLst/>
            </a:prstGeom>
            <a:grpFill/>
          </p:spPr>
        </p:pic>
        <p:sp>
          <p:nvSpPr>
            <p:cNvPr id="49" name="TextBox 48">
              <a:extLst>
                <a:ext uri="{FF2B5EF4-FFF2-40B4-BE49-F238E27FC236}">
                  <a16:creationId xmlns:a16="http://schemas.microsoft.com/office/drawing/2014/main" id="{221ADC6A-A66E-4BD3-8A5C-BD21C399A555}"/>
                </a:ext>
              </a:extLst>
            </p:cNvPr>
            <p:cNvSpPr txBox="1"/>
            <p:nvPr/>
          </p:nvSpPr>
          <p:spPr>
            <a:xfrm>
              <a:off x="8495451" y="2325827"/>
              <a:ext cx="679205" cy="182880"/>
            </a:xfrm>
            <a:prstGeom prst="rect">
              <a:avLst/>
            </a:prstGeom>
            <a:grp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Microsoft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Azure</a:t>
              </a:r>
            </a:p>
          </p:txBody>
        </p:sp>
      </p:grpSp>
      <p:grpSp>
        <p:nvGrpSpPr>
          <p:cNvPr id="50" name="Group 49">
            <a:extLst>
              <a:ext uri="{FF2B5EF4-FFF2-40B4-BE49-F238E27FC236}">
                <a16:creationId xmlns:a16="http://schemas.microsoft.com/office/drawing/2014/main" id="{6144523B-A3E8-48AF-B68B-BCAF41D3C6DB}"/>
              </a:ext>
            </a:extLst>
          </p:cNvPr>
          <p:cNvGrpSpPr/>
          <p:nvPr/>
        </p:nvGrpSpPr>
        <p:grpSpPr>
          <a:xfrm>
            <a:off x="919208" y="1590914"/>
            <a:ext cx="4507652" cy="1510228"/>
            <a:chOff x="919208" y="1513688"/>
            <a:chExt cx="4507652" cy="1510228"/>
          </a:xfrm>
        </p:grpSpPr>
        <p:cxnSp>
          <p:nvCxnSpPr>
            <p:cNvPr id="51" name="Straight Connector 50">
              <a:extLst>
                <a:ext uri="{FF2B5EF4-FFF2-40B4-BE49-F238E27FC236}">
                  <a16:creationId xmlns:a16="http://schemas.microsoft.com/office/drawing/2014/main" id="{6DA19B73-91EA-4491-8797-19047703C2C4}"/>
                </a:ext>
              </a:extLst>
            </p:cNvPr>
            <p:cNvCxnSpPr>
              <a:cxnSpLocks/>
            </p:cNvCxnSpPr>
            <p:nvPr/>
          </p:nvCxnSpPr>
          <p:spPr>
            <a:xfrm>
              <a:off x="1005627"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Hexagon 51">
              <a:extLst>
                <a:ext uri="{FF2B5EF4-FFF2-40B4-BE49-F238E27FC236}">
                  <a16:creationId xmlns:a16="http://schemas.microsoft.com/office/drawing/2014/main" id="{3EA8B7EE-2270-417C-92A7-04829C69132D}"/>
                </a:ext>
              </a:extLst>
            </p:cNvPr>
            <p:cNvSpPr/>
            <p:nvPr/>
          </p:nvSpPr>
          <p:spPr bwMode="auto">
            <a:xfrm>
              <a:off x="985346" y="2514904"/>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53" name="Straight Connector 52">
              <a:extLst>
                <a:ext uri="{FF2B5EF4-FFF2-40B4-BE49-F238E27FC236}">
                  <a16:creationId xmlns:a16="http://schemas.microsoft.com/office/drawing/2014/main" id="{E95D447F-3F8B-44FA-898B-849F21ACD5C9}"/>
                </a:ext>
              </a:extLst>
            </p:cNvPr>
            <p:cNvCxnSpPr>
              <a:cxnSpLocks/>
            </p:cNvCxnSpPr>
            <p:nvPr/>
          </p:nvCxnSpPr>
          <p:spPr>
            <a:xfrm>
              <a:off x="2575774"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Hexagon 53">
              <a:extLst>
                <a:ext uri="{FF2B5EF4-FFF2-40B4-BE49-F238E27FC236}">
                  <a16:creationId xmlns:a16="http://schemas.microsoft.com/office/drawing/2014/main" id="{DF677010-180C-451E-944B-4F33F73E42A2}"/>
                </a:ext>
              </a:extLst>
            </p:cNvPr>
            <p:cNvSpPr/>
            <p:nvPr/>
          </p:nvSpPr>
          <p:spPr bwMode="auto">
            <a:xfrm>
              <a:off x="2556904" y="2507668"/>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55" name="Straight Arrow Connector 54">
              <a:extLst>
                <a:ext uri="{FF2B5EF4-FFF2-40B4-BE49-F238E27FC236}">
                  <a16:creationId xmlns:a16="http://schemas.microsoft.com/office/drawing/2014/main" id="{343D6C59-ED75-4810-B9DC-AFA4CD65EF44}"/>
                </a:ext>
              </a:extLst>
            </p:cNvPr>
            <p:cNvCxnSpPr>
              <a:cxnSpLocks/>
            </p:cNvCxnSpPr>
            <p:nvPr/>
          </p:nvCxnSpPr>
          <p:spPr>
            <a:xfrm>
              <a:off x="1271590" y="2916362"/>
              <a:ext cx="4155270" cy="0"/>
            </a:xfrm>
            <a:prstGeom prst="straightConnector1">
              <a:avLst/>
            </a:prstGeom>
            <a:ln w="25400" cap="rnd">
              <a:solidFill>
                <a:schemeClr val="accent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FA5954-86D6-49D8-B8E4-9721868755CA}"/>
                </a:ext>
              </a:extLst>
            </p:cNvPr>
            <p:cNvCxnSpPr>
              <a:cxnSpLocks/>
            </p:cNvCxnSpPr>
            <p:nvPr/>
          </p:nvCxnSpPr>
          <p:spPr>
            <a:xfrm flipH="1" flipV="1">
              <a:off x="1271008"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39A008A-52B6-493C-A251-558A59AE473B}"/>
                </a:ext>
              </a:extLst>
            </p:cNvPr>
            <p:cNvCxnSpPr>
              <a:cxnSpLocks/>
            </p:cNvCxnSpPr>
            <p:nvPr/>
          </p:nvCxnSpPr>
          <p:spPr>
            <a:xfrm flipH="1" flipV="1">
              <a:off x="2814400"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descr="Azure Arc">
              <a:extLst>
                <a:ext uri="{FF2B5EF4-FFF2-40B4-BE49-F238E27FC236}">
                  <a16:creationId xmlns:a16="http://schemas.microsoft.com/office/drawing/2014/main" id="{11E772F2-98E4-4799-89CF-5C5F970CBF82}"/>
                </a:ext>
              </a:extLst>
            </p:cNvPr>
            <p:cNvGrpSpPr/>
            <p:nvPr/>
          </p:nvGrpSpPr>
          <p:grpSpPr>
            <a:xfrm>
              <a:off x="3086146" y="2781210"/>
              <a:ext cx="1034424" cy="242706"/>
              <a:chOff x="3406845" y="2318867"/>
              <a:chExt cx="1034424" cy="242706"/>
            </a:xfrm>
          </p:grpSpPr>
          <p:pic>
            <p:nvPicPr>
              <p:cNvPr id="83" name="Picture 82">
                <a:extLst>
                  <a:ext uri="{FF2B5EF4-FFF2-40B4-BE49-F238E27FC236}">
                    <a16:creationId xmlns:a16="http://schemas.microsoft.com/office/drawing/2014/main" id="{BEEE94DE-2E13-4678-9714-51BF1E3485CB}"/>
                  </a:ext>
                </a:extLst>
              </p:cNvPr>
              <p:cNvPicPr>
                <a:picLocks noChangeAspect="1"/>
              </p:cNvPicPr>
              <p:nvPr/>
            </p:nvPicPr>
            <p:blipFill>
              <a:blip r:embed="rId12"/>
              <a:stretch>
                <a:fillRect/>
              </a:stretch>
            </p:blipFill>
            <p:spPr>
              <a:xfrm>
                <a:off x="3406845" y="2318867"/>
                <a:ext cx="288673" cy="242706"/>
              </a:xfrm>
              <a:prstGeom prst="rect">
                <a:avLst/>
              </a:prstGeom>
            </p:spPr>
          </p:pic>
          <p:sp>
            <p:nvSpPr>
              <p:cNvPr id="84" name="TextBox 83">
                <a:extLst>
                  <a:ext uri="{FF2B5EF4-FFF2-40B4-BE49-F238E27FC236}">
                    <a16:creationId xmlns:a16="http://schemas.microsoft.com/office/drawing/2014/main" id="{57603F54-007C-422A-AE79-C6013D171BBD}"/>
                  </a:ext>
                </a:extLst>
              </p:cNvPr>
              <p:cNvSpPr txBox="1"/>
              <p:nvPr/>
            </p:nvSpPr>
            <p:spPr>
              <a:xfrm>
                <a:off x="3765891" y="2347887"/>
                <a:ext cx="675378" cy="184666"/>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Segoe UI Semibold"/>
                    <a:ea typeface="+mn-ea"/>
                    <a:cs typeface="+mn-cs"/>
                  </a:rPr>
                  <a:t>Azure Arc</a:t>
                </a:r>
              </a:p>
            </p:txBody>
          </p:sp>
        </p:grpSp>
        <p:sp>
          <p:nvSpPr>
            <p:cNvPr id="59" name="Hexagon 58">
              <a:extLst>
                <a:ext uri="{FF2B5EF4-FFF2-40B4-BE49-F238E27FC236}">
                  <a16:creationId xmlns:a16="http://schemas.microsoft.com/office/drawing/2014/main" id="{96D8CF14-2BD7-4F4B-B804-A45022097BF5}"/>
                </a:ext>
              </a:extLst>
            </p:cNvPr>
            <p:cNvSpPr/>
            <p:nvPr/>
          </p:nvSpPr>
          <p:spPr bwMode="auto">
            <a:xfrm>
              <a:off x="3978336" y="2509439"/>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sp>
          <p:nvSpPr>
            <p:cNvPr id="60" name="Rectangle 59">
              <a:extLst>
                <a:ext uri="{FF2B5EF4-FFF2-40B4-BE49-F238E27FC236}">
                  <a16:creationId xmlns:a16="http://schemas.microsoft.com/office/drawing/2014/main" id="{F3C6BCB6-CDD0-47A7-B648-B62FAB280809}"/>
                </a:ext>
              </a:extLst>
            </p:cNvPr>
            <p:cNvSpPr/>
            <p:nvPr/>
          </p:nvSpPr>
          <p:spPr>
            <a:xfrm>
              <a:off x="3941430" y="1942716"/>
              <a:ext cx="697307" cy="323165"/>
            </a:xfrm>
            <a:prstGeom prst="rect">
              <a:avLst/>
            </a:prstGeom>
          </p:spPr>
          <p:txBody>
            <a:bodyPr wrap="none" tIns="91440" bIns="91440" anchor="t">
              <a:spAutoFit/>
            </a:body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On-prem</a:t>
              </a:r>
            </a:p>
          </p:txBody>
        </p:sp>
        <p:grpSp>
          <p:nvGrpSpPr>
            <p:cNvPr id="61" name="Group 164" descr="access, cloud">
              <a:extLst>
                <a:ext uri="{FF2B5EF4-FFF2-40B4-BE49-F238E27FC236}">
                  <a16:creationId xmlns:a16="http://schemas.microsoft.com/office/drawing/2014/main" id="{26C9003E-FB5A-4BF2-B868-52B5F1D6DF0C}"/>
                </a:ext>
              </a:extLst>
            </p:cNvPr>
            <p:cNvGrpSpPr>
              <a:grpSpLocks noChangeAspect="1"/>
            </p:cNvGrpSpPr>
            <p:nvPr/>
          </p:nvGrpSpPr>
          <p:grpSpPr bwMode="auto">
            <a:xfrm>
              <a:off x="4085296" y="1513688"/>
              <a:ext cx="409575" cy="409575"/>
              <a:chOff x="2821" y="3067"/>
              <a:chExt cx="258" cy="258"/>
            </a:xfrm>
          </p:grpSpPr>
          <p:sp>
            <p:nvSpPr>
              <p:cNvPr id="68" name="AutoShape 163">
                <a:extLst>
                  <a:ext uri="{FF2B5EF4-FFF2-40B4-BE49-F238E27FC236}">
                    <a16:creationId xmlns:a16="http://schemas.microsoft.com/office/drawing/2014/main" id="{F1F5A7DE-A5A9-4C1F-9ABF-5C085B871FB6}"/>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68">
                <a:extLst>
                  <a:ext uri="{FF2B5EF4-FFF2-40B4-BE49-F238E27FC236}">
                    <a16:creationId xmlns:a16="http://schemas.microsoft.com/office/drawing/2014/main" id="{E04E3876-490E-48DB-BBAC-F89A9CCCD285}"/>
                  </a:ext>
                </a:extLst>
              </p:cNvPr>
              <p:cNvSpPr>
                <a:spLocks noChangeArrowheads="1"/>
              </p:cNvSpPr>
              <p:nvPr/>
            </p:nvSpPr>
            <p:spPr bwMode="auto">
              <a:xfrm>
                <a:off x="2821" y="3067"/>
                <a:ext cx="129" cy="25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169">
                <a:extLst>
                  <a:ext uri="{FF2B5EF4-FFF2-40B4-BE49-F238E27FC236}">
                    <a16:creationId xmlns:a16="http://schemas.microsoft.com/office/drawing/2014/main" id="{9F056647-A82C-4510-A32E-5B4442A072E9}"/>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70">
                <a:extLst>
                  <a:ext uri="{FF2B5EF4-FFF2-40B4-BE49-F238E27FC236}">
                    <a16:creationId xmlns:a16="http://schemas.microsoft.com/office/drawing/2014/main" id="{01E9C184-48EF-420F-A136-94D8EF16F596}"/>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71">
                <a:extLst>
                  <a:ext uri="{FF2B5EF4-FFF2-40B4-BE49-F238E27FC236}">
                    <a16:creationId xmlns:a16="http://schemas.microsoft.com/office/drawing/2014/main" id="{71039545-1CAC-4DC5-A8A6-D4011A089A8A}"/>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72">
                <a:extLst>
                  <a:ext uri="{FF2B5EF4-FFF2-40B4-BE49-F238E27FC236}">
                    <a16:creationId xmlns:a16="http://schemas.microsoft.com/office/drawing/2014/main" id="{D400A568-FBB6-4A8E-B522-2FB17CC69342}"/>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73">
                <a:extLst>
                  <a:ext uri="{FF2B5EF4-FFF2-40B4-BE49-F238E27FC236}">
                    <a16:creationId xmlns:a16="http://schemas.microsoft.com/office/drawing/2014/main" id="{811A8E76-A418-4870-B832-D0453FBA30A9}"/>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74">
                <a:extLst>
                  <a:ext uri="{FF2B5EF4-FFF2-40B4-BE49-F238E27FC236}">
                    <a16:creationId xmlns:a16="http://schemas.microsoft.com/office/drawing/2014/main" id="{69578141-B074-40F3-9890-853C1E327BCD}"/>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75">
                <a:extLst>
                  <a:ext uri="{FF2B5EF4-FFF2-40B4-BE49-F238E27FC236}">
                    <a16:creationId xmlns:a16="http://schemas.microsoft.com/office/drawing/2014/main" id="{93A3DAC0-23C4-4024-BA5D-3585D017A80C}"/>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76">
                <a:extLst>
                  <a:ext uri="{FF2B5EF4-FFF2-40B4-BE49-F238E27FC236}">
                    <a16:creationId xmlns:a16="http://schemas.microsoft.com/office/drawing/2014/main" id="{3ED1C220-E6C4-48F2-91A6-B2F279E25D68}"/>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77">
                <a:extLst>
                  <a:ext uri="{FF2B5EF4-FFF2-40B4-BE49-F238E27FC236}">
                    <a16:creationId xmlns:a16="http://schemas.microsoft.com/office/drawing/2014/main" id="{711B0140-2A4D-44EA-AD8C-D50CC88C9D3E}"/>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78">
                <a:extLst>
                  <a:ext uri="{FF2B5EF4-FFF2-40B4-BE49-F238E27FC236}">
                    <a16:creationId xmlns:a16="http://schemas.microsoft.com/office/drawing/2014/main" id="{39568197-03BB-4173-904C-7109F924AA69}"/>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79">
                <a:extLst>
                  <a:ext uri="{FF2B5EF4-FFF2-40B4-BE49-F238E27FC236}">
                    <a16:creationId xmlns:a16="http://schemas.microsoft.com/office/drawing/2014/main" id="{0342EA96-3A70-48C4-8797-1029DAF13FB1}"/>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80">
                <a:extLst>
                  <a:ext uri="{FF2B5EF4-FFF2-40B4-BE49-F238E27FC236}">
                    <a16:creationId xmlns:a16="http://schemas.microsoft.com/office/drawing/2014/main" id="{BAD65B15-259C-4413-B7BE-646111213943}"/>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81">
                <a:extLst>
                  <a:ext uri="{FF2B5EF4-FFF2-40B4-BE49-F238E27FC236}">
                    <a16:creationId xmlns:a16="http://schemas.microsoft.com/office/drawing/2014/main" id="{CD4CBEA4-F6E8-433D-BB91-51D53DEB0239}"/>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2" name="Straight Connector 61">
              <a:extLst>
                <a:ext uri="{FF2B5EF4-FFF2-40B4-BE49-F238E27FC236}">
                  <a16:creationId xmlns:a16="http://schemas.microsoft.com/office/drawing/2014/main" id="{035F74BD-703A-4685-BB07-4A6B89DECA9A}"/>
                </a:ext>
              </a:extLst>
            </p:cNvPr>
            <p:cNvCxnSpPr>
              <a:cxnSpLocks/>
            </p:cNvCxnSpPr>
            <p:nvPr/>
          </p:nvCxnSpPr>
          <p:spPr>
            <a:xfrm flipH="1" flipV="1">
              <a:off x="4249500" y="27488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3" name="Picture 4" descr="See the source image">
              <a:extLst>
                <a:ext uri="{FF2B5EF4-FFF2-40B4-BE49-F238E27FC236}">
                  <a16:creationId xmlns:a16="http://schemas.microsoft.com/office/drawing/2014/main" id="{FEB343C0-8C05-473F-9FE1-B8C3E5F6B3B9}"/>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27156" t="9388" r="27156" b="39903"/>
            <a:stretch/>
          </p:blipFill>
          <p:spPr bwMode="auto">
            <a:xfrm>
              <a:off x="1003187" y="1563057"/>
              <a:ext cx="497894" cy="310838"/>
            </a:xfrm>
            <a:prstGeom prst="rect">
              <a:avLst/>
            </a:prstGeom>
            <a:solidFill>
              <a:schemeClr val="bg1"/>
            </a:solidFill>
          </p:spPr>
        </p:pic>
        <p:sp>
          <p:nvSpPr>
            <p:cNvPr id="64" name="TextBox 63">
              <a:extLst>
                <a:ext uri="{FF2B5EF4-FFF2-40B4-BE49-F238E27FC236}">
                  <a16:creationId xmlns:a16="http://schemas.microsoft.com/office/drawing/2014/main" id="{B88F704B-6CF3-46B1-B163-169AF80849AC}"/>
                </a:ext>
              </a:extLst>
            </p:cNvPr>
            <p:cNvSpPr txBox="1"/>
            <p:nvPr/>
          </p:nvSpPr>
          <p:spPr>
            <a:xfrm>
              <a:off x="919208" y="2022927"/>
              <a:ext cx="665853" cy="179285"/>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Google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Cloud</a:t>
              </a:r>
            </a:p>
          </p:txBody>
        </p:sp>
        <p:sp>
          <p:nvSpPr>
            <p:cNvPr id="65" name="TextBox 64">
              <a:extLst>
                <a:ext uri="{FF2B5EF4-FFF2-40B4-BE49-F238E27FC236}">
                  <a16:creationId xmlns:a16="http://schemas.microsoft.com/office/drawing/2014/main" id="{363CC9C8-CFA4-4581-884D-484435CF9E94}"/>
                </a:ext>
              </a:extLst>
            </p:cNvPr>
            <p:cNvSpPr txBox="1"/>
            <p:nvPr/>
          </p:nvSpPr>
          <p:spPr>
            <a:xfrm>
              <a:off x="2407769" y="2044975"/>
              <a:ext cx="871232" cy="157237"/>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Amazon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Web Services</a:t>
              </a:r>
            </a:p>
          </p:txBody>
        </p:sp>
        <p:pic>
          <p:nvPicPr>
            <p:cNvPr id="66" name="Picture 2">
              <a:extLst>
                <a:ext uri="{FF2B5EF4-FFF2-40B4-BE49-F238E27FC236}">
                  <a16:creationId xmlns:a16="http://schemas.microsoft.com/office/drawing/2014/main" id="{375FF24E-4D64-4E4D-B0D1-6333DC9FF2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8889" y="1601269"/>
              <a:ext cx="448992" cy="268676"/>
            </a:xfrm>
            <a:prstGeom prst="rect">
              <a:avLst/>
            </a:prstGeom>
            <a:solidFill>
              <a:schemeClr val="bg1"/>
            </a:solidFill>
          </p:spPr>
        </p:pic>
        <p:cxnSp>
          <p:nvCxnSpPr>
            <p:cNvPr id="67" name="Straight Connector 66">
              <a:extLst>
                <a:ext uri="{FF2B5EF4-FFF2-40B4-BE49-F238E27FC236}">
                  <a16:creationId xmlns:a16="http://schemas.microsoft.com/office/drawing/2014/main" id="{E21D5A74-3B09-4E33-8F9C-B33CAA73AD10}"/>
                </a:ext>
              </a:extLst>
            </p:cNvPr>
            <p:cNvCxnSpPr>
              <a:cxnSpLocks/>
            </p:cNvCxnSpPr>
            <p:nvPr/>
          </p:nvCxnSpPr>
          <p:spPr>
            <a:xfrm>
              <a:off x="4007896"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4879B989-FFDE-4820-9E19-81E92CA9FEEF}"/>
              </a:ext>
            </a:extLst>
          </p:cNvPr>
          <p:cNvSpPr txBox="1"/>
          <p:nvPr/>
        </p:nvSpPr>
        <p:spPr>
          <a:xfrm>
            <a:off x="595227" y="1025187"/>
            <a:ext cx="6790427" cy="292388"/>
          </a:xfrm>
          <a:prstGeom prst="roundRect">
            <a:avLst>
              <a:gd name="adj" fmla="val 213"/>
            </a:avLst>
          </a:prstGeom>
          <a:noFill/>
        </p:spPr>
        <p:txBody>
          <a:bodyPr wrap="square" lIns="0" tIns="0" rIns="0" bIns="0" rtlCol="0" anchor="t">
            <a:spAutoFit/>
          </a:bodyPr>
          <a:lstStyle/>
          <a:p>
            <a:pPr>
              <a:lnSpc>
                <a:spcPct val="95000"/>
              </a:lnSpc>
              <a:spcAft>
                <a:spcPts val="432"/>
              </a:spcAft>
              <a:buClr>
                <a:srgbClr val="50E6FF"/>
              </a:buClr>
            </a:pPr>
            <a:r>
              <a:rPr lang="en-US" sz="2000" dirty="0">
                <a:latin typeface="+mj-lt"/>
              </a:rPr>
              <a:t>Multi-cloud &amp; hybrid protection in Azure Security Center </a:t>
            </a:r>
          </a:p>
        </p:txBody>
      </p:sp>
    </p:spTree>
    <p:extLst>
      <p:ext uri="{BB962C8B-B14F-4D97-AF65-F5344CB8AC3E}">
        <p14:creationId xmlns:p14="http://schemas.microsoft.com/office/powerpoint/2010/main" val="257890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dirty="0"/>
              <a:t>Native Security for Azure</a:t>
            </a:r>
            <a:endParaRPr lang="gsw-CH" dirty="0"/>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701" name="Rectangle: Rounded Corners 700">
            <a:extLst>
              <a:ext uri="{FF2B5EF4-FFF2-40B4-BE49-F238E27FC236}">
                <a16:creationId xmlns:a16="http://schemas.microsoft.com/office/drawing/2014/main" id="{9430EB3A-D3FC-47BE-954E-8843FCEDFB16}"/>
              </a:ext>
            </a:extLst>
          </p:cNvPr>
          <p:cNvSpPr/>
          <p:nvPr/>
        </p:nvSpPr>
        <p:spPr bwMode="auto">
          <a:xfrm flipH="1">
            <a:off x="11333829" y="1187874"/>
            <a:ext cx="510441" cy="4906865"/>
          </a:xfrm>
          <a:prstGeom prst="roundRect">
            <a:avLst>
              <a:gd name="adj" fmla="val 10583"/>
            </a:avLst>
          </a:prstGeom>
          <a:noFill/>
          <a:ln w="19050" cap="flat" cmpd="sng" algn="ctr">
            <a:gradFill>
              <a:gsLst>
                <a:gs pos="27000">
                  <a:srgbClr val="107C10"/>
                </a:gs>
                <a:gs pos="26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2" name="Rectangle 701">
            <a:hlinkClick r:id="rId7"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64CEF666-B24D-41FB-A398-C96CA7BEAA92}"/>
              </a:ext>
            </a:extLst>
          </p:cNvPr>
          <p:cNvSpPr/>
          <p:nvPr/>
        </p:nvSpPr>
        <p:spPr>
          <a:xfrm>
            <a:off x="184303" y="1038085"/>
            <a:ext cx="5605730" cy="357534"/>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91440" tIns="64008" rIns="91440" bIns="64008" rtlCol="0" anchor="t">
            <a:spAutoFit/>
          </a:bodyPr>
          <a:lstStyle/>
          <a:p>
            <a:pPr marL="0" marR="0" lvl="0" indent="0" defTabSz="91440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Azure Cloud Adoption Framework (CAF)</a:t>
            </a:r>
          </a:p>
          <a:p>
            <a:pPr marL="0" marR="0" lvl="0" indent="0" defTabSz="914400" eaLnBrk="1" fontAlgn="base" latinLnBrk="0" hangingPunct="1">
              <a:lnSpc>
                <a:spcPct val="100000"/>
              </a:lnSpc>
              <a:spcBef>
                <a:spcPts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Guidance on security strategy, planning, roles and responsibilities </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https://aka.ms/CAF</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 </a:t>
            </a:r>
          </a:p>
        </p:txBody>
      </p:sp>
      <p:grpSp>
        <p:nvGrpSpPr>
          <p:cNvPr id="703" name="Group 702">
            <a:extLst>
              <a:ext uri="{FF2B5EF4-FFF2-40B4-BE49-F238E27FC236}">
                <a16:creationId xmlns:a16="http://schemas.microsoft.com/office/drawing/2014/main" id="{97A90A0A-96BF-43B2-8ADE-E6D2E0138C74}"/>
              </a:ext>
            </a:extLst>
          </p:cNvPr>
          <p:cNvGrpSpPr/>
          <p:nvPr/>
        </p:nvGrpSpPr>
        <p:grpSpPr>
          <a:xfrm>
            <a:off x="1733669" y="5443587"/>
            <a:ext cx="9862590" cy="1317250"/>
            <a:chOff x="1733669" y="5386809"/>
            <a:chExt cx="9862590" cy="1317250"/>
          </a:xfrm>
        </p:grpSpPr>
        <p:grpSp>
          <p:nvGrpSpPr>
            <p:cNvPr id="704" name="Group 703">
              <a:extLst>
                <a:ext uri="{FF2B5EF4-FFF2-40B4-BE49-F238E27FC236}">
                  <a16:creationId xmlns:a16="http://schemas.microsoft.com/office/drawing/2014/main" id="{0A133772-9319-4C80-9EC2-75A97003A874}"/>
                </a:ext>
              </a:extLst>
            </p:cNvPr>
            <p:cNvGrpSpPr/>
            <p:nvPr/>
          </p:nvGrpSpPr>
          <p:grpSpPr>
            <a:xfrm>
              <a:off x="1824382" y="5386809"/>
              <a:ext cx="9771877" cy="1317250"/>
              <a:chOff x="1824382" y="5386809"/>
              <a:chExt cx="9771877" cy="1317250"/>
            </a:xfrm>
          </p:grpSpPr>
          <p:sp>
            <p:nvSpPr>
              <p:cNvPr id="706" name="Rectangle: Rounded Corners 705">
                <a:hlinkClick r:id="rId9"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8429AACB-606C-4A9C-9FBF-BEE2C4BC5230}"/>
                  </a:ext>
                </a:extLst>
              </p:cNvPr>
              <p:cNvSpPr/>
              <p:nvPr/>
            </p:nvSpPr>
            <p:spPr bwMode="auto">
              <a:xfrm>
                <a:off x="1824382" y="5386809"/>
                <a:ext cx="9771877" cy="1317250"/>
              </a:xfrm>
              <a:prstGeom prst="roundRect">
                <a:avLst>
                  <a:gd name="adj" fmla="val 0"/>
                </a:avLst>
              </a:prstGeom>
              <a:solidFill>
                <a:srgbClr val="CDEAFF"/>
              </a:solidFill>
              <a:ln w="9525" cap="flat" cmpd="sng" algn="ctr">
                <a:solidFill>
                  <a:srgbClr val="0078D4">
                    <a:lumMod val="40000"/>
                    <a:lumOff val="6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Rectangle 706">
                <a:extLst>
                  <a:ext uri="{FF2B5EF4-FFF2-40B4-BE49-F238E27FC236}">
                    <a16:creationId xmlns:a16="http://schemas.microsoft.com/office/drawing/2014/main" id="{2E0EE7F0-B921-4C45-A61C-CC6A6E690AAC}"/>
                  </a:ext>
                </a:extLst>
              </p:cNvPr>
              <p:cNvSpPr/>
              <p:nvPr/>
            </p:nvSpPr>
            <p:spPr>
              <a:xfrm>
                <a:off x="1878805" y="5532481"/>
                <a:ext cx="2191626" cy="289310"/>
              </a:xfrm>
              <a:prstGeom prst="rect">
                <a:avLst/>
              </a:prstGeom>
              <a:noFill/>
              <a:ln>
                <a:noFill/>
              </a:ln>
            </p:spPr>
            <p:txBody>
              <a:bodyPr vert="horz" wrap="none" lIns="91440" tIns="45720" rIns="91440" bIns="27432" numCol="1" anchor="t" anchorCtr="0" compatLnSpc="1">
                <a:prstTxWarp prst="textNoShape">
                  <a:avLst/>
                </a:prstTxWarp>
                <a:spAutoFit/>
              </a:bodyPr>
              <a:lstStyle/>
              <a:p>
                <a:pPr marL="0" marR="0" lvl="0" indent="0" defTabSz="914400" eaLnBrk="0" fontAlgn="base" latinLnBrk="0" hangingPunct="0">
                  <a:lnSpc>
                    <a:spcPct val="100000"/>
                  </a:lnSpc>
                  <a:spcBef>
                    <a:spcPct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rPr>
                  <a:t>Azure Sentinel</a:t>
                </a:r>
                <a:b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rPr>
                </a:b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cs typeface="Segoe UI Semibold" panose="020B0702040204020203" pitchFamily="34" charset="0"/>
                  </a:rPr>
                  <a:t>Threat detection, investigation, remediation, and hunting</a:t>
                </a:r>
              </a:p>
            </p:txBody>
          </p:sp>
          <p:sp>
            <p:nvSpPr>
              <p:cNvPr id="708" name="TextBox 707">
                <a:extLst>
                  <a:ext uri="{FF2B5EF4-FFF2-40B4-BE49-F238E27FC236}">
                    <a16:creationId xmlns:a16="http://schemas.microsoft.com/office/drawing/2014/main" id="{B6DA6DA0-A616-41CC-B094-C90EBE34B39A}"/>
                  </a:ext>
                </a:extLst>
              </p:cNvPr>
              <p:cNvSpPr txBox="1"/>
              <p:nvPr/>
            </p:nvSpPr>
            <p:spPr>
              <a:xfrm>
                <a:off x="1971000" y="5851945"/>
                <a:ext cx="3503804" cy="374862"/>
              </a:xfrm>
              <a:prstGeom prst="rect">
                <a:avLst/>
              </a:prstGeom>
              <a:noFill/>
            </p:spPr>
            <p:txBody>
              <a:bodyPr wrap="square" lIns="0" tIns="0" rIns="0" bIns="0" numCol="2" rtlCol="0">
                <a:noAutofit/>
              </a:bodyPr>
              <a:lstStyle/>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Security Incident &amp; Event Management (SIEM)</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Security Orchestration, Automation, and </a:t>
                </a:r>
                <a:b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b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Remediation (SOAR)</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endPar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endParaRP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Unified Entity Behavioral Analytics (UEBA)</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Machine Learning (ML) &amp; Artificial Intelligence (AI)</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cs typeface="Segoe UI Semibold" panose="020B0702040204020203" pitchFamily="34" charset="0"/>
                  </a:rPr>
                  <a:t>Security Data Lake</a:t>
                </a:r>
              </a:p>
            </p:txBody>
          </p:sp>
        </p:grpSp>
        <p:pic>
          <p:nvPicPr>
            <p:cNvPr id="705" name="Graphic 704">
              <a:extLst>
                <a:ext uri="{FF2B5EF4-FFF2-40B4-BE49-F238E27FC236}">
                  <a16:creationId xmlns:a16="http://schemas.microsoft.com/office/drawing/2014/main" id="{8D893BF3-7CAE-473A-A8C2-FD843D70449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733669" y="5583899"/>
              <a:ext cx="188176" cy="188176"/>
            </a:xfrm>
            <a:prstGeom prst="rect">
              <a:avLst/>
            </a:prstGeom>
          </p:spPr>
        </p:pic>
      </p:grpSp>
      <p:grpSp>
        <p:nvGrpSpPr>
          <p:cNvPr id="709" name="Group 708">
            <a:extLst>
              <a:ext uri="{FF2B5EF4-FFF2-40B4-BE49-F238E27FC236}">
                <a16:creationId xmlns:a16="http://schemas.microsoft.com/office/drawing/2014/main" id="{66CE3C44-F7AB-4078-9BC9-C0663011373C}"/>
              </a:ext>
            </a:extLst>
          </p:cNvPr>
          <p:cNvGrpSpPr/>
          <p:nvPr/>
        </p:nvGrpSpPr>
        <p:grpSpPr>
          <a:xfrm>
            <a:off x="1837353" y="2015035"/>
            <a:ext cx="5678379" cy="1181078"/>
            <a:chOff x="1837353" y="1958257"/>
            <a:chExt cx="5678379" cy="1181078"/>
          </a:xfrm>
        </p:grpSpPr>
        <p:sp>
          <p:nvSpPr>
            <p:cNvPr id="710" name="Freeform: Shape 709">
              <a:hlinkClick r:id="rId12"/>
              <a:extLst>
                <a:ext uri="{FF2B5EF4-FFF2-40B4-BE49-F238E27FC236}">
                  <a16:creationId xmlns:a16="http://schemas.microsoft.com/office/drawing/2014/main" id="{E8103F11-E392-4D42-B4DD-F294D845AF23}"/>
                </a:ext>
              </a:extLst>
            </p:cNvPr>
            <p:cNvSpPr/>
            <p:nvPr/>
          </p:nvSpPr>
          <p:spPr bwMode="auto">
            <a:xfrm flipH="1">
              <a:off x="1837353" y="1991598"/>
              <a:ext cx="5678379" cy="1147737"/>
            </a:xfrm>
            <a:custGeom>
              <a:avLst/>
              <a:gdLst>
                <a:gd name="connsiteX0" fmla="*/ 4376568 w 5678379"/>
                <a:gd name="connsiteY0" fmla="*/ 0 h 1147737"/>
                <a:gd name="connsiteX1" fmla="*/ 1757330 w 5678379"/>
                <a:gd name="connsiteY1" fmla="*/ 0 h 1147737"/>
                <a:gd name="connsiteX2" fmla="*/ 1757330 w 5678379"/>
                <a:gd name="connsiteY2" fmla="*/ 891705 h 1147737"/>
                <a:gd name="connsiteX3" fmla="*/ 0 w 5678379"/>
                <a:gd name="connsiteY3" fmla="*/ 891705 h 1147737"/>
                <a:gd name="connsiteX4" fmla="*/ 0 w 5678379"/>
                <a:gd name="connsiteY4" fmla="*/ 1147737 h 1147737"/>
                <a:gd name="connsiteX5" fmla="*/ 1757330 w 5678379"/>
                <a:gd name="connsiteY5" fmla="*/ 1147737 h 1147737"/>
                <a:gd name="connsiteX6" fmla="*/ 1787135 w 5678379"/>
                <a:gd name="connsiteY6" fmla="*/ 1147737 h 1147737"/>
                <a:gd name="connsiteX7" fmla="*/ 4339777 w 5678379"/>
                <a:gd name="connsiteY7" fmla="*/ 1147737 h 1147737"/>
                <a:gd name="connsiteX8" fmla="*/ 4376568 w 5678379"/>
                <a:gd name="connsiteY8" fmla="*/ 1147737 h 1147737"/>
                <a:gd name="connsiteX9" fmla="*/ 5678379 w 5678379"/>
                <a:gd name="connsiteY9" fmla="*/ 1147737 h 1147737"/>
                <a:gd name="connsiteX10" fmla="*/ 5678379 w 5678379"/>
                <a:gd name="connsiteY10" fmla="*/ 891705 h 1147737"/>
                <a:gd name="connsiteX11" fmla="*/ 4376568 w 5678379"/>
                <a:gd name="connsiteY11" fmla="*/ 891705 h 11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379" h="1147737">
                  <a:moveTo>
                    <a:pt x="4376568" y="0"/>
                  </a:moveTo>
                  <a:lnTo>
                    <a:pt x="1757330" y="0"/>
                  </a:lnTo>
                  <a:lnTo>
                    <a:pt x="1757330" y="891705"/>
                  </a:lnTo>
                  <a:lnTo>
                    <a:pt x="0" y="891705"/>
                  </a:lnTo>
                  <a:lnTo>
                    <a:pt x="0" y="1147737"/>
                  </a:lnTo>
                  <a:lnTo>
                    <a:pt x="1757330" y="1147737"/>
                  </a:lnTo>
                  <a:lnTo>
                    <a:pt x="1787135" y="1147737"/>
                  </a:lnTo>
                  <a:lnTo>
                    <a:pt x="4339777" y="1147737"/>
                  </a:lnTo>
                  <a:lnTo>
                    <a:pt x="4376568" y="1147737"/>
                  </a:lnTo>
                  <a:lnTo>
                    <a:pt x="5678379" y="1147737"/>
                  </a:lnTo>
                  <a:lnTo>
                    <a:pt x="5678379" y="891705"/>
                  </a:lnTo>
                  <a:lnTo>
                    <a:pt x="4376568" y="891705"/>
                  </a:lnTo>
                  <a:close/>
                </a:path>
              </a:pathLst>
            </a:custGeom>
            <a:solidFill>
              <a:srgbClr val="E6F4FF"/>
            </a:solidFill>
            <a:ln w="9525" cap="rnd" cmpd="sng" algn="ctr">
              <a:solidFill>
                <a:srgbClr val="0078D4">
                  <a:lumMod val="75000"/>
                </a:srgbClr>
              </a:solidFill>
              <a:prstDash val="solid"/>
              <a:headEnd type="none" w="med" len="med"/>
              <a:tailEnd type="none" w="med" len="med"/>
            </a:ln>
            <a:effectLst/>
          </p:spPr>
          <p:txBody>
            <a:bodyPr vert="horz" wrap="square" lIns="91440" tIns="91440" rIns="0" bIns="91440" numCol="1" rtlCol="0" anchor="t"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endParaRPr kumimoji="0" lang="en-US" sz="8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711" name="Rectangle 710">
              <a:extLst>
                <a:ext uri="{FF2B5EF4-FFF2-40B4-BE49-F238E27FC236}">
                  <a16:creationId xmlns:a16="http://schemas.microsoft.com/office/drawing/2014/main" id="{60856F1D-95D1-485C-9F13-3A660C52A832}"/>
                </a:ext>
              </a:extLst>
            </p:cNvPr>
            <p:cNvSpPr/>
            <p:nvPr/>
          </p:nvSpPr>
          <p:spPr>
            <a:xfrm>
              <a:off x="3139164" y="1958257"/>
              <a:ext cx="2589433" cy="339067"/>
            </a:xfrm>
            <a:prstGeom prst="rect">
              <a:avLst/>
            </a:prstGeom>
          </p:spPr>
          <p:txBody>
            <a:bodyPr wrap="square" tIns="64008">
              <a:spAutoFit/>
            </a:bodyPr>
            <a:lstStyle/>
            <a:p>
              <a:pPr marL="0" marR="0" lvl="0" indent="0" defTabSz="914400" eaLnBrk="1" fontAlgn="base" latinLnBrk="0" hangingPunct="1">
                <a:lnSpc>
                  <a:spcPct val="100000"/>
                </a:lnSpc>
                <a:spcBef>
                  <a:spcPct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rPr>
                <a:t>Zero Trust Access Control</a:t>
              </a:r>
            </a:p>
            <a:p>
              <a:pPr marL="0" marR="0" lvl="0" indent="0" defTabSz="914400"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cs typeface="Segoe UI Semibold" panose="020B0702040204020203" pitchFamily="34" charset="0"/>
                </a:rPr>
                <a:t>Explicit trust validation for users and devices before allowing access</a:t>
              </a:r>
            </a:p>
          </p:txBody>
        </p:sp>
      </p:grpSp>
      <p:grpSp>
        <p:nvGrpSpPr>
          <p:cNvPr id="712" name="Group 711">
            <a:extLst>
              <a:ext uri="{FF2B5EF4-FFF2-40B4-BE49-F238E27FC236}">
                <a16:creationId xmlns:a16="http://schemas.microsoft.com/office/drawing/2014/main" id="{D51E4315-84A3-4CEE-8190-2F5ADA1D2A4A}"/>
              </a:ext>
            </a:extLst>
          </p:cNvPr>
          <p:cNvGrpSpPr/>
          <p:nvPr/>
        </p:nvGrpSpPr>
        <p:grpSpPr>
          <a:xfrm>
            <a:off x="1832280" y="5003012"/>
            <a:ext cx="9771877" cy="363805"/>
            <a:chOff x="1832280" y="4946234"/>
            <a:chExt cx="9771877" cy="363805"/>
          </a:xfrm>
        </p:grpSpPr>
        <p:sp>
          <p:nvSpPr>
            <p:cNvPr id="713" name="Rectangle: Rounded Corners 712">
              <a:hlinkClick r:id="rId13" tooltip="Microsoft Secure Score is a measurement of an organization's security posture. "/>
              <a:extLst>
                <a:ext uri="{FF2B5EF4-FFF2-40B4-BE49-F238E27FC236}">
                  <a16:creationId xmlns:a16="http://schemas.microsoft.com/office/drawing/2014/main" id="{EA80F2B6-1A13-49D4-B846-7BDFBB701B6D}"/>
                </a:ext>
              </a:extLst>
            </p:cNvPr>
            <p:cNvSpPr/>
            <p:nvPr/>
          </p:nvSpPr>
          <p:spPr bwMode="auto">
            <a:xfrm>
              <a:off x="1832280" y="4946234"/>
              <a:ext cx="9771877" cy="363805"/>
            </a:xfrm>
            <a:prstGeom prst="roundRect">
              <a:avLst>
                <a:gd name="adj" fmla="val 0"/>
              </a:avLst>
            </a:prstGeom>
            <a:solidFill>
              <a:srgbClr val="002050">
                <a:lumMod val="10000"/>
                <a:lumOff val="90000"/>
              </a:srgbClr>
            </a:solidFill>
            <a:ln w="9525" cap="flat" cmpd="sng" algn="ctr">
              <a:solidFill>
                <a:srgbClr val="002050">
                  <a:lumMod val="25000"/>
                  <a:lumOff val="75000"/>
                </a:srgbClr>
              </a:solidFill>
              <a:prstDash val="solid"/>
              <a:headEnd type="none" w="med" len="med"/>
              <a:tailEnd type="none" w="med" len="med"/>
            </a:ln>
            <a:effectLst/>
          </p:spPr>
          <p:txBody>
            <a:bodyPr rot="0" spcFirstLastPara="0" vertOverflow="overflow" horzOverflow="overflow" vert="horz" wrap="square" lIns="182880" tIns="64008"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4" name="Rectangle: Rounded Corners 713">
              <a:extLst>
                <a:ext uri="{FF2B5EF4-FFF2-40B4-BE49-F238E27FC236}">
                  <a16:creationId xmlns:a16="http://schemas.microsoft.com/office/drawing/2014/main" id="{B84CFEC8-3009-41B3-A7D4-6FC93D34BE9C}"/>
                </a:ext>
              </a:extLst>
            </p:cNvPr>
            <p:cNvSpPr/>
            <p:nvPr/>
          </p:nvSpPr>
          <p:spPr bwMode="auto">
            <a:xfrm>
              <a:off x="1878805" y="4968394"/>
              <a:ext cx="1297150" cy="196977"/>
            </a:xfrm>
            <a:prstGeom prst="roundRect">
              <a:avLst>
                <a:gd name="adj" fmla="val 0"/>
              </a:avLst>
            </a:prstGeom>
            <a:noFill/>
            <a:ln>
              <a:noFill/>
            </a:ln>
          </p:spPr>
          <p:txBody>
            <a:bodyPr vert="horz" wrap="none" lIns="91440" tIns="45720" rIns="91440" bIns="27432" numCol="1" anchor="t"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rPr>
                <a:t>Microsoft Secure Score</a:t>
              </a:r>
              <a:endParaRPr kumimoji="0" lang="en-US" sz="800" b="0" i="0" u="none" strike="noStrike" kern="0" cap="none" spc="0" normalizeH="0" baseline="0" noProof="0">
                <a:ln>
                  <a:noFill/>
                </a:ln>
                <a:gradFill>
                  <a:gsLst>
                    <a:gs pos="34000">
                      <a:srgbClr val="1A1A1A"/>
                    </a:gs>
                    <a:gs pos="64000">
                      <a:srgbClr val="1A1A1A"/>
                    </a:gs>
                  </a:gsLst>
                  <a:lin ang="5400000" scaled="1"/>
                </a:gradFill>
                <a:effectLst/>
                <a:uLnTx/>
                <a:uFillTx/>
                <a:latin typeface="Segoe UI Semibold"/>
              </a:endParaRPr>
            </a:p>
          </p:txBody>
        </p:sp>
      </p:grpSp>
      <p:sp>
        <p:nvSpPr>
          <p:cNvPr id="717" name="Rectangle 716">
            <a:extLst>
              <a:ext uri="{FF2B5EF4-FFF2-40B4-BE49-F238E27FC236}">
                <a16:creationId xmlns:a16="http://schemas.microsoft.com/office/drawing/2014/main" id="{6AD5329C-FD37-4DD9-A029-B665A141D0A8}"/>
              </a:ext>
            </a:extLst>
          </p:cNvPr>
          <p:cNvSpPr/>
          <p:nvPr/>
        </p:nvSpPr>
        <p:spPr>
          <a:xfrm>
            <a:off x="538309" y="2965816"/>
            <a:ext cx="1118140" cy="261610"/>
          </a:xfrm>
          <a:prstGeom prst="rect">
            <a:avLst/>
          </a:prstGeom>
        </p:spPr>
        <p:txBody>
          <a:bodyPr wrap="square" lIns="0">
            <a:spAutoFit/>
          </a:bodyPr>
          <a:lstStyle/>
          <a:p>
            <a:pPr defTabSz="2194481">
              <a:defRPr/>
            </a:pPr>
            <a:r>
              <a:rPr lang="en-US" sz="550">
                <a:gradFill>
                  <a:gsLst>
                    <a:gs pos="2917">
                      <a:srgbClr val="1A1A1A"/>
                    </a:gs>
                    <a:gs pos="100000">
                      <a:srgbClr val="1A1A1A"/>
                    </a:gs>
                  </a:gsLst>
                  <a:lin ang="5400000" scaled="0"/>
                </a:gradFill>
                <a:latin typeface="Segoe UI Semibold"/>
                <a:cs typeface="Segoe UI" panose="020B0502040204020203" pitchFamily="34" charset="0"/>
              </a:rPr>
              <a:t>Full Time Employees, Partners, and/or outsourced providers</a:t>
            </a:r>
          </a:p>
        </p:txBody>
      </p:sp>
      <p:grpSp>
        <p:nvGrpSpPr>
          <p:cNvPr id="718" name="Group 717">
            <a:extLst>
              <a:ext uri="{FF2B5EF4-FFF2-40B4-BE49-F238E27FC236}">
                <a16:creationId xmlns:a16="http://schemas.microsoft.com/office/drawing/2014/main" id="{BCEC31E8-10E0-4E62-961E-30EF5211DFA8}"/>
              </a:ext>
            </a:extLst>
          </p:cNvPr>
          <p:cNvGrpSpPr/>
          <p:nvPr/>
        </p:nvGrpSpPr>
        <p:grpSpPr>
          <a:xfrm>
            <a:off x="3175955" y="1488994"/>
            <a:ext cx="2578476" cy="506872"/>
            <a:chOff x="3175955" y="1432216"/>
            <a:chExt cx="2578476" cy="506872"/>
          </a:xfrm>
        </p:grpSpPr>
        <p:sp>
          <p:nvSpPr>
            <p:cNvPr id="719" name="Rectangle 718">
              <a:hlinkClick r:id="rId14"/>
              <a:extLst>
                <a:ext uri="{FF2B5EF4-FFF2-40B4-BE49-F238E27FC236}">
                  <a16:creationId xmlns:a16="http://schemas.microsoft.com/office/drawing/2014/main" id="{81C51B05-997F-4F77-A922-BF74A0E7B100}"/>
                </a:ext>
              </a:extLst>
            </p:cNvPr>
            <p:cNvSpPr/>
            <p:nvPr/>
          </p:nvSpPr>
          <p:spPr>
            <a:xfrm>
              <a:off x="3175955" y="1432216"/>
              <a:ext cx="2578476" cy="506872"/>
            </a:xfrm>
            <a:prstGeom prst="rect">
              <a:avLst/>
            </a:prstGeom>
            <a:solidFill>
              <a:srgbClr val="E6F4FF"/>
            </a:solidFill>
            <a:ln w="10795" cap="flat" cmpd="sng" algn="ctr">
              <a:noFill/>
              <a:prstDash val="solid"/>
            </a:ln>
            <a:effectLst>
              <a:outerShdw dist="38100" dir="10800000" algn="ctr" rotWithShape="0">
                <a:srgbClr val="005A9F"/>
              </a:outerShdw>
            </a:effectLst>
          </p:spPr>
          <p:txBody>
            <a:bodyPr vert="horz" wrap="square" lIns="45720" tIns="36576" rIns="45720" bIns="36576" rtlCol="0" anchor="t" anchorCtr="0">
              <a:noAutofit/>
            </a:bodyPr>
            <a:lstStyle/>
            <a:p>
              <a:pPr marL="0" marR="0" lvl="0" indent="0" defTabSz="91440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AD Identity Governance </a:t>
              </a:r>
            </a:p>
          </p:txBody>
        </p:sp>
        <p:sp>
          <p:nvSpPr>
            <p:cNvPr id="720" name="TextBox 719">
              <a:extLst>
                <a:ext uri="{FF2B5EF4-FFF2-40B4-BE49-F238E27FC236}">
                  <a16:creationId xmlns:a16="http://schemas.microsoft.com/office/drawing/2014/main" id="{EE0A5E69-ED4B-435F-9B37-68501F079FF5}"/>
                </a:ext>
              </a:extLst>
            </p:cNvPr>
            <p:cNvSpPr txBox="1"/>
            <p:nvPr/>
          </p:nvSpPr>
          <p:spPr>
            <a:xfrm>
              <a:off x="3223528" y="1622959"/>
              <a:ext cx="2369612" cy="246856"/>
            </a:xfrm>
            <a:prstGeom prst="rect">
              <a:avLst/>
            </a:prstGeom>
            <a:noFill/>
          </p:spPr>
          <p:txBody>
            <a:bodyPr wrap="square" lIns="0" tIns="0" rIns="0" bIns="0" numCol="2" spcCol="0" rtlCol="0">
              <a:noAutofit/>
            </a:bodyPr>
            <a:lstStyle/>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cs typeface="Segoe UI Semibold" panose="020B0702040204020203" pitchFamily="34" charset="0"/>
                </a:rPr>
                <a:t>Automated User Provisioning</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cs typeface="Segoe UI Semibold" panose="020B0702040204020203" pitchFamily="34" charset="0"/>
                </a:rPr>
                <a:t>Entitlement Management</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cs typeface="Segoe UI Semibold" panose="020B0702040204020203" pitchFamily="34" charset="0"/>
                </a:rPr>
                <a:t>Access Reviews</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cs typeface="Segoe UI Semibold" panose="020B0702040204020203" pitchFamily="34" charset="0"/>
                </a:rPr>
                <a:t>Privileged Identity Management (PIM) </a:t>
              </a:r>
            </a:p>
            <a:p>
              <a:pPr marL="91440" marR="0" lvl="0" indent="-91440" defTabSz="932472"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cs typeface="Segoe UI Semibold" panose="020B0702040204020203" pitchFamily="34" charset="0"/>
                </a:rPr>
                <a:t>Terms of Use</a:t>
              </a:r>
            </a:p>
          </p:txBody>
        </p:sp>
      </p:grpSp>
      <p:sp>
        <p:nvSpPr>
          <p:cNvPr id="721" name="Rectangle 720">
            <a:extLst>
              <a:ext uri="{FF2B5EF4-FFF2-40B4-BE49-F238E27FC236}">
                <a16:creationId xmlns:a16="http://schemas.microsoft.com/office/drawing/2014/main" id="{F903A6FD-2F34-4D47-B73A-E720DCDE58B6}"/>
              </a:ext>
            </a:extLst>
          </p:cNvPr>
          <p:cNvSpPr/>
          <p:nvPr/>
        </p:nvSpPr>
        <p:spPr>
          <a:xfrm>
            <a:off x="4585190" y="2513772"/>
            <a:ext cx="914400" cy="21236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Privileged Identity </a:t>
            </a:r>
            <a:b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(PIM) </a:t>
            </a:r>
          </a:p>
        </p:txBody>
      </p:sp>
      <p:sp>
        <p:nvSpPr>
          <p:cNvPr id="722" name="Rectangle 721">
            <a:hlinkClick r:id="rId1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9EAAD5E6-CD68-436A-8670-04DAA1F4F127}"/>
              </a:ext>
            </a:extLst>
          </p:cNvPr>
          <p:cNvSpPr/>
          <p:nvPr/>
        </p:nvSpPr>
        <p:spPr>
          <a:xfrm>
            <a:off x="4585190" y="2749801"/>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36576"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Identity Protection</a:t>
            </a:r>
          </a:p>
        </p:txBody>
      </p:sp>
      <p:grpSp>
        <p:nvGrpSpPr>
          <p:cNvPr id="723" name="Group 722">
            <a:extLst>
              <a:ext uri="{FF2B5EF4-FFF2-40B4-BE49-F238E27FC236}">
                <a16:creationId xmlns:a16="http://schemas.microsoft.com/office/drawing/2014/main" id="{DAB0C577-ECD7-45C0-8B06-70D0B38BBDC1}"/>
              </a:ext>
            </a:extLst>
          </p:cNvPr>
          <p:cNvGrpSpPr/>
          <p:nvPr/>
        </p:nvGrpSpPr>
        <p:grpSpPr>
          <a:xfrm>
            <a:off x="3347690" y="2443568"/>
            <a:ext cx="1008492" cy="692452"/>
            <a:chOff x="3259192" y="2255594"/>
            <a:chExt cx="1008492" cy="692452"/>
          </a:xfrm>
        </p:grpSpPr>
        <p:sp>
          <p:nvSpPr>
            <p:cNvPr id="724" name="Rectangle 723">
              <a:extLst>
                <a:ext uri="{FF2B5EF4-FFF2-40B4-BE49-F238E27FC236}">
                  <a16:creationId xmlns:a16="http://schemas.microsoft.com/office/drawing/2014/main" id="{5FBA369B-9E00-4EA0-A23B-094C6C3D58BE}"/>
                </a:ext>
              </a:extLst>
            </p:cNvPr>
            <p:cNvSpPr/>
            <p:nvPr/>
          </p:nvSpPr>
          <p:spPr bwMode="auto">
            <a:xfrm>
              <a:off x="3259192" y="2255594"/>
              <a:ext cx="1008492" cy="692452"/>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MFA and Passwordless</a:t>
              </a:r>
            </a:p>
          </p:txBody>
        </p:sp>
        <p:sp>
          <p:nvSpPr>
            <p:cNvPr id="725" name="Rectangle 724">
              <a:hlinkClick r:id="rId16"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AF5F9F6A-7A36-43A1-BD9B-CA4390C67877}"/>
                </a:ext>
              </a:extLst>
            </p:cNvPr>
            <p:cNvSpPr/>
            <p:nvPr/>
          </p:nvSpPr>
          <p:spPr>
            <a:xfrm>
              <a:off x="3306238" y="242817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MFA</a:t>
              </a:r>
            </a:p>
          </p:txBody>
        </p:sp>
        <p:sp>
          <p:nvSpPr>
            <p:cNvPr id="726" name="Rectangle 725">
              <a:hlinkClick r:id="rId17"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9950561C-773D-4D8F-9CF6-89F69D077F3E}"/>
                </a:ext>
              </a:extLst>
            </p:cNvPr>
            <p:cNvSpPr/>
            <p:nvPr/>
          </p:nvSpPr>
          <p:spPr>
            <a:xfrm>
              <a:off x="3306238" y="259443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Windows Hello</a:t>
              </a:r>
            </a:p>
          </p:txBody>
        </p:sp>
        <p:sp>
          <p:nvSpPr>
            <p:cNvPr id="727" name="Rectangle 726">
              <a:extLst>
                <a:ext uri="{FF2B5EF4-FFF2-40B4-BE49-F238E27FC236}">
                  <a16:creationId xmlns:a16="http://schemas.microsoft.com/office/drawing/2014/main" id="{9FED9438-1212-4DE0-9F75-F702707FA1ED}"/>
                </a:ext>
              </a:extLst>
            </p:cNvPr>
            <p:cNvSpPr/>
            <p:nvPr/>
          </p:nvSpPr>
          <p:spPr>
            <a:xfrm>
              <a:off x="3306238" y="2763082"/>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Existing MFA</a:t>
              </a:r>
            </a:p>
          </p:txBody>
        </p:sp>
      </p:grpSp>
      <p:grpSp>
        <p:nvGrpSpPr>
          <p:cNvPr id="728" name="Group 727">
            <a:extLst>
              <a:ext uri="{FF2B5EF4-FFF2-40B4-BE49-F238E27FC236}">
                <a16:creationId xmlns:a16="http://schemas.microsoft.com/office/drawing/2014/main" id="{144D04E8-2E46-441A-8003-6B5A78D93F9F}"/>
              </a:ext>
            </a:extLst>
          </p:cNvPr>
          <p:cNvGrpSpPr/>
          <p:nvPr/>
        </p:nvGrpSpPr>
        <p:grpSpPr>
          <a:xfrm>
            <a:off x="4585190" y="2916579"/>
            <a:ext cx="914400" cy="222741"/>
            <a:chOff x="4938132" y="2655941"/>
            <a:chExt cx="458600" cy="111711"/>
          </a:xfrm>
        </p:grpSpPr>
        <p:sp>
          <p:nvSpPr>
            <p:cNvPr id="729" name="Rectangle 728">
              <a:hlinkClick r:id="rId1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8F8ED9E7-B960-4EBF-A093-AD447A8FED54}"/>
                </a:ext>
              </a:extLst>
            </p:cNvPr>
            <p:cNvSpPr/>
            <p:nvPr/>
          </p:nvSpPr>
          <p:spPr>
            <a:xfrm>
              <a:off x="4938132" y="2655941"/>
              <a:ext cx="458600" cy="111711"/>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a:t>
              </a:r>
              <a:b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Conditional Access</a:t>
              </a:r>
            </a:p>
          </p:txBody>
        </p:sp>
        <p:grpSp>
          <p:nvGrpSpPr>
            <p:cNvPr id="730" name="Group 729">
              <a:extLst>
                <a:ext uri="{FF2B5EF4-FFF2-40B4-BE49-F238E27FC236}">
                  <a16:creationId xmlns:a16="http://schemas.microsoft.com/office/drawing/2014/main" id="{83F4A8E6-97D7-47D9-9D21-93334CE6FCB7}"/>
                </a:ext>
              </a:extLst>
            </p:cNvPr>
            <p:cNvGrpSpPr/>
            <p:nvPr/>
          </p:nvGrpSpPr>
          <p:grpSpPr>
            <a:xfrm>
              <a:off x="5254876" y="2670934"/>
              <a:ext cx="129425" cy="86794"/>
              <a:chOff x="4373349" y="2460877"/>
              <a:chExt cx="874087" cy="586170"/>
            </a:xfrm>
            <a:solidFill>
              <a:srgbClr val="0078D4">
                <a:lumMod val="75000"/>
              </a:srgbClr>
            </a:solidFill>
          </p:grpSpPr>
          <p:sp>
            <p:nvSpPr>
              <p:cNvPr id="731" name="Flowchart: Decision 730">
                <a:extLst>
                  <a:ext uri="{FF2B5EF4-FFF2-40B4-BE49-F238E27FC236}">
                    <a16:creationId xmlns:a16="http://schemas.microsoft.com/office/drawing/2014/main" id="{747A9EA1-5754-440A-904D-BEE5A38B05CE}"/>
                  </a:ext>
                </a:extLst>
              </p:cNvPr>
              <p:cNvSpPr/>
              <p:nvPr/>
            </p:nvSpPr>
            <p:spPr bwMode="auto">
              <a:xfrm>
                <a:off x="4373349" y="2460877"/>
                <a:ext cx="874087" cy="586170"/>
              </a:xfrm>
              <a:prstGeom prst="flowChartDecision">
                <a:avLst/>
              </a:prstGeom>
              <a:solidFill>
                <a:srgbClr val="FFFFFF"/>
              </a:solidFill>
              <a:ln w="2857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Rectangle 731">
                <a:extLst>
                  <a:ext uri="{FF2B5EF4-FFF2-40B4-BE49-F238E27FC236}">
                    <a16:creationId xmlns:a16="http://schemas.microsoft.com/office/drawing/2014/main" id="{3692EB6A-3394-4A83-A3CE-1132B92B462A}"/>
                  </a:ext>
                </a:extLst>
              </p:cNvPr>
              <p:cNvSpPr/>
              <p:nvPr/>
            </p:nvSpPr>
            <p:spPr bwMode="auto">
              <a:xfrm>
                <a:off x="4716226" y="2732994"/>
                <a:ext cx="290367" cy="4572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3" name="Group 732">
                <a:extLst>
                  <a:ext uri="{FF2B5EF4-FFF2-40B4-BE49-F238E27FC236}">
                    <a16:creationId xmlns:a16="http://schemas.microsoft.com/office/drawing/2014/main" id="{82BF77A0-752D-458B-892D-1A5D6307A31C}"/>
                  </a:ext>
                </a:extLst>
              </p:cNvPr>
              <p:cNvGrpSpPr/>
              <p:nvPr/>
            </p:nvGrpSpPr>
            <p:grpSpPr>
              <a:xfrm>
                <a:off x="4716222" y="2654086"/>
                <a:ext cx="246313" cy="202205"/>
                <a:chOff x="4622118" y="2627073"/>
                <a:chExt cx="318418" cy="202205"/>
              </a:xfrm>
              <a:grpFill/>
            </p:grpSpPr>
            <p:sp>
              <p:nvSpPr>
                <p:cNvPr id="737" name="Rectangle 736">
                  <a:extLst>
                    <a:ext uri="{FF2B5EF4-FFF2-40B4-BE49-F238E27FC236}">
                      <a16:creationId xmlns:a16="http://schemas.microsoft.com/office/drawing/2014/main" id="{89231D1D-8672-4358-A30F-5F69DB1E229A}"/>
                    </a:ext>
                  </a:extLst>
                </p:cNvPr>
                <p:cNvSpPr/>
                <p:nvPr/>
              </p:nvSpPr>
              <p:spPr bwMode="auto">
                <a:xfrm>
                  <a:off x="4622127" y="2627073"/>
                  <a:ext cx="290370" cy="4571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8" name="Rectangle 737">
                  <a:extLst>
                    <a:ext uri="{FF2B5EF4-FFF2-40B4-BE49-F238E27FC236}">
                      <a16:creationId xmlns:a16="http://schemas.microsoft.com/office/drawing/2014/main" id="{9C74BD31-1BEF-4AD4-AF00-BCE0469E4376}"/>
                    </a:ext>
                  </a:extLst>
                </p:cNvPr>
                <p:cNvSpPr/>
                <p:nvPr/>
              </p:nvSpPr>
              <p:spPr bwMode="auto">
                <a:xfrm>
                  <a:off x="4622118" y="2783562"/>
                  <a:ext cx="318418" cy="4571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4" name="Oval 733">
                <a:extLst>
                  <a:ext uri="{FF2B5EF4-FFF2-40B4-BE49-F238E27FC236}">
                    <a16:creationId xmlns:a16="http://schemas.microsoft.com/office/drawing/2014/main" id="{FE496E12-BD28-4EC3-9543-78DC47B60283}"/>
                  </a:ext>
                </a:extLst>
              </p:cNvPr>
              <p:cNvSpPr/>
              <p:nvPr/>
            </p:nvSpPr>
            <p:spPr bwMode="auto">
              <a:xfrm>
                <a:off x="4637811" y="265459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5" name="Oval 734">
                <a:extLst>
                  <a:ext uri="{FF2B5EF4-FFF2-40B4-BE49-F238E27FC236}">
                    <a16:creationId xmlns:a16="http://schemas.microsoft.com/office/drawing/2014/main" id="{28159EF8-8CD5-4033-9FDC-2336A65B7735}"/>
                  </a:ext>
                </a:extLst>
              </p:cNvPr>
              <p:cNvSpPr/>
              <p:nvPr/>
            </p:nvSpPr>
            <p:spPr bwMode="auto">
              <a:xfrm>
                <a:off x="4639890" y="281501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Oval 735">
                <a:extLst>
                  <a:ext uri="{FF2B5EF4-FFF2-40B4-BE49-F238E27FC236}">
                    <a16:creationId xmlns:a16="http://schemas.microsoft.com/office/drawing/2014/main" id="{B1B34EAA-AE71-4E1A-8A17-478A71572D2B}"/>
                  </a:ext>
                </a:extLst>
              </p:cNvPr>
              <p:cNvSpPr/>
              <p:nvPr/>
            </p:nvSpPr>
            <p:spPr bwMode="auto">
              <a:xfrm>
                <a:off x="4639890" y="273187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39" name="Rectangle 738">
            <a:hlinkClick r:id="rId19" tooltip="Azure Resource Manager (ARM) is the deployment and management service for Azure that enables visibility and policy enforcement over creation, update, and deletion of resources in Azure. "/>
            <a:extLst>
              <a:ext uri="{FF2B5EF4-FFF2-40B4-BE49-F238E27FC236}">
                <a16:creationId xmlns:a16="http://schemas.microsoft.com/office/drawing/2014/main" id="{ECF95103-FF29-41F0-BC50-0D7151EA54BD}"/>
              </a:ext>
            </a:extLst>
          </p:cNvPr>
          <p:cNvSpPr/>
          <p:nvPr/>
        </p:nvSpPr>
        <p:spPr>
          <a:xfrm>
            <a:off x="5990866" y="891248"/>
            <a:ext cx="5606003" cy="732495"/>
          </a:xfrm>
          <a:prstGeom prst="rect">
            <a:avLst/>
          </a:prstGeom>
          <a:solidFill>
            <a:srgbClr val="A2F4A2"/>
          </a:solidFill>
          <a:ln w="9525" cap="flat" cmpd="sng" algn="ctr">
            <a:solidFill>
              <a:srgbClr val="107C10"/>
            </a:solidFill>
            <a:prstDash val="solid"/>
          </a:ln>
          <a:effectLst/>
        </p:spPr>
        <p:txBody>
          <a:bodyPr vert="horz" wrap="square" lIns="91440" tIns="64008" rIns="0" bIns="45720" rtlCol="0" anchor="t">
            <a:noAutofit/>
          </a:bodyPr>
          <a:lstStyle/>
          <a:p>
            <a:pPr marL="0" marR="0" lvl="0" indent="0" defTabSz="91440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Management Plane Security </a:t>
            </a:r>
            <a:b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provided s</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ecurity guardrails, governance, policy, and more</a:t>
            </a:r>
          </a:p>
        </p:txBody>
      </p:sp>
      <p:sp>
        <p:nvSpPr>
          <p:cNvPr id="740" name="Rectangle: Rounded Corners 739">
            <a:extLst>
              <a:ext uri="{FF2B5EF4-FFF2-40B4-BE49-F238E27FC236}">
                <a16:creationId xmlns:a16="http://schemas.microsoft.com/office/drawing/2014/main" id="{574192DC-7C4D-4317-8A8B-C30FF508CBE8}"/>
              </a:ext>
            </a:extLst>
          </p:cNvPr>
          <p:cNvSpPr/>
          <p:nvPr/>
        </p:nvSpPr>
        <p:spPr bwMode="auto">
          <a:xfrm>
            <a:off x="1747970" y="2793277"/>
            <a:ext cx="510441" cy="2612594"/>
          </a:xfrm>
          <a:prstGeom prst="roundRect">
            <a:avLst>
              <a:gd name="adj" fmla="val 10583"/>
            </a:avLst>
          </a:prstGeom>
          <a:noFill/>
          <a:ln w="19050" cap="flat" cmpd="sng" algn="ctr">
            <a:gradFill>
              <a:gsLst>
                <a:gs pos="51000">
                  <a:srgbClr val="0078D4">
                    <a:lumMod val="75000"/>
                  </a:srgbClr>
                </a:gs>
                <a:gs pos="50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1" name="Rectangle 740">
            <a:hlinkClick r:id="rId20"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0A91A976-DAE3-45F4-93A4-0B60D816EC54}"/>
              </a:ext>
            </a:extLst>
          </p:cNvPr>
          <p:cNvSpPr/>
          <p:nvPr/>
        </p:nvSpPr>
        <p:spPr>
          <a:xfrm rot="10800000" flipV="1">
            <a:off x="1914580" y="5198023"/>
            <a:ext cx="3649654" cy="341879"/>
          </a:xfrm>
          <a:prstGeom prst="rect">
            <a:avLst/>
          </a:prstGeom>
          <a:gradFill>
            <a:gsLst>
              <a:gs pos="51000">
                <a:srgbClr val="0078D4">
                  <a:lumMod val="75000"/>
                </a:srgbClr>
              </a:gs>
              <a:gs pos="51000">
                <a:srgbClr val="0078D4">
                  <a:lumMod val="50000"/>
                </a:srgbClr>
              </a:gs>
            </a:gsLst>
            <a:lin ang="5400000" scaled="0"/>
          </a:gradFill>
          <a:ln w="19050" cap="flat" cmpd="sng" algn="ctr">
            <a:noFill/>
            <a:prstDash val="solid"/>
            <a:headEnd type="none" w="lg" len="med"/>
            <a:tailEnd type="none" w="lg" len="med"/>
          </a:ln>
          <a:effectLst/>
        </p:spPr>
        <p:txBody>
          <a:bodyPr vert="horz" wrap="square" lIns="45720" tIns="27432" rIns="45720" bIns="45720" numCol="1" rtlCol="0" anchor="t" anchorCtr="0" compatLnSpc="1">
            <a:prstTxWarp prst="textNoShape">
              <a:avLst/>
            </a:prstTxWarp>
            <a:noAutofit/>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Microsoft 365 Defender</a:t>
            </a:r>
          </a:p>
        </p:txBody>
      </p:sp>
      <p:sp>
        <p:nvSpPr>
          <p:cNvPr id="742" name="Rectangle 741">
            <a:hlinkClick r:id="rId21"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78236124-D75D-420B-8C0F-88D31796D5AC}"/>
              </a:ext>
            </a:extLst>
          </p:cNvPr>
          <p:cNvSpPr/>
          <p:nvPr/>
        </p:nvSpPr>
        <p:spPr>
          <a:xfrm>
            <a:off x="4423897"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Microsoft Defender for Identity</a:t>
            </a:r>
          </a:p>
        </p:txBody>
      </p:sp>
      <p:sp>
        <p:nvSpPr>
          <p:cNvPr id="743" name="Rectangle 742">
            <a:hlinkClick r:id="rId1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5C6829D6-0059-490C-9C08-272248660CD8}"/>
              </a:ext>
            </a:extLst>
          </p:cNvPr>
          <p:cNvSpPr/>
          <p:nvPr/>
        </p:nvSpPr>
        <p:spPr>
          <a:xfrm>
            <a:off x="3198325"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0" bIns="27432"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Azure AD Identity Protection</a:t>
            </a:r>
          </a:p>
        </p:txBody>
      </p:sp>
      <p:grpSp>
        <p:nvGrpSpPr>
          <p:cNvPr id="744" name="Group 743">
            <a:extLst>
              <a:ext uri="{FF2B5EF4-FFF2-40B4-BE49-F238E27FC236}">
                <a16:creationId xmlns:a16="http://schemas.microsoft.com/office/drawing/2014/main" id="{036FCEF1-02EA-4671-9EBC-D14A618199ED}"/>
              </a:ext>
            </a:extLst>
          </p:cNvPr>
          <p:cNvGrpSpPr/>
          <p:nvPr/>
        </p:nvGrpSpPr>
        <p:grpSpPr>
          <a:xfrm>
            <a:off x="1914468" y="6269805"/>
            <a:ext cx="3649766" cy="418322"/>
            <a:chOff x="1914468" y="6213027"/>
            <a:chExt cx="3649766" cy="418322"/>
          </a:xfrm>
        </p:grpSpPr>
        <p:sp>
          <p:nvSpPr>
            <p:cNvPr id="745" name="Rectangle 744">
              <a:extLst>
                <a:ext uri="{FF2B5EF4-FFF2-40B4-BE49-F238E27FC236}">
                  <a16:creationId xmlns:a16="http://schemas.microsoft.com/office/drawing/2014/main" id="{DCD1ECF8-CA82-4391-9C04-029AA06D7A46}"/>
                </a:ext>
              </a:extLst>
            </p:cNvPr>
            <p:cNvSpPr/>
            <p:nvPr/>
          </p:nvSpPr>
          <p:spPr>
            <a:xfrm flipV="1">
              <a:off x="1914468" y="6213027"/>
              <a:ext cx="3649766" cy="418322"/>
            </a:xfrm>
            <a:prstGeom prst="rect">
              <a:avLst/>
            </a:prstGeom>
            <a:solidFill>
              <a:srgbClr val="E7F4FF"/>
            </a:solidFill>
            <a:ln w="9525" cap="rnd" cmpd="sng" algn="ctr">
              <a:solidFill>
                <a:srgbClr val="0078D4">
                  <a:lumMod val="75000"/>
                </a:srgbClr>
              </a:solidFill>
              <a:prstDash val="sysDash"/>
              <a:headEnd type="none" w="med" len="med"/>
              <a:tailEnd type="none" w="med" len="med"/>
            </a:ln>
            <a:effectLst/>
          </p:spPr>
          <p:txBody>
            <a:bodyPr vert="horz" wrap="square" lIns="45720" tIns="73152" rIns="0" bIns="36576" numCol="1" rtlCol="0" anchor="t" anchorCtr="0" compatLnSpc="1">
              <a:prstTxWarp prst="textNoShape">
                <a:avLst/>
              </a:prstTxWarp>
            </a:bodyPr>
            <a:lstStyle/>
            <a:p>
              <a:pPr marL="0" marR="0" lvl="0" indent="0" algn="ctr" defTabSz="91440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746" name="Rectangle 745">
              <a:extLst>
                <a:ext uri="{FF2B5EF4-FFF2-40B4-BE49-F238E27FC236}">
                  <a16:creationId xmlns:a16="http://schemas.microsoft.com/office/drawing/2014/main" id="{CB554522-FEA2-480A-A4BF-45AAB48B1C00}"/>
                </a:ext>
              </a:extLst>
            </p:cNvPr>
            <p:cNvSpPr/>
            <p:nvPr/>
          </p:nvSpPr>
          <p:spPr>
            <a:xfrm>
              <a:off x="1979034" y="6279317"/>
              <a:ext cx="91440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Endpoint logs</a:t>
              </a:r>
            </a:p>
          </p:txBody>
        </p:sp>
        <p:sp>
          <p:nvSpPr>
            <p:cNvPr id="747" name="Rectangle 746">
              <a:extLst>
                <a:ext uri="{FF2B5EF4-FFF2-40B4-BE49-F238E27FC236}">
                  <a16:creationId xmlns:a16="http://schemas.microsoft.com/office/drawing/2014/main" id="{300526AA-5CA2-482E-A4B4-22054B2FE3F8}"/>
                </a:ext>
              </a:extLst>
            </p:cNvPr>
            <p:cNvSpPr/>
            <p:nvPr/>
          </p:nvSpPr>
          <p:spPr>
            <a:xfrm>
              <a:off x="4585190" y="6279316"/>
              <a:ext cx="91440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PIM Logs</a:t>
              </a:r>
            </a:p>
          </p:txBody>
        </p:sp>
        <p:sp>
          <p:nvSpPr>
            <p:cNvPr id="748" name="Rectangle 747">
              <a:extLst>
                <a:ext uri="{FF2B5EF4-FFF2-40B4-BE49-F238E27FC236}">
                  <a16:creationId xmlns:a16="http://schemas.microsoft.com/office/drawing/2014/main" id="{1C792EB1-7D03-4BEE-929D-5A1B4E87FAD1}"/>
                </a:ext>
              </a:extLst>
            </p:cNvPr>
            <p:cNvSpPr/>
            <p:nvPr/>
          </p:nvSpPr>
          <p:spPr>
            <a:xfrm>
              <a:off x="3007792" y="6279316"/>
              <a:ext cx="1463040" cy="257159"/>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t"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logs, access logs, alerts, risk scoring</a:t>
              </a:r>
            </a:p>
          </p:txBody>
        </p:sp>
        <p:sp>
          <p:nvSpPr>
            <p:cNvPr id="749" name="Rectangle 748">
              <a:extLst>
                <a:ext uri="{FF2B5EF4-FFF2-40B4-BE49-F238E27FC236}">
                  <a16:creationId xmlns:a16="http://schemas.microsoft.com/office/drawing/2014/main" id="{BCAE7079-0E03-4332-89C0-99AF666220C4}"/>
                </a:ext>
              </a:extLst>
            </p:cNvPr>
            <p:cNvSpPr/>
            <p:nvPr/>
          </p:nvSpPr>
          <p:spPr bwMode="auto">
            <a:xfrm>
              <a:off x="3007792" y="6502591"/>
              <a:ext cx="2491798" cy="640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0" name="Rectangle: Rounded Corners 430">
            <a:extLst>
              <a:ext uri="{FF2B5EF4-FFF2-40B4-BE49-F238E27FC236}">
                <a16:creationId xmlns:a16="http://schemas.microsoft.com/office/drawing/2014/main" id="{5DEB1EFF-1FE9-444E-92BA-5E094AB98F13}"/>
              </a:ext>
            </a:extLst>
          </p:cNvPr>
          <p:cNvSpPr/>
          <p:nvPr/>
        </p:nvSpPr>
        <p:spPr bwMode="auto">
          <a:xfrm>
            <a:off x="365496" y="3068381"/>
            <a:ext cx="136104" cy="774911"/>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Lst>
            <a:ahLst/>
            <a:cxnLst>
              <a:cxn ang="0">
                <a:pos x="connsiteX0" y="connsiteY0"/>
              </a:cxn>
              <a:cxn ang="0">
                <a:pos x="connsiteX1" y="connsiteY1"/>
              </a:cxn>
              <a:cxn ang="0">
                <a:pos x="connsiteX2" y="connsiteY2"/>
              </a:cxn>
              <a:cxn ang="0">
                <a:pos x="connsiteX3" y="connsiteY3"/>
              </a:cxn>
            </a:cxnLst>
            <a:rect l="l" t="t" r="r" b="b"/>
            <a:pathLst>
              <a:path w="136104" h="854678">
                <a:moveTo>
                  <a:pt x="0" y="854678"/>
                </a:moveTo>
                <a:lnTo>
                  <a:pt x="0" y="53010"/>
                </a:lnTo>
                <a:cubicBezTo>
                  <a:pt x="0" y="23733"/>
                  <a:pt x="23733" y="0"/>
                  <a:pt x="53010" y="0"/>
                </a:cubicBezTo>
                <a:lnTo>
                  <a:pt x="13610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1" name="Rectangle 750">
            <a:hlinkClick r:id="rId22" tooltip="Privileged Access Workstation (PAW)"/>
            <a:extLst>
              <a:ext uri="{FF2B5EF4-FFF2-40B4-BE49-F238E27FC236}">
                <a16:creationId xmlns:a16="http://schemas.microsoft.com/office/drawing/2014/main" id="{FA31A7F0-0275-4BED-AC3B-04F99A3A2970}"/>
              </a:ext>
            </a:extLst>
          </p:cNvPr>
          <p:cNvSpPr/>
          <p:nvPr/>
        </p:nvSpPr>
        <p:spPr>
          <a:xfrm>
            <a:off x="1931799" y="2983459"/>
            <a:ext cx="1206312" cy="169277"/>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45720" rIns="0" bIns="45720" rtlCol="0" anchor="t">
            <a:spAutoFit/>
          </a:bodyPr>
          <a:lstStyle/>
          <a:p>
            <a:pPr marL="0" marR="0" lvl="0" indent="0" defTabSz="914400" eaLnBrk="1" fontAlgn="base" latinLnBrk="0" hangingPunct="1">
              <a:lnSpc>
                <a:spcPct val="100000"/>
              </a:lnSpc>
              <a:spcBef>
                <a:spcPts val="0"/>
              </a:spcBef>
              <a:spcAft>
                <a:spcPts val="200"/>
              </a:spcAft>
              <a:buClrTx/>
              <a:buSzTx/>
              <a:buFontTx/>
              <a:buNone/>
              <a:tabLst/>
              <a:defRPr/>
            </a:pPr>
            <a:r>
              <a:rPr kumimoji="0" lang="en-US" sz="5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Privileged Access Workstation (PAW)</a:t>
            </a:r>
          </a:p>
        </p:txBody>
      </p:sp>
      <p:grpSp>
        <p:nvGrpSpPr>
          <p:cNvPr id="752" name="Group 751">
            <a:extLst>
              <a:ext uri="{FF2B5EF4-FFF2-40B4-BE49-F238E27FC236}">
                <a16:creationId xmlns:a16="http://schemas.microsoft.com/office/drawing/2014/main" id="{36DB917D-9486-4C6A-9245-B213C077651C}"/>
              </a:ext>
            </a:extLst>
          </p:cNvPr>
          <p:cNvGrpSpPr/>
          <p:nvPr/>
        </p:nvGrpSpPr>
        <p:grpSpPr>
          <a:xfrm>
            <a:off x="277831" y="1560871"/>
            <a:ext cx="1056187" cy="1125254"/>
            <a:chOff x="277831" y="1504093"/>
            <a:chExt cx="1056187" cy="1125254"/>
          </a:xfrm>
        </p:grpSpPr>
        <p:sp>
          <p:nvSpPr>
            <p:cNvPr id="753" name="TextBox 752">
              <a:extLst>
                <a:ext uri="{FF2B5EF4-FFF2-40B4-BE49-F238E27FC236}">
                  <a16:creationId xmlns:a16="http://schemas.microsoft.com/office/drawing/2014/main" id="{71E9AED6-DCB0-4010-A541-E9BEAB56AE3D}"/>
                </a:ext>
              </a:extLst>
            </p:cNvPr>
            <p:cNvSpPr txBox="1"/>
            <p:nvPr/>
          </p:nvSpPr>
          <p:spPr>
            <a:xfrm>
              <a:off x="444992" y="2052101"/>
              <a:ext cx="725904" cy="184666"/>
            </a:xfrm>
            <a:prstGeom prst="rect">
              <a:avLst/>
            </a:prstGeom>
            <a:noFill/>
          </p:spPr>
          <p:txBody>
            <a:bodyPr wrap="none" lIns="91440" tIns="0" rIns="9144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lumMod val="75000"/>
                        </a:srgbClr>
                      </a:gs>
                      <a:gs pos="100000">
                        <a:srgbClr val="0078D4">
                          <a:lumMod val="75000"/>
                        </a:srgbClr>
                      </a:gs>
                    </a:gsLst>
                    <a:lin ang="5400000" scaled="0"/>
                  </a:gradFill>
                  <a:effectLst/>
                  <a:uLnTx/>
                  <a:uFillTx/>
                </a:rPr>
                <a:t>Control</a:t>
              </a:r>
            </a:p>
          </p:txBody>
        </p:sp>
        <p:sp>
          <p:nvSpPr>
            <p:cNvPr id="754" name="Rectangle 1374">
              <a:extLst>
                <a:ext uri="{FF2B5EF4-FFF2-40B4-BE49-F238E27FC236}">
                  <a16:creationId xmlns:a16="http://schemas.microsoft.com/office/drawing/2014/main" id="{C7B7C555-25A7-453B-B1CA-AC675C5E460C}"/>
                </a:ext>
              </a:extLst>
            </p:cNvPr>
            <p:cNvSpPr>
              <a:spLocks noChangeArrowheads="1"/>
            </p:cNvSpPr>
            <p:nvPr/>
          </p:nvSpPr>
          <p:spPr bwMode="auto">
            <a:xfrm>
              <a:off x="444992" y="1504093"/>
              <a:ext cx="8762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rPr>
                <a:t>Governance &amp; </a:t>
              </a:r>
            </a:p>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rPr>
                <a:t>Policy Enforcement</a:t>
              </a:r>
            </a:p>
          </p:txBody>
        </p:sp>
        <p:sp>
          <p:nvSpPr>
            <p:cNvPr id="755" name="Rectangle 1397">
              <a:extLst>
                <a:ext uri="{FF2B5EF4-FFF2-40B4-BE49-F238E27FC236}">
                  <a16:creationId xmlns:a16="http://schemas.microsoft.com/office/drawing/2014/main" id="{2522B773-0614-417D-9E4D-DCCD2D9A41C0}"/>
                </a:ext>
              </a:extLst>
            </p:cNvPr>
            <p:cNvSpPr>
              <a:spLocks noChangeArrowheads="1"/>
            </p:cNvSpPr>
            <p:nvPr/>
          </p:nvSpPr>
          <p:spPr bwMode="auto">
            <a:xfrm>
              <a:off x="444992" y="2521625"/>
              <a:ext cx="88902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rPr>
                <a:t>Preventive Controls</a:t>
              </a:r>
            </a:p>
          </p:txBody>
        </p:sp>
        <p:sp>
          <p:nvSpPr>
            <p:cNvPr id="756" name="Rectangle: Rounded Corners 430">
              <a:extLst>
                <a:ext uri="{FF2B5EF4-FFF2-40B4-BE49-F238E27FC236}">
                  <a16:creationId xmlns:a16="http://schemas.microsoft.com/office/drawing/2014/main" id="{39C246DB-FADE-483C-8AFC-293BE5DB7D48}"/>
                </a:ext>
              </a:extLst>
            </p:cNvPr>
            <p:cNvSpPr/>
            <p:nvPr/>
          </p:nvSpPr>
          <p:spPr bwMode="auto">
            <a:xfrm>
              <a:off x="365496" y="1545817"/>
              <a:ext cx="136104" cy="438139"/>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733 w 136104"/>
                <a:gd name="connsiteY0" fmla="*/ 483239 h 483239"/>
                <a:gd name="connsiteX1" fmla="*/ 0 w 136104"/>
                <a:gd name="connsiteY1" fmla="*/ 53010 h 483239"/>
                <a:gd name="connsiteX2" fmla="*/ 53010 w 136104"/>
                <a:gd name="connsiteY2" fmla="*/ 0 h 483239"/>
                <a:gd name="connsiteX3" fmla="*/ 136104 w 136104"/>
                <a:gd name="connsiteY3" fmla="*/ 2177 h 483239"/>
              </a:gdLst>
              <a:ahLst/>
              <a:cxnLst>
                <a:cxn ang="0">
                  <a:pos x="connsiteX0" y="connsiteY0"/>
                </a:cxn>
                <a:cxn ang="0">
                  <a:pos x="connsiteX1" y="connsiteY1"/>
                </a:cxn>
                <a:cxn ang="0">
                  <a:pos x="connsiteX2" y="connsiteY2"/>
                </a:cxn>
                <a:cxn ang="0">
                  <a:pos x="connsiteX3" y="connsiteY3"/>
                </a:cxn>
              </a:cxnLst>
              <a:rect l="l" t="t" r="r" b="b"/>
              <a:pathLst>
                <a:path w="136104" h="483239">
                  <a:moveTo>
                    <a:pt x="733" y="483239"/>
                  </a:moveTo>
                  <a:cubicBezTo>
                    <a:pt x="489" y="305015"/>
                    <a:pt x="244" y="231234"/>
                    <a:pt x="0" y="53010"/>
                  </a:cubicBezTo>
                  <a:cubicBezTo>
                    <a:pt x="0" y="23733"/>
                    <a:pt x="23733" y="0"/>
                    <a:pt x="53010" y="0"/>
                  </a:cubicBezTo>
                  <a:lnTo>
                    <a:pt x="13610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57" name="Freeform 1320">
              <a:extLst>
                <a:ext uri="{FF2B5EF4-FFF2-40B4-BE49-F238E27FC236}">
                  <a16:creationId xmlns:a16="http://schemas.microsoft.com/office/drawing/2014/main" id="{89C2AE06-BDBD-43BE-94EC-B641D82B28B5}"/>
                </a:ext>
              </a:extLst>
            </p:cNvPr>
            <p:cNvSpPr>
              <a:spLocks noEditPoints="1"/>
            </p:cNvSpPr>
            <p:nvPr/>
          </p:nvSpPr>
          <p:spPr bwMode="auto">
            <a:xfrm>
              <a:off x="277831" y="2059231"/>
              <a:ext cx="177592" cy="177586"/>
            </a:xfrm>
            <a:custGeom>
              <a:avLst/>
              <a:gdLst>
                <a:gd name="T0" fmla="*/ 868 w 1296"/>
                <a:gd name="T1" fmla="*/ 741 h 1296"/>
                <a:gd name="T2" fmla="*/ 743 w 1296"/>
                <a:gd name="T3" fmla="*/ 870 h 1296"/>
                <a:gd name="T4" fmla="*/ 554 w 1296"/>
                <a:gd name="T5" fmla="*/ 870 h 1296"/>
                <a:gd name="T6" fmla="*/ 426 w 1296"/>
                <a:gd name="T7" fmla="*/ 741 h 1296"/>
                <a:gd name="T8" fmla="*/ 426 w 1296"/>
                <a:gd name="T9" fmla="*/ 552 h 1296"/>
                <a:gd name="T10" fmla="*/ 554 w 1296"/>
                <a:gd name="T11" fmla="*/ 427 h 1296"/>
                <a:gd name="T12" fmla="*/ 743 w 1296"/>
                <a:gd name="T13" fmla="*/ 427 h 1296"/>
                <a:gd name="T14" fmla="*/ 868 w 1296"/>
                <a:gd name="T15" fmla="*/ 552 h 1296"/>
                <a:gd name="T16" fmla="*/ 868 w 1296"/>
                <a:gd name="T17" fmla="*/ 741 h 1296"/>
                <a:gd name="T18" fmla="*/ 1132 w 1296"/>
                <a:gd name="T19" fmla="*/ 659 h 1296"/>
                <a:gd name="T20" fmla="*/ 1132 w 1296"/>
                <a:gd name="T21" fmla="*/ 635 h 1296"/>
                <a:gd name="T22" fmla="*/ 1296 w 1296"/>
                <a:gd name="T23" fmla="*/ 522 h 1296"/>
                <a:gd name="T24" fmla="*/ 1007 w 1296"/>
                <a:gd name="T25" fmla="*/ 321 h 1296"/>
                <a:gd name="T26" fmla="*/ 1017 w 1296"/>
                <a:gd name="T27" fmla="*/ 98 h 1296"/>
                <a:gd name="T28" fmla="*/ 670 w 1296"/>
                <a:gd name="T29" fmla="*/ 162 h 1296"/>
                <a:gd name="T30" fmla="*/ 648 w 1296"/>
                <a:gd name="T31" fmla="*/ 162 h 1296"/>
                <a:gd name="T32" fmla="*/ 624 w 1296"/>
                <a:gd name="T33" fmla="*/ 162 h 1296"/>
                <a:gd name="T34" fmla="*/ 277 w 1296"/>
                <a:gd name="T35" fmla="*/ 98 h 1296"/>
                <a:gd name="T36" fmla="*/ 289 w 1296"/>
                <a:gd name="T37" fmla="*/ 321 h 1296"/>
                <a:gd name="T38" fmla="*/ 0 w 1296"/>
                <a:gd name="T39" fmla="*/ 522 h 1296"/>
                <a:gd name="T40" fmla="*/ 165 w 1296"/>
                <a:gd name="T41" fmla="*/ 635 h 1296"/>
                <a:gd name="T42" fmla="*/ 165 w 1296"/>
                <a:gd name="T43" fmla="*/ 659 h 1296"/>
                <a:gd name="T44" fmla="*/ 0 w 1296"/>
                <a:gd name="T45" fmla="*/ 772 h 1296"/>
                <a:gd name="T46" fmla="*/ 289 w 1296"/>
                <a:gd name="T47" fmla="*/ 973 h 1296"/>
                <a:gd name="T48" fmla="*/ 277 w 1296"/>
                <a:gd name="T49" fmla="*/ 1196 h 1296"/>
                <a:gd name="T50" fmla="*/ 624 w 1296"/>
                <a:gd name="T51" fmla="*/ 1132 h 1296"/>
                <a:gd name="T52" fmla="*/ 648 w 1296"/>
                <a:gd name="T53" fmla="*/ 1132 h 1296"/>
                <a:gd name="T54" fmla="*/ 670 w 1296"/>
                <a:gd name="T55" fmla="*/ 1132 h 1296"/>
                <a:gd name="T56" fmla="*/ 1017 w 1296"/>
                <a:gd name="T57" fmla="*/ 1196 h 1296"/>
                <a:gd name="T58" fmla="*/ 1007 w 1296"/>
                <a:gd name="T59" fmla="*/ 973 h 1296"/>
                <a:gd name="T60" fmla="*/ 1296 w 1296"/>
                <a:gd name="T61" fmla="*/ 772 h 1296"/>
                <a:gd name="T62" fmla="*/ 1132 w 1296"/>
                <a:gd name="T63" fmla="*/ 659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1296">
                  <a:moveTo>
                    <a:pt x="868" y="741"/>
                  </a:moveTo>
                  <a:lnTo>
                    <a:pt x="868" y="741"/>
                  </a:lnTo>
                  <a:cubicBezTo>
                    <a:pt x="855" y="769"/>
                    <a:pt x="840" y="796"/>
                    <a:pt x="819" y="818"/>
                  </a:cubicBezTo>
                  <a:cubicBezTo>
                    <a:pt x="794" y="839"/>
                    <a:pt x="770" y="857"/>
                    <a:pt x="743" y="870"/>
                  </a:cubicBezTo>
                  <a:cubicBezTo>
                    <a:pt x="712" y="882"/>
                    <a:pt x="682" y="888"/>
                    <a:pt x="648" y="888"/>
                  </a:cubicBezTo>
                  <a:cubicBezTo>
                    <a:pt x="615" y="888"/>
                    <a:pt x="585" y="882"/>
                    <a:pt x="554" y="870"/>
                  </a:cubicBezTo>
                  <a:cubicBezTo>
                    <a:pt x="527" y="857"/>
                    <a:pt x="499" y="839"/>
                    <a:pt x="478" y="818"/>
                  </a:cubicBezTo>
                  <a:cubicBezTo>
                    <a:pt x="457" y="796"/>
                    <a:pt x="439" y="769"/>
                    <a:pt x="426" y="741"/>
                  </a:cubicBezTo>
                  <a:cubicBezTo>
                    <a:pt x="414" y="711"/>
                    <a:pt x="408" y="680"/>
                    <a:pt x="408" y="647"/>
                  </a:cubicBezTo>
                  <a:cubicBezTo>
                    <a:pt x="408" y="613"/>
                    <a:pt x="414" y="583"/>
                    <a:pt x="426" y="552"/>
                  </a:cubicBezTo>
                  <a:cubicBezTo>
                    <a:pt x="439" y="525"/>
                    <a:pt x="457" y="501"/>
                    <a:pt x="478" y="476"/>
                  </a:cubicBezTo>
                  <a:cubicBezTo>
                    <a:pt x="499" y="455"/>
                    <a:pt x="527" y="440"/>
                    <a:pt x="554" y="427"/>
                  </a:cubicBezTo>
                  <a:cubicBezTo>
                    <a:pt x="585" y="412"/>
                    <a:pt x="615" y="406"/>
                    <a:pt x="648" y="406"/>
                  </a:cubicBezTo>
                  <a:cubicBezTo>
                    <a:pt x="682" y="406"/>
                    <a:pt x="712" y="412"/>
                    <a:pt x="743" y="427"/>
                  </a:cubicBezTo>
                  <a:cubicBezTo>
                    <a:pt x="770" y="440"/>
                    <a:pt x="794" y="455"/>
                    <a:pt x="819" y="476"/>
                  </a:cubicBezTo>
                  <a:cubicBezTo>
                    <a:pt x="840" y="501"/>
                    <a:pt x="855" y="525"/>
                    <a:pt x="868" y="552"/>
                  </a:cubicBezTo>
                  <a:cubicBezTo>
                    <a:pt x="883" y="583"/>
                    <a:pt x="889" y="613"/>
                    <a:pt x="889" y="647"/>
                  </a:cubicBezTo>
                  <a:cubicBezTo>
                    <a:pt x="889" y="680"/>
                    <a:pt x="883" y="711"/>
                    <a:pt x="868" y="741"/>
                  </a:cubicBezTo>
                  <a:close/>
                  <a:moveTo>
                    <a:pt x="1132" y="659"/>
                  </a:moveTo>
                  <a:lnTo>
                    <a:pt x="1132" y="659"/>
                  </a:lnTo>
                  <a:cubicBezTo>
                    <a:pt x="1132" y="656"/>
                    <a:pt x="1132" y="650"/>
                    <a:pt x="1132" y="647"/>
                  </a:cubicBezTo>
                  <a:cubicBezTo>
                    <a:pt x="1132" y="644"/>
                    <a:pt x="1132" y="641"/>
                    <a:pt x="1132" y="635"/>
                  </a:cubicBezTo>
                  <a:cubicBezTo>
                    <a:pt x="1132" y="632"/>
                    <a:pt x="1132" y="629"/>
                    <a:pt x="1132" y="626"/>
                  </a:cubicBezTo>
                  <a:lnTo>
                    <a:pt x="1296" y="522"/>
                  </a:lnTo>
                  <a:lnTo>
                    <a:pt x="1196" y="278"/>
                  </a:lnTo>
                  <a:lnTo>
                    <a:pt x="1007" y="321"/>
                  </a:lnTo>
                  <a:cubicBezTo>
                    <a:pt x="995" y="308"/>
                    <a:pt x="986" y="299"/>
                    <a:pt x="974" y="287"/>
                  </a:cubicBezTo>
                  <a:lnTo>
                    <a:pt x="1017" y="98"/>
                  </a:lnTo>
                  <a:lnTo>
                    <a:pt x="773" y="0"/>
                  </a:lnTo>
                  <a:lnTo>
                    <a:pt x="670" y="162"/>
                  </a:lnTo>
                  <a:cubicBezTo>
                    <a:pt x="667" y="162"/>
                    <a:pt x="664" y="162"/>
                    <a:pt x="661" y="162"/>
                  </a:cubicBezTo>
                  <a:cubicBezTo>
                    <a:pt x="655" y="162"/>
                    <a:pt x="652" y="162"/>
                    <a:pt x="648" y="162"/>
                  </a:cubicBezTo>
                  <a:cubicBezTo>
                    <a:pt x="645" y="162"/>
                    <a:pt x="639" y="162"/>
                    <a:pt x="636" y="162"/>
                  </a:cubicBezTo>
                  <a:cubicBezTo>
                    <a:pt x="633" y="162"/>
                    <a:pt x="630" y="162"/>
                    <a:pt x="624" y="162"/>
                  </a:cubicBezTo>
                  <a:lnTo>
                    <a:pt x="524" y="0"/>
                  </a:lnTo>
                  <a:lnTo>
                    <a:pt x="277" y="98"/>
                  </a:lnTo>
                  <a:lnTo>
                    <a:pt x="323" y="287"/>
                  </a:lnTo>
                  <a:cubicBezTo>
                    <a:pt x="311" y="299"/>
                    <a:pt x="299" y="308"/>
                    <a:pt x="289" y="321"/>
                  </a:cubicBezTo>
                  <a:lnTo>
                    <a:pt x="101" y="278"/>
                  </a:lnTo>
                  <a:lnTo>
                    <a:pt x="0" y="522"/>
                  </a:lnTo>
                  <a:lnTo>
                    <a:pt x="165" y="626"/>
                  </a:lnTo>
                  <a:cubicBezTo>
                    <a:pt x="165" y="629"/>
                    <a:pt x="165" y="632"/>
                    <a:pt x="165" y="635"/>
                  </a:cubicBezTo>
                  <a:cubicBezTo>
                    <a:pt x="165" y="641"/>
                    <a:pt x="165" y="644"/>
                    <a:pt x="165" y="647"/>
                  </a:cubicBezTo>
                  <a:cubicBezTo>
                    <a:pt x="165" y="650"/>
                    <a:pt x="165" y="656"/>
                    <a:pt x="165" y="659"/>
                  </a:cubicBezTo>
                  <a:cubicBezTo>
                    <a:pt x="165" y="662"/>
                    <a:pt x="165" y="665"/>
                    <a:pt x="165" y="671"/>
                  </a:cubicBezTo>
                  <a:lnTo>
                    <a:pt x="0" y="772"/>
                  </a:lnTo>
                  <a:lnTo>
                    <a:pt x="101" y="1019"/>
                  </a:lnTo>
                  <a:lnTo>
                    <a:pt x="289" y="973"/>
                  </a:lnTo>
                  <a:cubicBezTo>
                    <a:pt x="299" y="985"/>
                    <a:pt x="311" y="998"/>
                    <a:pt x="323" y="1007"/>
                  </a:cubicBezTo>
                  <a:lnTo>
                    <a:pt x="277" y="1196"/>
                  </a:lnTo>
                  <a:lnTo>
                    <a:pt x="524" y="1296"/>
                  </a:lnTo>
                  <a:lnTo>
                    <a:pt x="624" y="1132"/>
                  </a:lnTo>
                  <a:cubicBezTo>
                    <a:pt x="630" y="1132"/>
                    <a:pt x="633" y="1132"/>
                    <a:pt x="636" y="1132"/>
                  </a:cubicBezTo>
                  <a:cubicBezTo>
                    <a:pt x="639" y="1132"/>
                    <a:pt x="645" y="1132"/>
                    <a:pt x="648" y="1132"/>
                  </a:cubicBezTo>
                  <a:cubicBezTo>
                    <a:pt x="652" y="1132"/>
                    <a:pt x="655" y="1132"/>
                    <a:pt x="661" y="1132"/>
                  </a:cubicBezTo>
                  <a:cubicBezTo>
                    <a:pt x="664" y="1132"/>
                    <a:pt x="667" y="1132"/>
                    <a:pt x="670" y="1132"/>
                  </a:cubicBezTo>
                  <a:lnTo>
                    <a:pt x="773" y="1296"/>
                  </a:lnTo>
                  <a:lnTo>
                    <a:pt x="1017" y="1196"/>
                  </a:lnTo>
                  <a:lnTo>
                    <a:pt x="974" y="1007"/>
                  </a:lnTo>
                  <a:cubicBezTo>
                    <a:pt x="986" y="998"/>
                    <a:pt x="995" y="985"/>
                    <a:pt x="1007" y="973"/>
                  </a:cubicBezTo>
                  <a:lnTo>
                    <a:pt x="1196" y="1019"/>
                  </a:lnTo>
                  <a:lnTo>
                    <a:pt x="1296" y="772"/>
                  </a:lnTo>
                  <a:lnTo>
                    <a:pt x="1132" y="671"/>
                  </a:lnTo>
                  <a:cubicBezTo>
                    <a:pt x="1132" y="665"/>
                    <a:pt x="1132" y="662"/>
                    <a:pt x="1132" y="659"/>
                  </a:cubicBezTo>
                  <a:close/>
                </a:path>
              </a:pathLst>
            </a:custGeom>
            <a:solidFill>
              <a:srgbClr val="0078D4">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58" name="Rectangle: Rounded Corners 430">
              <a:extLst>
                <a:ext uri="{FF2B5EF4-FFF2-40B4-BE49-F238E27FC236}">
                  <a16:creationId xmlns:a16="http://schemas.microsoft.com/office/drawing/2014/main" id="{F8C2E996-DCE2-41E1-B8D4-DE72D44895F4}"/>
                </a:ext>
              </a:extLst>
            </p:cNvPr>
            <p:cNvSpPr/>
            <p:nvPr/>
          </p:nvSpPr>
          <p:spPr bwMode="auto">
            <a:xfrm flipV="1">
              <a:off x="362658" y="2315761"/>
              <a:ext cx="138942" cy="26539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791 w 141162"/>
                <a:gd name="connsiteY0" fmla="*/ 587683 h 587683"/>
                <a:gd name="connsiteX1" fmla="*/ 2233 w 141162"/>
                <a:gd name="connsiteY1" fmla="*/ 292717 h 587683"/>
                <a:gd name="connsiteX2" fmla="*/ 5058 w 141162"/>
                <a:gd name="connsiteY2" fmla="*/ 53010 h 587683"/>
                <a:gd name="connsiteX3" fmla="*/ 58068 w 141162"/>
                <a:gd name="connsiteY3" fmla="*/ 0 h 587683"/>
                <a:gd name="connsiteX4" fmla="*/ 141162 w 141162"/>
                <a:gd name="connsiteY4" fmla="*/ 2177 h 587683"/>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13 w 138942"/>
                <a:gd name="connsiteY0" fmla="*/ 292717 h 292717"/>
                <a:gd name="connsiteX1" fmla="*/ 2838 w 138942"/>
                <a:gd name="connsiteY1" fmla="*/ 53010 h 292717"/>
                <a:gd name="connsiteX2" fmla="*/ 55848 w 138942"/>
                <a:gd name="connsiteY2" fmla="*/ 0 h 292717"/>
                <a:gd name="connsiteX3" fmla="*/ 138942 w 138942"/>
                <a:gd name="connsiteY3" fmla="*/ 2177 h 292717"/>
              </a:gdLst>
              <a:ahLst/>
              <a:cxnLst>
                <a:cxn ang="0">
                  <a:pos x="connsiteX0" y="connsiteY0"/>
                </a:cxn>
                <a:cxn ang="0">
                  <a:pos x="connsiteX1" y="connsiteY1"/>
                </a:cxn>
                <a:cxn ang="0">
                  <a:pos x="connsiteX2" y="connsiteY2"/>
                </a:cxn>
                <a:cxn ang="0">
                  <a:pos x="connsiteX3" y="connsiteY3"/>
                </a:cxn>
              </a:cxnLst>
              <a:rect l="l" t="t" r="r" b="b"/>
              <a:pathLst>
                <a:path w="138942" h="292717">
                  <a:moveTo>
                    <a:pt x="13" y="292717"/>
                  </a:moveTo>
                  <a:cubicBezTo>
                    <a:pt x="-109" y="203605"/>
                    <a:pt x="676" y="101795"/>
                    <a:pt x="2838" y="53010"/>
                  </a:cubicBezTo>
                  <a:cubicBezTo>
                    <a:pt x="2838" y="23733"/>
                    <a:pt x="26571" y="0"/>
                    <a:pt x="55848" y="0"/>
                  </a:cubicBezTo>
                  <a:lnTo>
                    <a:pt x="138942"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59" name="Group 758">
            <a:extLst>
              <a:ext uri="{FF2B5EF4-FFF2-40B4-BE49-F238E27FC236}">
                <a16:creationId xmlns:a16="http://schemas.microsoft.com/office/drawing/2014/main" id="{47CBDC15-AFE3-4B00-BD23-C27DF3121D82}"/>
              </a:ext>
            </a:extLst>
          </p:cNvPr>
          <p:cNvGrpSpPr/>
          <p:nvPr/>
        </p:nvGrpSpPr>
        <p:grpSpPr>
          <a:xfrm>
            <a:off x="263312" y="5263951"/>
            <a:ext cx="1523972" cy="1298948"/>
            <a:chOff x="263312" y="5207173"/>
            <a:chExt cx="1523972" cy="1298948"/>
          </a:xfrm>
        </p:grpSpPr>
        <p:sp>
          <p:nvSpPr>
            <p:cNvPr id="760" name="Rectangle 759">
              <a:extLst>
                <a:ext uri="{FF2B5EF4-FFF2-40B4-BE49-F238E27FC236}">
                  <a16:creationId xmlns:a16="http://schemas.microsoft.com/office/drawing/2014/main" id="{B38D3F0D-A51B-4133-9162-44C4F83A4491}"/>
                </a:ext>
              </a:extLst>
            </p:cNvPr>
            <p:cNvSpPr/>
            <p:nvPr/>
          </p:nvSpPr>
          <p:spPr>
            <a:xfrm>
              <a:off x="444992" y="5207173"/>
              <a:ext cx="134229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rPr>
                <a:t>Risk Factors &amp; Governance</a:t>
              </a:r>
            </a:p>
          </p:txBody>
        </p:sp>
        <p:grpSp>
          <p:nvGrpSpPr>
            <p:cNvPr id="761" name="Group 760">
              <a:extLst>
                <a:ext uri="{FF2B5EF4-FFF2-40B4-BE49-F238E27FC236}">
                  <a16:creationId xmlns:a16="http://schemas.microsoft.com/office/drawing/2014/main" id="{65D51155-4981-455E-80D9-AB67CF22ABF8}"/>
                </a:ext>
              </a:extLst>
            </p:cNvPr>
            <p:cNvGrpSpPr/>
            <p:nvPr/>
          </p:nvGrpSpPr>
          <p:grpSpPr>
            <a:xfrm>
              <a:off x="263312" y="5265623"/>
              <a:ext cx="1482066" cy="1240498"/>
              <a:chOff x="263312" y="5265623"/>
              <a:chExt cx="1482066" cy="1240498"/>
            </a:xfrm>
          </p:grpSpPr>
          <p:grpSp>
            <p:nvGrpSpPr>
              <p:cNvPr id="762" name="Group 761">
                <a:extLst>
                  <a:ext uri="{FF2B5EF4-FFF2-40B4-BE49-F238E27FC236}">
                    <a16:creationId xmlns:a16="http://schemas.microsoft.com/office/drawing/2014/main" id="{8E4CEA3C-97B7-4818-9820-2968D9B3AFA4}"/>
                  </a:ext>
                </a:extLst>
              </p:cNvPr>
              <p:cNvGrpSpPr/>
              <p:nvPr/>
            </p:nvGrpSpPr>
            <p:grpSpPr>
              <a:xfrm>
                <a:off x="263312" y="5810499"/>
                <a:ext cx="204938" cy="99562"/>
                <a:chOff x="760677" y="1725765"/>
                <a:chExt cx="131763" cy="63500"/>
              </a:xfrm>
              <a:solidFill>
                <a:srgbClr val="0078D4"/>
              </a:solidFill>
            </p:grpSpPr>
            <p:sp>
              <p:nvSpPr>
                <p:cNvPr id="769" name="Freeform 1314">
                  <a:extLst>
                    <a:ext uri="{FF2B5EF4-FFF2-40B4-BE49-F238E27FC236}">
                      <a16:creationId xmlns:a16="http://schemas.microsoft.com/office/drawing/2014/main" id="{22F53CD2-3ECC-438D-AC33-0F4935D495E0}"/>
                    </a:ext>
                  </a:extLst>
                </p:cNvPr>
                <p:cNvSpPr>
                  <a:spLocks/>
                </p:cNvSpPr>
                <p:nvPr/>
              </p:nvSpPr>
              <p:spPr bwMode="auto">
                <a:xfrm>
                  <a:off x="774964" y="1747990"/>
                  <a:ext cx="25400" cy="34925"/>
                </a:xfrm>
                <a:custGeom>
                  <a:avLst/>
                  <a:gdLst>
                    <a:gd name="T0" fmla="*/ 96 w 96"/>
                    <a:gd name="T1" fmla="*/ 0 h 130"/>
                    <a:gd name="T2" fmla="*/ 96 w 96"/>
                    <a:gd name="T3" fmla="*/ 0 h 130"/>
                    <a:gd name="T4" fmla="*/ 46 w 96"/>
                    <a:gd name="T5" fmla="*/ 28 h 130"/>
                    <a:gd name="T6" fmla="*/ 0 w 96"/>
                    <a:gd name="T7" fmla="*/ 65 h 130"/>
                    <a:gd name="T8" fmla="*/ 46 w 96"/>
                    <a:gd name="T9" fmla="*/ 102 h 130"/>
                    <a:gd name="T10" fmla="*/ 96 w 96"/>
                    <a:gd name="T11" fmla="*/ 130 h 130"/>
                    <a:gd name="T12" fmla="*/ 81 w 96"/>
                    <a:gd name="T13" fmla="*/ 100 h 130"/>
                    <a:gd name="T14" fmla="*/ 76 w 96"/>
                    <a:gd name="T15" fmla="*/ 65 h 130"/>
                    <a:gd name="T16" fmla="*/ 81 w 96"/>
                    <a:gd name="T17" fmla="*/ 31 h 130"/>
                    <a:gd name="T18" fmla="*/ 96 w 96"/>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0">
                      <a:moveTo>
                        <a:pt x="96" y="0"/>
                      </a:moveTo>
                      <a:lnTo>
                        <a:pt x="96" y="0"/>
                      </a:lnTo>
                      <a:cubicBezTo>
                        <a:pt x="78" y="7"/>
                        <a:pt x="62" y="16"/>
                        <a:pt x="46" y="28"/>
                      </a:cubicBezTo>
                      <a:cubicBezTo>
                        <a:pt x="29" y="39"/>
                        <a:pt x="14" y="52"/>
                        <a:pt x="0" y="65"/>
                      </a:cubicBezTo>
                      <a:cubicBezTo>
                        <a:pt x="14" y="79"/>
                        <a:pt x="29" y="91"/>
                        <a:pt x="46" y="102"/>
                      </a:cubicBezTo>
                      <a:cubicBezTo>
                        <a:pt x="62" y="113"/>
                        <a:pt x="78" y="122"/>
                        <a:pt x="96" y="130"/>
                      </a:cubicBezTo>
                      <a:cubicBezTo>
                        <a:pt x="90" y="121"/>
                        <a:pt x="85" y="110"/>
                        <a:pt x="81" y="100"/>
                      </a:cubicBezTo>
                      <a:cubicBezTo>
                        <a:pt x="78" y="88"/>
                        <a:pt x="76" y="77"/>
                        <a:pt x="76" y="65"/>
                      </a:cubicBezTo>
                      <a:cubicBezTo>
                        <a:pt x="76" y="54"/>
                        <a:pt x="78" y="43"/>
                        <a:pt x="81" y="31"/>
                      </a:cubicBezTo>
                      <a:cubicBezTo>
                        <a:pt x="85" y="20"/>
                        <a:pt x="90" y="10"/>
                        <a:pt x="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70" name="Freeform 1315">
                  <a:extLst>
                    <a:ext uri="{FF2B5EF4-FFF2-40B4-BE49-F238E27FC236}">
                      <a16:creationId xmlns:a16="http://schemas.microsoft.com/office/drawing/2014/main" id="{A2E46AF6-5BAB-43A8-B2FB-415A7E9E51AE}"/>
                    </a:ext>
                  </a:extLst>
                </p:cNvPr>
                <p:cNvSpPr>
                  <a:spLocks/>
                </p:cNvSpPr>
                <p:nvPr/>
              </p:nvSpPr>
              <p:spPr bwMode="auto">
                <a:xfrm>
                  <a:off x="852752" y="1747990"/>
                  <a:ext cx="25400" cy="34925"/>
                </a:xfrm>
                <a:custGeom>
                  <a:avLst/>
                  <a:gdLst>
                    <a:gd name="T0" fmla="*/ 0 w 94"/>
                    <a:gd name="T1" fmla="*/ 0 h 130"/>
                    <a:gd name="T2" fmla="*/ 0 w 94"/>
                    <a:gd name="T3" fmla="*/ 0 h 130"/>
                    <a:gd name="T4" fmla="*/ 15 w 94"/>
                    <a:gd name="T5" fmla="*/ 31 h 130"/>
                    <a:gd name="T6" fmla="*/ 21 w 94"/>
                    <a:gd name="T7" fmla="*/ 65 h 130"/>
                    <a:gd name="T8" fmla="*/ 15 w 94"/>
                    <a:gd name="T9" fmla="*/ 100 h 130"/>
                    <a:gd name="T10" fmla="*/ 0 w 94"/>
                    <a:gd name="T11" fmla="*/ 130 h 130"/>
                    <a:gd name="T12" fmla="*/ 50 w 94"/>
                    <a:gd name="T13" fmla="*/ 102 h 130"/>
                    <a:gd name="T14" fmla="*/ 94 w 94"/>
                    <a:gd name="T15" fmla="*/ 65 h 130"/>
                    <a:gd name="T16" fmla="*/ 50 w 94"/>
                    <a:gd name="T17" fmla="*/ 28 h 130"/>
                    <a:gd name="T18" fmla="*/ 0 w 94"/>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30">
                      <a:moveTo>
                        <a:pt x="0" y="0"/>
                      </a:moveTo>
                      <a:lnTo>
                        <a:pt x="0" y="0"/>
                      </a:lnTo>
                      <a:cubicBezTo>
                        <a:pt x="7" y="10"/>
                        <a:pt x="12" y="20"/>
                        <a:pt x="15" y="31"/>
                      </a:cubicBezTo>
                      <a:cubicBezTo>
                        <a:pt x="19" y="43"/>
                        <a:pt x="21" y="54"/>
                        <a:pt x="21" y="65"/>
                      </a:cubicBezTo>
                      <a:cubicBezTo>
                        <a:pt x="21" y="77"/>
                        <a:pt x="19" y="88"/>
                        <a:pt x="15" y="100"/>
                      </a:cubicBezTo>
                      <a:cubicBezTo>
                        <a:pt x="12" y="110"/>
                        <a:pt x="7" y="121"/>
                        <a:pt x="0" y="130"/>
                      </a:cubicBezTo>
                      <a:cubicBezTo>
                        <a:pt x="19" y="122"/>
                        <a:pt x="36" y="113"/>
                        <a:pt x="50" y="102"/>
                      </a:cubicBezTo>
                      <a:cubicBezTo>
                        <a:pt x="66" y="91"/>
                        <a:pt x="81" y="79"/>
                        <a:pt x="94" y="65"/>
                      </a:cubicBezTo>
                      <a:cubicBezTo>
                        <a:pt x="81" y="52"/>
                        <a:pt x="66" y="39"/>
                        <a:pt x="50" y="28"/>
                      </a:cubicBezTo>
                      <a:cubicBezTo>
                        <a:pt x="36" y="16"/>
                        <a:pt x="19" y="7"/>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71" name="Freeform 1316">
                  <a:extLst>
                    <a:ext uri="{FF2B5EF4-FFF2-40B4-BE49-F238E27FC236}">
                      <a16:creationId xmlns:a16="http://schemas.microsoft.com/office/drawing/2014/main" id="{82F2431B-BF84-4B54-B534-87B30B57EBDB}"/>
                    </a:ext>
                  </a:extLst>
                </p:cNvPr>
                <p:cNvSpPr>
                  <a:spLocks noEditPoints="1"/>
                </p:cNvSpPr>
                <p:nvPr/>
              </p:nvSpPr>
              <p:spPr bwMode="auto">
                <a:xfrm>
                  <a:off x="803539" y="1743227"/>
                  <a:ext cx="46038" cy="46038"/>
                </a:xfrm>
                <a:custGeom>
                  <a:avLst/>
                  <a:gdLst>
                    <a:gd name="T0" fmla="*/ 60 w 172"/>
                    <a:gd name="T1" fmla="*/ 75 h 172"/>
                    <a:gd name="T2" fmla="*/ 60 w 172"/>
                    <a:gd name="T3" fmla="*/ 75 h 172"/>
                    <a:gd name="T4" fmla="*/ 66 w 172"/>
                    <a:gd name="T5" fmla="*/ 66 h 172"/>
                    <a:gd name="T6" fmla="*/ 75 w 172"/>
                    <a:gd name="T7" fmla="*/ 60 h 172"/>
                    <a:gd name="T8" fmla="*/ 86 w 172"/>
                    <a:gd name="T9" fmla="*/ 58 h 172"/>
                    <a:gd name="T10" fmla="*/ 98 w 172"/>
                    <a:gd name="T11" fmla="*/ 60 h 172"/>
                    <a:gd name="T12" fmla="*/ 107 w 172"/>
                    <a:gd name="T13" fmla="*/ 66 h 172"/>
                    <a:gd name="T14" fmla="*/ 113 w 172"/>
                    <a:gd name="T15" fmla="*/ 75 h 172"/>
                    <a:gd name="T16" fmla="*/ 115 w 172"/>
                    <a:gd name="T17" fmla="*/ 86 h 172"/>
                    <a:gd name="T18" fmla="*/ 113 w 172"/>
                    <a:gd name="T19" fmla="*/ 97 h 172"/>
                    <a:gd name="T20" fmla="*/ 107 w 172"/>
                    <a:gd name="T21" fmla="*/ 106 h 172"/>
                    <a:gd name="T22" fmla="*/ 98 w 172"/>
                    <a:gd name="T23" fmla="*/ 113 h 172"/>
                    <a:gd name="T24" fmla="*/ 86 w 172"/>
                    <a:gd name="T25" fmla="*/ 115 h 172"/>
                    <a:gd name="T26" fmla="*/ 75 w 172"/>
                    <a:gd name="T27" fmla="*/ 113 h 172"/>
                    <a:gd name="T28" fmla="*/ 66 w 172"/>
                    <a:gd name="T29" fmla="*/ 106 h 172"/>
                    <a:gd name="T30" fmla="*/ 60 w 172"/>
                    <a:gd name="T31" fmla="*/ 97 h 172"/>
                    <a:gd name="T32" fmla="*/ 58 w 172"/>
                    <a:gd name="T33" fmla="*/ 86 h 172"/>
                    <a:gd name="T34" fmla="*/ 60 w 172"/>
                    <a:gd name="T35" fmla="*/ 75 h 172"/>
                    <a:gd name="T36" fmla="*/ 53 w 172"/>
                    <a:gd name="T37" fmla="*/ 166 h 172"/>
                    <a:gd name="T38" fmla="*/ 53 w 172"/>
                    <a:gd name="T39" fmla="*/ 166 h 172"/>
                    <a:gd name="T40" fmla="*/ 86 w 172"/>
                    <a:gd name="T41" fmla="*/ 172 h 172"/>
                    <a:gd name="T42" fmla="*/ 120 w 172"/>
                    <a:gd name="T43" fmla="*/ 166 h 172"/>
                    <a:gd name="T44" fmla="*/ 147 w 172"/>
                    <a:gd name="T45" fmla="*/ 147 h 172"/>
                    <a:gd name="T46" fmla="*/ 166 w 172"/>
                    <a:gd name="T47" fmla="*/ 120 h 172"/>
                    <a:gd name="T48" fmla="*/ 172 w 172"/>
                    <a:gd name="T49" fmla="*/ 86 h 172"/>
                    <a:gd name="T50" fmla="*/ 166 w 172"/>
                    <a:gd name="T51" fmla="*/ 53 h 172"/>
                    <a:gd name="T52" fmla="*/ 147 w 172"/>
                    <a:gd name="T53" fmla="*/ 26 h 172"/>
                    <a:gd name="T54" fmla="*/ 120 w 172"/>
                    <a:gd name="T55" fmla="*/ 7 h 172"/>
                    <a:gd name="T56" fmla="*/ 86 w 172"/>
                    <a:gd name="T57" fmla="*/ 0 h 172"/>
                    <a:gd name="T58" fmla="*/ 53 w 172"/>
                    <a:gd name="T59" fmla="*/ 7 h 172"/>
                    <a:gd name="T60" fmla="*/ 26 w 172"/>
                    <a:gd name="T61" fmla="*/ 26 h 172"/>
                    <a:gd name="T62" fmla="*/ 7 w 172"/>
                    <a:gd name="T63" fmla="*/ 53 h 172"/>
                    <a:gd name="T64" fmla="*/ 0 w 172"/>
                    <a:gd name="T65" fmla="*/ 86 h 172"/>
                    <a:gd name="T66" fmla="*/ 7 w 172"/>
                    <a:gd name="T67" fmla="*/ 120 h 172"/>
                    <a:gd name="T68" fmla="*/ 26 w 172"/>
                    <a:gd name="T69" fmla="*/ 147 h 172"/>
                    <a:gd name="T70" fmla="*/ 53 w 172"/>
                    <a:gd name="T71" fmla="*/ 1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2">
                      <a:moveTo>
                        <a:pt x="60" y="75"/>
                      </a:moveTo>
                      <a:lnTo>
                        <a:pt x="60" y="75"/>
                      </a:lnTo>
                      <a:cubicBezTo>
                        <a:pt x="61" y="72"/>
                        <a:pt x="64" y="68"/>
                        <a:pt x="66" y="66"/>
                      </a:cubicBezTo>
                      <a:cubicBezTo>
                        <a:pt x="69" y="64"/>
                        <a:pt x="72" y="61"/>
                        <a:pt x="75" y="60"/>
                      </a:cubicBezTo>
                      <a:cubicBezTo>
                        <a:pt x="78" y="58"/>
                        <a:pt x="82" y="58"/>
                        <a:pt x="86" y="58"/>
                      </a:cubicBezTo>
                      <a:cubicBezTo>
                        <a:pt x="91" y="58"/>
                        <a:pt x="94" y="58"/>
                        <a:pt x="98" y="60"/>
                      </a:cubicBezTo>
                      <a:cubicBezTo>
                        <a:pt x="101" y="61"/>
                        <a:pt x="104" y="64"/>
                        <a:pt x="107" y="66"/>
                      </a:cubicBezTo>
                      <a:cubicBezTo>
                        <a:pt x="109" y="68"/>
                        <a:pt x="112" y="72"/>
                        <a:pt x="113" y="75"/>
                      </a:cubicBezTo>
                      <a:cubicBezTo>
                        <a:pt x="114" y="78"/>
                        <a:pt x="115" y="82"/>
                        <a:pt x="115" y="86"/>
                      </a:cubicBezTo>
                      <a:cubicBezTo>
                        <a:pt x="115" y="90"/>
                        <a:pt x="114" y="93"/>
                        <a:pt x="113" y="97"/>
                      </a:cubicBezTo>
                      <a:cubicBezTo>
                        <a:pt x="112" y="100"/>
                        <a:pt x="109" y="104"/>
                        <a:pt x="107" y="106"/>
                      </a:cubicBezTo>
                      <a:cubicBezTo>
                        <a:pt x="104" y="109"/>
                        <a:pt x="101" y="111"/>
                        <a:pt x="98" y="113"/>
                      </a:cubicBezTo>
                      <a:cubicBezTo>
                        <a:pt x="94" y="114"/>
                        <a:pt x="91" y="115"/>
                        <a:pt x="86" y="115"/>
                      </a:cubicBezTo>
                      <a:cubicBezTo>
                        <a:pt x="82" y="115"/>
                        <a:pt x="78" y="114"/>
                        <a:pt x="75" y="113"/>
                      </a:cubicBezTo>
                      <a:cubicBezTo>
                        <a:pt x="72" y="111"/>
                        <a:pt x="69" y="109"/>
                        <a:pt x="66" y="106"/>
                      </a:cubicBezTo>
                      <a:cubicBezTo>
                        <a:pt x="64" y="104"/>
                        <a:pt x="61" y="100"/>
                        <a:pt x="60" y="97"/>
                      </a:cubicBezTo>
                      <a:cubicBezTo>
                        <a:pt x="59" y="93"/>
                        <a:pt x="58" y="90"/>
                        <a:pt x="58" y="86"/>
                      </a:cubicBezTo>
                      <a:cubicBezTo>
                        <a:pt x="58" y="82"/>
                        <a:pt x="59" y="78"/>
                        <a:pt x="60" y="75"/>
                      </a:cubicBezTo>
                      <a:close/>
                      <a:moveTo>
                        <a:pt x="53" y="166"/>
                      </a:moveTo>
                      <a:lnTo>
                        <a:pt x="53" y="166"/>
                      </a:lnTo>
                      <a:cubicBezTo>
                        <a:pt x="64" y="170"/>
                        <a:pt x="75" y="172"/>
                        <a:pt x="86" y="172"/>
                      </a:cubicBezTo>
                      <a:cubicBezTo>
                        <a:pt x="98" y="172"/>
                        <a:pt x="109" y="170"/>
                        <a:pt x="120" y="166"/>
                      </a:cubicBezTo>
                      <a:cubicBezTo>
                        <a:pt x="130" y="161"/>
                        <a:pt x="139" y="154"/>
                        <a:pt x="147" y="147"/>
                      </a:cubicBezTo>
                      <a:cubicBezTo>
                        <a:pt x="155" y="139"/>
                        <a:pt x="161" y="130"/>
                        <a:pt x="166" y="120"/>
                      </a:cubicBezTo>
                      <a:cubicBezTo>
                        <a:pt x="170" y="109"/>
                        <a:pt x="172" y="98"/>
                        <a:pt x="172" y="86"/>
                      </a:cubicBezTo>
                      <a:cubicBezTo>
                        <a:pt x="172" y="74"/>
                        <a:pt x="170" y="64"/>
                        <a:pt x="166" y="53"/>
                      </a:cubicBezTo>
                      <a:cubicBezTo>
                        <a:pt x="161" y="42"/>
                        <a:pt x="155" y="34"/>
                        <a:pt x="147" y="26"/>
                      </a:cubicBezTo>
                      <a:cubicBezTo>
                        <a:pt x="139" y="18"/>
                        <a:pt x="130" y="12"/>
                        <a:pt x="120" y="7"/>
                      </a:cubicBezTo>
                      <a:cubicBezTo>
                        <a:pt x="109" y="3"/>
                        <a:pt x="98" y="0"/>
                        <a:pt x="86" y="0"/>
                      </a:cubicBezTo>
                      <a:cubicBezTo>
                        <a:pt x="75" y="0"/>
                        <a:pt x="64" y="3"/>
                        <a:pt x="53" y="7"/>
                      </a:cubicBezTo>
                      <a:cubicBezTo>
                        <a:pt x="43" y="12"/>
                        <a:pt x="34" y="18"/>
                        <a:pt x="26" y="26"/>
                      </a:cubicBezTo>
                      <a:cubicBezTo>
                        <a:pt x="18" y="34"/>
                        <a:pt x="12" y="42"/>
                        <a:pt x="7" y="53"/>
                      </a:cubicBezTo>
                      <a:cubicBezTo>
                        <a:pt x="3" y="64"/>
                        <a:pt x="0" y="74"/>
                        <a:pt x="0" y="86"/>
                      </a:cubicBezTo>
                      <a:cubicBezTo>
                        <a:pt x="0" y="98"/>
                        <a:pt x="3" y="109"/>
                        <a:pt x="7" y="120"/>
                      </a:cubicBezTo>
                      <a:cubicBezTo>
                        <a:pt x="12" y="130"/>
                        <a:pt x="18" y="139"/>
                        <a:pt x="26" y="147"/>
                      </a:cubicBezTo>
                      <a:cubicBezTo>
                        <a:pt x="34" y="154"/>
                        <a:pt x="43" y="161"/>
                        <a:pt x="53" y="1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72" name="Freeform 1317">
                  <a:extLst>
                    <a:ext uri="{FF2B5EF4-FFF2-40B4-BE49-F238E27FC236}">
                      <a16:creationId xmlns:a16="http://schemas.microsoft.com/office/drawing/2014/main" id="{BE5E8517-FF38-4949-8031-30C85EB18828}"/>
                    </a:ext>
                  </a:extLst>
                </p:cNvPr>
                <p:cNvSpPr>
                  <a:spLocks/>
                </p:cNvSpPr>
                <p:nvPr/>
              </p:nvSpPr>
              <p:spPr bwMode="auto">
                <a:xfrm>
                  <a:off x="819414" y="1757515"/>
                  <a:ext cx="14288" cy="15875"/>
                </a:xfrm>
                <a:custGeom>
                  <a:avLst/>
                  <a:gdLst>
                    <a:gd name="T0" fmla="*/ 8 w 56"/>
                    <a:gd name="T1" fmla="*/ 49 h 58"/>
                    <a:gd name="T2" fmla="*/ 8 w 56"/>
                    <a:gd name="T3" fmla="*/ 49 h 58"/>
                    <a:gd name="T4" fmla="*/ 17 w 56"/>
                    <a:gd name="T5" fmla="*/ 56 h 58"/>
                    <a:gd name="T6" fmla="*/ 28 w 56"/>
                    <a:gd name="T7" fmla="*/ 58 h 58"/>
                    <a:gd name="T8" fmla="*/ 40 w 56"/>
                    <a:gd name="T9" fmla="*/ 56 h 58"/>
                    <a:gd name="T10" fmla="*/ 49 w 56"/>
                    <a:gd name="T11" fmla="*/ 49 h 58"/>
                    <a:gd name="T12" fmla="*/ 54 w 56"/>
                    <a:gd name="T13" fmla="*/ 40 h 58"/>
                    <a:gd name="T14" fmla="*/ 56 w 56"/>
                    <a:gd name="T15" fmla="*/ 29 h 58"/>
                    <a:gd name="T16" fmla="*/ 54 w 56"/>
                    <a:gd name="T17" fmla="*/ 18 h 58"/>
                    <a:gd name="T18" fmla="*/ 49 w 56"/>
                    <a:gd name="T19" fmla="*/ 9 h 58"/>
                    <a:gd name="T20" fmla="*/ 40 w 56"/>
                    <a:gd name="T21" fmla="*/ 3 h 58"/>
                    <a:gd name="T22" fmla="*/ 28 w 56"/>
                    <a:gd name="T23" fmla="*/ 0 h 58"/>
                    <a:gd name="T24" fmla="*/ 17 w 56"/>
                    <a:gd name="T25" fmla="*/ 3 h 58"/>
                    <a:gd name="T26" fmla="*/ 8 w 56"/>
                    <a:gd name="T27" fmla="*/ 9 h 58"/>
                    <a:gd name="T28" fmla="*/ 3 w 56"/>
                    <a:gd name="T29" fmla="*/ 18 h 58"/>
                    <a:gd name="T30" fmla="*/ 0 w 56"/>
                    <a:gd name="T31" fmla="*/ 29 h 58"/>
                    <a:gd name="T32" fmla="*/ 3 w 56"/>
                    <a:gd name="T33" fmla="*/ 40 h 58"/>
                    <a:gd name="T34" fmla="*/ 8 w 56"/>
                    <a:gd name="T3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8">
                      <a:moveTo>
                        <a:pt x="8" y="49"/>
                      </a:moveTo>
                      <a:lnTo>
                        <a:pt x="8" y="49"/>
                      </a:lnTo>
                      <a:cubicBezTo>
                        <a:pt x="12" y="53"/>
                        <a:pt x="14" y="54"/>
                        <a:pt x="17" y="56"/>
                      </a:cubicBezTo>
                      <a:cubicBezTo>
                        <a:pt x="21" y="57"/>
                        <a:pt x="24" y="58"/>
                        <a:pt x="28" y="58"/>
                      </a:cubicBezTo>
                      <a:cubicBezTo>
                        <a:pt x="33" y="58"/>
                        <a:pt x="36" y="57"/>
                        <a:pt x="40" y="56"/>
                      </a:cubicBezTo>
                      <a:cubicBezTo>
                        <a:pt x="43" y="54"/>
                        <a:pt x="45" y="53"/>
                        <a:pt x="49" y="49"/>
                      </a:cubicBezTo>
                      <a:cubicBezTo>
                        <a:pt x="51" y="47"/>
                        <a:pt x="53" y="43"/>
                        <a:pt x="54" y="40"/>
                      </a:cubicBezTo>
                      <a:cubicBezTo>
                        <a:pt x="55" y="36"/>
                        <a:pt x="56" y="33"/>
                        <a:pt x="56" y="29"/>
                      </a:cubicBezTo>
                      <a:cubicBezTo>
                        <a:pt x="56" y="25"/>
                        <a:pt x="55" y="21"/>
                        <a:pt x="54" y="18"/>
                      </a:cubicBezTo>
                      <a:cubicBezTo>
                        <a:pt x="53" y="14"/>
                        <a:pt x="51" y="11"/>
                        <a:pt x="49" y="9"/>
                      </a:cubicBezTo>
                      <a:cubicBezTo>
                        <a:pt x="45" y="6"/>
                        <a:pt x="43" y="4"/>
                        <a:pt x="40" y="3"/>
                      </a:cubicBezTo>
                      <a:cubicBezTo>
                        <a:pt x="36" y="0"/>
                        <a:pt x="33" y="0"/>
                        <a:pt x="28" y="0"/>
                      </a:cubicBezTo>
                      <a:cubicBezTo>
                        <a:pt x="24" y="0"/>
                        <a:pt x="21" y="0"/>
                        <a:pt x="17" y="3"/>
                      </a:cubicBezTo>
                      <a:cubicBezTo>
                        <a:pt x="14" y="4"/>
                        <a:pt x="12" y="6"/>
                        <a:pt x="8" y="9"/>
                      </a:cubicBezTo>
                      <a:cubicBezTo>
                        <a:pt x="6" y="11"/>
                        <a:pt x="4" y="14"/>
                        <a:pt x="3" y="18"/>
                      </a:cubicBezTo>
                      <a:cubicBezTo>
                        <a:pt x="2" y="21"/>
                        <a:pt x="0" y="25"/>
                        <a:pt x="0" y="29"/>
                      </a:cubicBezTo>
                      <a:cubicBezTo>
                        <a:pt x="0" y="33"/>
                        <a:pt x="2" y="36"/>
                        <a:pt x="3" y="40"/>
                      </a:cubicBezTo>
                      <a:cubicBezTo>
                        <a:pt x="4" y="43"/>
                        <a:pt x="6" y="47"/>
                        <a:pt x="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773" name="Freeform 1318">
                  <a:extLst>
                    <a:ext uri="{FF2B5EF4-FFF2-40B4-BE49-F238E27FC236}">
                      <a16:creationId xmlns:a16="http://schemas.microsoft.com/office/drawing/2014/main" id="{9E9A5455-EE6A-4423-B2E2-D38BEADC5436}"/>
                    </a:ext>
                  </a:extLst>
                </p:cNvPr>
                <p:cNvSpPr>
                  <a:spLocks/>
                </p:cNvSpPr>
                <p:nvPr/>
              </p:nvSpPr>
              <p:spPr bwMode="auto">
                <a:xfrm>
                  <a:off x="760677" y="1725765"/>
                  <a:ext cx="131763" cy="36513"/>
                </a:xfrm>
                <a:custGeom>
                  <a:avLst/>
                  <a:gdLst>
                    <a:gd name="T0" fmla="*/ 249 w 494"/>
                    <a:gd name="T1" fmla="*/ 0 h 134"/>
                    <a:gd name="T2" fmla="*/ 249 w 494"/>
                    <a:gd name="T3" fmla="*/ 0 h 134"/>
                    <a:gd name="T4" fmla="*/ 245 w 494"/>
                    <a:gd name="T5" fmla="*/ 0 h 134"/>
                    <a:gd name="T6" fmla="*/ 5 w 494"/>
                    <a:gd name="T7" fmla="*/ 109 h 134"/>
                    <a:gd name="T8" fmla="*/ 6 w 494"/>
                    <a:gd name="T9" fmla="*/ 130 h 134"/>
                    <a:gd name="T10" fmla="*/ 26 w 494"/>
                    <a:gd name="T11" fmla="*/ 129 h 134"/>
                    <a:gd name="T12" fmla="*/ 245 w 494"/>
                    <a:gd name="T13" fmla="*/ 29 h 134"/>
                    <a:gd name="T14" fmla="*/ 249 w 494"/>
                    <a:gd name="T15" fmla="*/ 29 h 134"/>
                    <a:gd name="T16" fmla="*/ 467 w 494"/>
                    <a:gd name="T17" fmla="*/ 129 h 134"/>
                    <a:gd name="T18" fmla="*/ 478 w 494"/>
                    <a:gd name="T19" fmla="*/ 133 h 134"/>
                    <a:gd name="T20" fmla="*/ 488 w 494"/>
                    <a:gd name="T21" fmla="*/ 130 h 134"/>
                    <a:gd name="T22" fmla="*/ 489 w 494"/>
                    <a:gd name="T23" fmla="*/ 109 h 134"/>
                    <a:gd name="T24" fmla="*/ 249 w 494"/>
                    <a:gd name="T2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4" h="134">
                      <a:moveTo>
                        <a:pt x="249" y="0"/>
                      </a:moveTo>
                      <a:lnTo>
                        <a:pt x="249" y="0"/>
                      </a:lnTo>
                      <a:lnTo>
                        <a:pt x="245" y="0"/>
                      </a:lnTo>
                      <a:cubicBezTo>
                        <a:pt x="152" y="0"/>
                        <a:pt x="65" y="41"/>
                        <a:pt x="5" y="109"/>
                      </a:cubicBezTo>
                      <a:cubicBezTo>
                        <a:pt x="0" y="115"/>
                        <a:pt x="2" y="124"/>
                        <a:pt x="6" y="130"/>
                      </a:cubicBezTo>
                      <a:cubicBezTo>
                        <a:pt x="12" y="134"/>
                        <a:pt x="21" y="134"/>
                        <a:pt x="26" y="129"/>
                      </a:cubicBezTo>
                      <a:cubicBezTo>
                        <a:pt x="81" y="65"/>
                        <a:pt x="161" y="29"/>
                        <a:pt x="245" y="29"/>
                      </a:cubicBezTo>
                      <a:lnTo>
                        <a:pt x="249" y="29"/>
                      </a:lnTo>
                      <a:cubicBezTo>
                        <a:pt x="332" y="29"/>
                        <a:pt x="413" y="65"/>
                        <a:pt x="467" y="129"/>
                      </a:cubicBezTo>
                      <a:cubicBezTo>
                        <a:pt x="470" y="131"/>
                        <a:pt x="474" y="133"/>
                        <a:pt x="478" y="133"/>
                      </a:cubicBezTo>
                      <a:cubicBezTo>
                        <a:pt x="482" y="133"/>
                        <a:pt x="484" y="132"/>
                        <a:pt x="488" y="130"/>
                      </a:cubicBezTo>
                      <a:cubicBezTo>
                        <a:pt x="493" y="124"/>
                        <a:pt x="494" y="115"/>
                        <a:pt x="489" y="109"/>
                      </a:cubicBezTo>
                      <a:cubicBezTo>
                        <a:pt x="429" y="41"/>
                        <a:pt x="341" y="0"/>
                        <a:pt x="2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763" name="TextBox 762">
                <a:extLst>
                  <a:ext uri="{FF2B5EF4-FFF2-40B4-BE49-F238E27FC236}">
                    <a16:creationId xmlns:a16="http://schemas.microsoft.com/office/drawing/2014/main" id="{ED7AA046-76CB-4969-8B96-F92223BFC113}"/>
                  </a:ext>
                </a:extLst>
              </p:cNvPr>
              <p:cNvSpPr txBox="1"/>
              <p:nvPr/>
            </p:nvSpPr>
            <p:spPr>
              <a:xfrm>
                <a:off x="444992" y="5752558"/>
                <a:ext cx="809837" cy="184666"/>
              </a:xfrm>
              <a:prstGeom prst="rect">
                <a:avLst/>
              </a:prstGeom>
              <a:noFill/>
            </p:spPr>
            <p:txBody>
              <a:bodyPr wrap="none" lIns="91440" tIns="0" rIns="9144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gs>
                        <a:gs pos="100000">
                          <a:srgbClr val="0078D4"/>
                        </a:gs>
                      </a:gsLst>
                      <a:lin ang="5400000" scaled="0"/>
                    </a:gradFill>
                    <a:effectLst/>
                    <a:uLnTx/>
                    <a:uFillTx/>
                  </a:rPr>
                  <a:t>Visibility</a:t>
                </a:r>
              </a:p>
            </p:txBody>
          </p:sp>
          <p:sp>
            <p:nvSpPr>
              <p:cNvPr id="764" name="Rectangle 763">
                <a:extLst>
                  <a:ext uri="{FF2B5EF4-FFF2-40B4-BE49-F238E27FC236}">
                    <a16:creationId xmlns:a16="http://schemas.microsoft.com/office/drawing/2014/main" id="{7423679B-683C-40DA-8A32-778D7FA7CED1}"/>
                  </a:ext>
                </a:extLst>
              </p:cNvPr>
              <p:cNvSpPr/>
              <p:nvPr/>
            </p:nvSpPr>
            <p:spPr>
              <a:xfrm>
                <a:off x="444992" y="5483025"/>
                <a:ext cx="914400"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lumMod val="50000"/>
                          </a:srgbClr>
                        </a:gs>
                        <a:gs pos="64000">
                          <a:srgbClr val="0078D4">
                            <a:lumMod val="50000"/>
                          </a:srgbClr>
                        </a:gs>
                      </a:gsLst>
                      <a:lin ang="5400000" scaled="1"/>
                    </a:gradFill>
                    <a:effectLst/>
                    <a:uLnTx/>
                    <a:uFillTx/>
                    <a:latin typeface="Segoe UI Semibold"/>
                  </a:rPr>
                  <a:t>Threat Detection</a:t>
                </a:r>
              </a:p>
            </p:txBody>
          </p:sp>
          <p:sp>
            <p:nvSpPr>
              <p:cNvPr id="765" name="Rectangle 764">
                <a:extLst>
                  <a:ext uri="{FF2B5EF4-FFF2-40B4-BE49-F238E27FC236}">
                    <a16:creationId xmlns:a16="http://schemas.microsoft.com/office/drawing/2014/main" id="{7035C984-41CC-4E93-B720-4F053C8AE2FE}"/>
                  </a:ext>
                </a:extLst>
              </p:cNvPr>
              <p:cNvSpPr/>
              <p:nvPr/>
            </p:nvSpPr>
            <p:spPr>
              <a:xfrm>
                <a:off x="444992" y="6290677"/>
                <a:ext cx="1300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gs>
                        <a:gs pos="64000">
                          <a:srgbClr val="0078D4"/>
                        </a:gs>
                      </a:gsLst>
                      <a:lin ang="5400000" scaled="1"/>
                    </a:gradFill>
                    <a:effectLst/>
                    <a:uLnTx/>
                    <a:uFillTx/>
                    <a:latin typeface="Segoe UI Semibold"/>
                  </a:rPr>
                  <a:t>Raw Logs and Signal for Investigation &amp; Hunting</a:t>
                </a:r>
              </a:p>
            </p:txBody>
          </p:sp>
          <p:sp>
            <p:nvSpPr>
              <p:cNvPr id="766" name="Rectangle: Rounded Corners 430">
                <a:extLst>
                  <a:ext uri="{FF2B5EF4-FFF2-40B4-BE49-F238E27FC236}">
                    <a16:creationId xmlns:a16="http://schemas.microsoft.com/office/drawing/2014/main" id="{69FA3E7C-43B2-44AA-BA9E-D79BD5C81B22}"/>
                  </a:ext>
                </a:extLst>
              </p:cNvPr>
              <p:cNvSpPr/>
              <p:nvPr/>
            </p:nvSpPr>
            <p:spPr bwMode="auto">
              <a:xfrm>
                <a:off x="364252" y="5265623"/>
                <a:ext cx="137347" cy="294726"/>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233306 h 587683"/>
                  <a:gd name="connsiteX2" fmla="*/ 4347 w 140451"/>
                  <a:gd name="connsiteY2" fmla="*/ 53010 h 587683"/>
                  <a:gd name="connsiteX3" fmla="*/ 57357 w 140451"/>
                  <a:gd name="connsiteY3" fmla="*/ 0 h 587683"/>
                  <a:gd name="connsiteX4" fmla="*/ 140451 w 140451"/>
                  <a:gd name="connsiteY4" fmla="*/ 2177 h 587683"/>
                  <a:gd name="connsiteX0" fmla="*/ 3243 w 140451"/>
                  <a:gd name="connsiteY0" fmla="*/ 233306 h 233306"/>
                  <a:gd name="connsiteX1" fmla="*/ 4347 w 140451"/>
                  <a:gd name="connsiteY1" fmla="*/ 53010 h 233306"/>
                  <a:gd name="connsiteX2" fmla="*/ 57357 w 140451"/>
                  <a:gd name="connsiteY2" fmla="*/ 0 h 233306"/>
                  <a:gd name="connsiteX3" fmla="*/ 140451 w 140451"/>
                  <a:gd name="connsiteY3" fmla="*/ 2177 h 233306"/>
                  <a:gd name="connsiteX0" fmla="*/ 139 w 137347"/>
                  <a:gd name="connsiteY0" fmla="*/ 233306 h 233306"/>
                  <a:gd name="connsiteX1" fmla="*/ 1243 w 137347"/>
                  <a:gd name="connsiteY1" fmla="*/ 53010 h 233306"/>
                  <a:gd name="connsiteX2" fmla="*/ 54253 w 137347"/>
                  <a:gd name="connsiteY2" fmla="*/ 0 h 233306"/>
                  <a:gd name="connsiteX3" fmla="*/ 137347 w 137347"/>
                  <a:gd name="connsiteY3" fmla="*/ 2177 h 233306"/>
                </a:gdLst>
                <a:ahLst/>
                <a:cxnLst>
                  <a:cxn ang="0">
                    <a:pos x="connsiteX0" y="connsiteY0"/>
                  </a:cxn>
                  <a:cxn ang="0">
                    <a:pos x="connsiteX1" y="connsiteY1"/>
                  </a:cxn>
                  <a:cxn ang="0">
                    <a:pos x="connsiteX2" y="connsiteY2"/>
                  </a:cxn>
                  <a:cxn ang="0">
                    <a:pos x="connsiteX3" y="connsiteY3"/>
                  </a:cxn>
                </a:cxnLst>
                <a:rect l="l" t="t" r="r" b="b"/>
                <a:pathLst>
                  <a:path w="137347" h="233306">
                    <a:moveTo>
                      <a:pt x="139" y="233306"/>
                    </a:moveTo>
                    <a:cubicBezTo>
                      <a:pt x="17" y="144194"/>
                      <a:pt x="-402" y="91894"/>
                      <a:pt x="1243" y="53010"/>
                    </a:cubicBezTo>
                    <a:cubicBezTo>
                      <a:pt x="1243" y="23733"/>
                      <a:pt x="24976" y="0"/>
                      <a:pt x="54253" y="0"/>
                    </a:cubicBezTo>
                    <a:lnTo>
                      <a:pt x="137347"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67" name="Rectangle: Rounded Corners 430">
                <a:extLst>
                  <a:ext uri="{FF2B5EF4-FFF2-40B4-BE49-F238E27FC236}">
                    <a16:creationId xmlns:a16="http://schemas.microsoft.com/office/drawing/2014/main" id="{F93EA77B-BA4C-4754-8F72-13B3BF564135}"/>
                  </a:ext>
                </a:extLst>
              </p:cNvPr>
              <p:cNvSpPr/>
              <p:nvPr/>
            </p:nvSpPr>
            <p:spPr bwMode="auto">
              <a:xfrm>
                <a:off x="362611" y="5539949"/>
                <a:ext cx="138988" cy="196977"/>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315678 h 587683"/>
                  <a:gd name="connsiteX2" fmla="*/ 4347 w 140451"/>
                  <a:gd name="connsiteY2" fmla="*/ 53010 h 587683"/>
                  <a:gd name="connsiteX3" fmla="*/ 57357 w 140451"/>
                  <a:gd name="connsiteY3" fmla="*/ 0 h 587683"/>
                  <a:gd name="connsiteX4" fmla="*/ 140451 w 140451"/>
                  <a:gd name="connsiteY4" fmla="*/ 2177 h 587683"/>
                  <a:gd name="connsiteX0" fmla="*/ 1843 w 137214"/>
                  <a:gd name="connsiteY0" fmla="*/ 587683 h 587683"/>
                  <a:gd name="connsiteX1" fmla="*/ 6 w 137214"/>
                  <a:gd name="connsiteY1" fmla="*/ 315678 h 587683"/>
                  <a:gd name="connsiteX2" fmla="*/ 1110 w 137214"/>
                  <a:gd name="connsiteY2" fmla="*/ 53010 h 587683"/>
                  <a:gd name="connsiteX3" fmla="*/ 54120 w 137214"/>
                  <a:gd name="connsiteY3" fmla="*/ 0 h 587683"/>
                  <a:gd name="connsiteX4" fmla="*/ 137214 w 137214"/>
                  <a:gd name="connsiteY4" fmla="*/ 2177 h 587683"/>
                  <a:gd name="connsiteX0" fmla="*/ 2930 w 138301"/>
                  <a:gd name="connsiteY0" fmla="*/ 587683 h 587683"/>
                  <a:gd name="connsiteX1" fmla="*/ 1093 w 138301"/>
                  <a:gd name="connsiteY1" fmla="*/ 315678 h 587683"/>
                  <a:gd name="connsiteX2" fmla="*/ 2197 w 138301"/>
                  <a:gd name="connsiteY2" fmla="*/ 53010 h 587683"/>
                  <a:gd name="connsiteX3" fmla="*/ 55207 w 138301"/>
                  <a:gd name="connsiteY3" fmla="*/ 0 h 587683"/>
                  <a:gd name="connsiteX4" fmla="*/ 138301 w 138301"/>
                  <a:gd name="connsiteY4" fmla="*/ 2177 h 587683"/>
                  <a:gd name="connsiteX0" fmla="*/ 1093 w 138301"/>
                  <a:gd name="connsiteY0" fmla="*/ 315678 h 315678"/>
                  <a:gd name="connsiteX1" fmla="*/ 2197 w 138301"/>
                  <a:gd name="connsiteY1" fmla="*/ 53010 h 315678"/>
                  <a:gd name="connsiteX2" fmla="*/ 55207 w 138301"/>
                  <a:gd name="connsiteY2" fmla="*/ 0 h 315678"/>
                  <a:gd name="connsiteX3" fmla="*/ 138301 w 138301"/>
                  <a:gd name="connsiteY3" fmla="*/ 2177 h 315678"/>
                  <a:gd name="connsiteX0" fmla="*/ 1093 w 135843"/>
                  <a:gd name="connsiteY0" fmla="*/ 318923 h 318923"/>
                  <a:gd name="connsiteX1" fmla="*/ 2197 w 135843"/>
                  <a:gd name="connsiteY1" fmla="*/ 56255 h 318923"/>
                  <a:gd name="connsiteX2" fmla="*/ 55207 w 135843"/>
                  <a:gd name="connsiteY2" fmla="*/ 3245 h 318923"/>
                  <a:gd name="connsiteX3" fmla="*/ 135843 w 135843"/>
                  <a:gd name="connsiteY3" fmla="*/ 0 h 318923"/>
                  <a:gd name="connsiteX0" fmla="*/ 1093 w 135843"/>
                  <a:gd name="connsiteY0" fmla="*/ 461234 h 461234"/>
                  <a:gd name="connsiteX1" fmla="*/ 2197 w 135843"/>
                  <a:gd name="connsiteY1" fmla="*/ 56255 h 461234"/>
                  <a:gd name="connsiteX2" fmla="*/ 55207 w 135843"/>
                  <a:gd name="connsiteY2" fmla="*/ 3245 h 461234"/>
                  <a:gd name="connsiteX3" fmla="*/ 135843 w 135843"/>
                  <a:gd name="connsiteY3" fmla="*/ 0 h 461234"/>
                  <a:gd name="connsiteX0" fmla="*/ 1093 w 135843"/>
                  <a:gd name="connsiteY0" fmla="*/ 434880 h 434880"/>
                  <a:gd name="connsiteX1" fmla="*/ 2197 w 135843"/>
                  <a:gd name="connsiteY1" fmla="*/ 56255 h 434880"/>
                  <a:gd name="connsiteX2" fmla="*/ 55207 w 135843"/>
                  <a:gd name="connsiteY2" fmla="*/ 3245 h 434880"/>
                  <a:gd name="connsiteX3" fmla="*/ 135843 w 135843"/>
                  <a:gd name="connsiteY3" fmla="*/ 0 h 434880"/>
                  <a:gd name="connsiteX0" fmla="*/ 1093 w 135843"/>
                  <a:gd name="connsiteY0" fmla="*/ 445422 h 445422"/>
                  <a:gd name="connsiteX1" fmla="*/ 2197 w 135843"/>
                  <a:gd name="connsiteY1" fmla="*/ 56255 h 445422"/>
                  <a:gd name="connsiteX2" fmla="*/ 55207 w 135843"/>
                  <a:gd name="connsiteY2" fmla="*/ 3245 h 445422"/>
                  <a:gd name="connsiteX3" fmla="*/ 135843 w 135843"/>
                  <a:gd name="connsiteY3" fmla="*/ 0 h 445422"/>
                  <a:gd name="connsiteX0" fmla="*/ 6521 w 141271"/>
                  <a:gd name="connsiteY0" fmla="*/ 445422 h 445422"/>
                  <a:gd name="connsiteX1" fmla="*/ 242 w 141271"/>
                  <a:gd name="connsiteY1" fmla="*/ 358576 h 445422"/>
                  <a:gd name="connsiteX2" fmla="*/ 7625 w 141271"/>
                  <a:gd name="connsiteY2" fmla="*/ 56255 h 445422"/>
                  <a:gd name="connsiteX3" fmla="*/ 60635 w 141271"/>
                  <a:gd name="connsiteY3" fmla="*/ 3245 h 445422"/>
                  <a:gd name="connsiteX4" fmla="*/ 141271 w 141271"/>
                  <a:gd name="connsiteY4" fmla="*/ 0 h 445422"/>
                  <a:gd name="connsiteX0" fmla="*/ 242 w 141271"/>
                  <a:gd name="connsiteY0" fmla="*/ 358576 h 358576"/>
                  <a:gd name="connsiteX1" fmla="*/ 7625 w 141271"/>
                  <a:gd name="connsiteY1" fmla="*/ 56255 h 358576"/>
                  <a:gd name="connsiteX2" fmla="*/ 60635 w 141271"/>
                  <a:gd name="connsiteY2" fmla="*/ 3245 h 358576"/>
                  <a:gd name="connsiteX3" fmla="*/ 141271 w 141271"/>
                  <a:gd name="connsiteY3" fmla="*/ 0 h 358576"/>
                  <a:gd name="connsiteX0" fmla="*/ 6333 w 137530"/>
                  <a:gd name="connsiteY0" fmla="*/ 358576 h 358576"/>
                  <a:gd name="connsiteX1" fmla="*/ 3884 w 137530"/>
                  <a:gd name="connsiteY1" fmla="*/ 56255 h 358576"/>
                  <a:gd name="connsiteX2" fmla="*/ 56894 w 137530"/>
                  <a:gd name="connsiteY2" fmla="*/ 3245 h 358576"/>
                  <a:gd name="connsiteX3" fmla="*/ 137530 w 137530"/>
                  <a:gd name="connsiteY3" fmla="*/ 0 h 358576"/>
                  <a:gd name="connsiteX0" fmla="*/ 4426 w 138081"/>
                  <a:gd name="connsiteY0" fmla="*/ 391220 h 391220"/>
                  <a:gd name="connsiteX1" fmla="*/ 4435 w 138081"/>
                  <a:gd name="connsiteY1" fmla="*/ 56255 h 391220"/>
                  <a:gd name="connsiteX2" fmla="*/ 57445 w 138081"/>
                  <a:gd name="connsiteY2" fmla="*/ 3245 h 391220"/>
                  <a:gd name="connsiteX3" fmla="*/ 138081 w 138081"/>
                  <a:gd name="connsiteY3" fmla="*/ 0 h 391220"/>
                  <a:gd name="connsiteX0" fmla="*/ 2373 w 138988"/>
                  <a:gd name="connsiteY0" fmla="*/ 358470 h 358470"/>
                  <a:gd name="connsiteX1" fmla="*/ 5342 w 138988"/>
                  <a:gd name="connsiteY1" fmla="*/ 56255 h 358470"/>
                  <a:gd name="connsiteX2" fmla="*/ 58352 w 138988"/>
                  <a:gd name="connsiteY2" fmla="*/ 3245 h 358470"/>
                  <a:gd name="connsiteX3" fmla="*/ 138988 w 138988"/>
                  <a:gd name="connsiteY3" fmla="*/ 0 h 358470"/>
                </a:gdLst>
                <a:ahLst/>
                <a:cxnLst>
                  <a:cxn ang="0">
                    <a:pos x="connsiteX0" y="connsiteY0"/>
                  </a:cxn>
                  <a:cxn ang="0">
                    <a:pos x="connsiteX1" y="connsiteY1"/>
                  </a:cxn>
                  <a:cxn ang="0">
                    <a:pos x="connsiteX2" y="connsiteY2"/>
                  </a:cxn>
                  <a:cxn ang="0">
                    <a:pos x="connsiteX3" y="connsiteY3"/>
                  </a:cxn>
                </a:cxnLst>
                <a:rect l="l" t="t" r="r" b="b"/>
                <a:pathLst>
                  <a:path w="138988" h="358470">
                    <a:moveTo>
                      <a:pt x="2373" y="358470"/>
                    </a:moveTo>
                    <a:cubicBezTo>
                      <a:pt x="2557" y="293609"/>
                      <a:pt x="-4723" y="115477"/>
                      <a:pt x="5342" y="56255"/>
                    </a:cubicBezTo>
                    <a:cubicBezTo>
                      <a:pt x="5342" y="26978"/>
                      <a:pt x="29075" y="3245"/>
                      <a:pt x="58352" y="3245"/>
                    </a:cubicBezTo>
                    <a:lnTo>
                      <a:pt x="138988" y="0"/>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68" name="Rectangle: Rounded Corners 430">
                <a:extLst>
                  <a:ext uri="{FF2B5EF4-FFF2-40B4-BE49-F238E27FC236}">
                    <a16:creationId xmlns:a16="http://schemas.microsoft.com/office/drawing/2014/main" id="{6862DE92-D0BA-4285-BE14-FD29B8825FB2}"/>
                  </a:ext>
                </a:extLst>
              </p:cNvPr>
              <p:cNvSpPr/>
              <p:nvPr/>
            </p:nvSpPr>
            <p:spPr bwMode="auto">
              <a:xfrm flipV="1">
                <a:off x="363355" y="5983482"/>
                <a:ext cx="138244" cy="42126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16 w 138244"/>
                  <a:gd name="connsiteY0" fmla="*/ 619199 h 619199"/>
                  <a:gd name="connsiteX1" fmla="*/ 2140 w 138244"/>
                  <a:gd name="connsiteY1" fmla="*/ 53010 h 619199"/>
                  <a:gd name="connsiteX2" fmla="*/ 55150 w 138244"/>
                  <a:gd name="connsiteY2" fmla="*/ 0 h 619199"/>
                  <a:gd name="connsiteX3" fmla="*/ 138244 w 138244"/>
                  <a:gd name="connsiteY3" fmla="*/ 2177 h 619199"/>
                  <a:gd name="connsiteX0" fmla="*/ 16 w 138244"/>
                  <a:gd name="connsiteY0" fmla="*/ 501012 h 501012"/>
                  <a:gd name="connsiteX1" fmla="*/ 2140 w 138244"/>
                  <a:gd name="connsiteY1" fmla="*/ 53010 h 501012"/>
                  <a:gd name="connsiteX2" fmla="*/ 55150 w 138244"/>
                  <a:gd name="connsiteY2" fmla="*/ 0 h 501012"/>
                  <a:gd name="connsiteX3" fmla="*/ 138244 w 138244"/>
                  <a:gd name="connsiteY3" fmla="*/ 2177 h 501012"/>
                  <a:gd name="connsiteX0" fmla="*/ 16 w 138244"/>
                  <a:gd name="connsiteY0" fmla="*/ 461025 h 461025"/>
                  <a:gd name="connsiteX1" fmla="*/ 2140 w 138244"/>
                  <a:gd name="connsiteY1" fmla="*/ 53010 h 461025"/>
                  <a:gd name="connsiteX2" fmla="*/ 55150 w 138244"/>
                  <a:gd name="connsiteY2" fmla="*/ 0 h 461025"/>
                  <a:gd name="connsiteX3" fmla="*/ 138244 w 138244"/>
                  <a:gd name="connsiteY3" fmla="*/ 2177 h 461025"/>
                  <a:gd name="connsiteX0" fmla="*/ 16 w 138244"/>
                  <a:gd name="connsiteY0" fmla="*/ 474354 h 474354"/>
                  <a:gd name="connsiteX1" fmla="*/ 2140 w 138244"/>
                  <a:gd name="connsiteY1" fmla="*/ 53010 h 474354"/>
                  <a:gd name="connsiteX2" fmla="*/ 55150 w 138244"/>
                  <a:gd name="connsiteY2" fmla="*/ 0 h 474354"/>
                  <a:gd name="connsiteX3" fmla="*/ 138244 w 138244"/>
                  <a:gd name="connsiteY3" fmla="*/ 2177 h 474354"/>
                </a:gdLst>
                <a:ahLst/>
                <a:cxnLst>
                  <a:cxn ang="0">
                    <a:pos x="connsiteX0" y="connsiteY0"/>
                  </a:cxn>
                  <a:cxn ang="0">
                    <a:pos x="connsiteX1" y="connsiteY1"/>
                  </a:cxn>
                  <a:cxn ang="0">
                    <a:pos x="connsiteX2" y="connsiteY2"/>
                  </a:cxn>
                  <a:cxn ang="0">
                    <a:pos x="connsiteX3" y="connsiteY3"/>
                  </a:cxn>
                </a:cxnLst>
                <a:rect l="l" t="t" r="r" b="b"/>
                <a:pathLst>
                  <a:path w="138244" h="474354">
                    <a:moveTo>
                      <a:pt x="16" y="474354"/>
                    </a:moveTo>
                    <a:cubicBezTo>
                      <a:pt x="-228" y="296130"/>
                      <a:pt x="2384" y="231234"/>
                      <a:pt x="2140" y="53010"/>
                    </a:cubicBezTo>
                    <a:cubicBezTo>
                      <a:pt x="2140" y="23733"/>
                      <a:pt x="25873" y="0"/>
                      <a:pt x="55150" y="0"/>
                    </a:cubicBezTo>
                    <a:lnTo>
                      <a:pt x="13824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774" name="Group 773">
            <a:extLst>
              <a:ext uri="{FF2B5EF4-FFF2-40B4-BE49-F238E27FC236}">
                <a16:creationId xmlns:a16="http://schemas.microsoft.com/office/drawing/2014/main" id="{CA28D6CC-E69F-47CF-9E5F-6315A40CD106}"/>
              </a:ext>
            </a:extLst>
          </p:cNvPr>
          <p:cNvGrpSpPr/>
          <p:nvPr/>
        </p:nvGrpSpPr>
        <p:grpSpPr>
          <a:xfrm>
            <a:off x="6063199" y="1235375"/>
            <a:ext cx="5149377" cy="325311"/>
            <a:chOff x="6063199" y="1178597"/>
            <a:chExt cx="5149377" cy="325311"/>
          </a:xfrm>
        </p:grpSpPr>
        <p:grpSp>
          <p:nvGrpSpPr>
            <p:cNvPr id="775" name="Group 774">
              <a:extLst>
                <a:ext uri="{FF2B5EF4-FFF2-40B4-BE49-F238E27FC236}">
                  <a16:creationId xmlns:a16="http://schemas.microsoft.com/office/drawing/2014/main" id="{3DE1BEAE-696C-4379-BAA6-0B6B4147740F}"/>
                </a:ext>
              </a:extLst>
            </p:cNvPr>
            <p:cNvGrpSpPr/>
            <p:nvPr/>
          </p:nvGrpSpPr>
          <p:grpSpPr>
            <a:xfrm>
              <a:off x="6063199" y="1178597"/>
              <a:ext cx="4914363" cy="325311"/>
              <a:chOff x="6063200" y="1178597"/>
              <a:chExt cx="3933820" cy="325311"/>
            </a:xfrm>
          </p:grpSpPr>
          <p:sp>
            <p:nvSpPr>
              <p:cNvPr id="780" name="Rectangle 779">
                <a:hlinkClick r:id="rId23"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69FD7D36-DAE3-4AA5-B66D-69203C922364}"/>
                  </a:ext>
                </a:extLst>
              </p:cNvPr>
              <p:cNvSpPr/>
              <p:nvPr/>
            </p:nvSpPr>
            <p:spPr>
              <a:xfrm>
                <a:off x="6063200" y="135695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Security Center</a:t>
                </a:r>
              </a:p>
            </p:txBody>
          </p:sp>
          <p:sp>
            <p:nvSpPr>
              <p:cNvPr id="781" name="Rectangle 780">
                <a:hlinkClick r:id="rId24"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7B25715-D052-4752-BE7A-D2E6C30236A1}"/>
                  </a:ext>
                </a:extLst>
              </p:cNvPr>
              <p:cNvSpPr/>
              <p:nvPr/>
            </p:nvSpPr>
            <p:spPr>
              <a:xfrm>
                <a:off x="7009408"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a:t>
                </a:r>
              </a:p>
            </p:txBody>
          </p:sp>
          <p:sp>
            <p:nvSpPr>
              <p:cNvPr id="782" name="Rectangle 781">
                <a:hlinkClick r:id="rId25" tooltip="Azure role-based access control (Azure RBAC) helps you manage who has access to Azure resources, what they can do with those resources, and what areas they have access to."/>
                <a:extLst>
                  <a:ext uri="{FF2B5EF4-FFF2-40B4-BE49-F238E27FC236}">
                    <a16:creationId xmlns:a16="http://schemas.microsoft.com/office/drawing/2014/main" id="{F81E670E-7B55-493F-95F3-CEAC00DE7EAB}"/>
                  </a:ext>
                </a:extLst>
              </p:cNvPr>
              <p:cNvSpPr/>
              <p:nvPr/>
            </p:nvSpPr>
            <p:spPr>
              <a:xfrm>
                <a:off x="8899740" y="1178597"/>
                <a:ext cx="109728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Role Based Access Control (RBAC)</a:t>
                </a:r>
              </a:p>
            </p:txBody>
          </p:sp>
          <p:sp>
            <p:nvSpPr>
              <p:cNvPr id="783" name="Rectangle 782">
                <a:hlinkClick r:id="rId26" tooltip="Azure Blueprints enables cloud architects and central information technology groups to define a repeatable set of Azure resources that implements and adheres to an organization's standards, patterns, and requirements. "/>
                <a:extLst>
                  <a:ext uri="{FF2B5EF4-FFF2-40B4-BE49-F238E27FC236}">
                    <a16:creationId xmlns:a16="http://schemas.microsoft.com/office/drawing/2014/main" id="{E1445899-2C50-42BA-9A40-B8B6E251ECF8}"/>
                  </a:ext>
                </a:extLst>
              </p:cNvPr>
              <p:cNvSpPr/>
              <p:nvPr/>
            </p:nvSpPr>
            <p:spPr>
              <a:xfrm>
                <a:off x="6063200"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Blueprints</a:t>
                </a:r>
              </a:p>
            </p:txBody>
          </p:sp>
          <p:sp>
            <p:nvSpPr>
              <p:cNvPr id="784" name="Rectangle 783">
                <a:hlinkClick r:id="rId27" tooltip="Azure management groups provide a level of scope above subscriptions to apply your governance conditions to all resources in those subscriptions. "/>
                <a:extLst>
                  <a:ext uri="{FF2B5EF4-FFF2-40B4-BE49-F238E27FC236}">
                    <a16:creationId xmlns:a16="http://schemas.microsoft.com/office/drawing/2014/main" id="{C40D318C-3536-4289-9970-4CAF85FB5FA7}"/>
                  </a:ext>
                </a:extLst>
              </p:cNvPr>
              <p:cNvSpPr/>
              <p:nvPr/>
            </p:nvSpPr>
            <p:spPr>
              <a:xfrm>
                <a:off x="7953447"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Groups </a:t>
                </a:r>
              </a:p>
            </p:txBody>
          </p:sp>
          <p:sp>
            <p:nvSpPr>
              <p:cNvPr id="785" name="Rectangle 784">
                <a:hlinkClick r:id="rId28"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FD37076D-F29C-41F6-9236-A29E671F91CA}"/>
                  </a:ext>
                </a:extLst>
              </p:cNvPr>
              <p:cNvSpPr/>
              <p:nvPr/>
            </p:nvSpPr>
            <p:spPr>
              <a:xfrm>
                <a:off x="7005340" y="135190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Lighthouse</a:t>
                </a:r>
              </a:p>
            </p:txBody>
          </p:sp>
          <p:sp>
            <p:nvSpPr>
              <p:cNvPr id="786" name="Rectangle 785">
                <a:hlinkClick r:id="rId2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A84A289D-41B8-4C25-B8F5-8DA3FC4F4A14}"/>
                  </a:ext>
                </a:extLst>
              </p:cNvPr>
              <p:cNvSpPr/>
              <p:nvPr/>
            </p:nvSpPr>
            <p:spPr>
              <a:xfrm>
                <a:off x="8898602" y="1357604"/>
                <a:ext cx="109728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Backup &amp; Site Recovery</a:t>
                </a:r>
              </a:p>
            </p:txBody>
          </p:sp>
          <p:sp>
            <p:nvSpPr>
              <p:cNvPr id="787" name="Rectangle 786">
                <a:hlinkClick r:id="rId30" tooltip="For security, cost, availability, or other purposes, administrators can lock a subscription, resource group, or resource to prevent accidental deletion or modification of critical resources. The lock overrides any user permissions."/>
                <a:extLst>
                  <a:ext uri="{FF2B5EF4-FFF2-40B4-BE49-F238E27FC236}">
                    <a16:creationId xmlns:a16="http://schemas.microsoft.com/office/drawing/2014/main" id="{66AC471E-A74D-4F64-BEA5-762084968E2E}"/>
                  </a:ext>
                </a:extLst>
              </p:cNvPr>
              <p:cNvSpPr/>
              <p:nvPr/>
            </p:nvSpPr>
            <p:spPr>
              <a:xfrm>
                <a:off x="7956197" y="135760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Resource Locks</a:t>
                </a:r>
              </a:p>
            </p:txBody>
          </p:sp>
        </p:grpSp>
        <p:grpSp>
          <p:nvGrpSpPr>
            <p:cNvPr id="776" name="Group 775">
              <a:extLst>
                <a:ext uri="{FF2B5EF4-FFF2-40B4-BE49-F238E27FC236}">
                  <a16:creationId xmlns:a16="http://schemas.microsoft.com/office/drawing/2014/main" id="{B23A87B7-05E0-4EAD-B078-EF6E1F6D359A}"/>
                </a:ext>
              </a:extLst>
            </p:cNvPr>
            <p:cNvGrpSpPr/>
            <p:nvPr/>
          </p:nvGrpSpPr>
          <p:grpSpPr>
            <a:xfrm>
              <a:off x="11095992" y="1323859"/>
              <a:ext cx="116584" cy="27436"/>
              <a:chOff x="8729367" y="3636988"/>
              <a:chExt cx="116584" cy="27436"/>
            </a:xfrm>
            <a:solidFill>
              <a:srgbClr val="005A9F"/>
            </a:solidFill>
          </p:grpSpPr>
          <p:sp>
            <p:nvSpPr>
              <p:cNvPr id="777" name="Oval 776">
                <a:extLst>
                  <a:ext uri="{FF2B5EF4-FFF2-40B4-BE49-F238E27FC236}">
                    <a16:creationId xmlns:a16="http://schemas.microsoft.com/office/drawing/2014/main" id="{EA73E574-054B-4FA9-8F48-2BC3114A72CE}"/>
                  </a:ext>
                </a:extLst>
              </p:cNvPr>
              <p:cNvSpPr/>
              <p:nvPr/>
            </p:nvSpPr>
            <p:spPr bwMode="auto">
              <a:xfrm>
                <a:off x="8729367" y="363699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778" name="Oval 777">
                <a:extLst>
                  <a:ext uri="{FF2B5EF4-FFF2-40B4-BE49-F238E27FC236}">
                    <a16:creationId xmlns:a16="http://schemas.microsoft.com/office/drawing/2014/main" id="{AC47F8DA-C261-4D5D-9C1C-713B99E78D29}"/>
                  </a:ext>
                </a:extLst>
              </p:cNvPr>
              <p:cNvSpPr/>
              <p:nvPr/>
            </p:nvSpPr>
            <p:spPr bwMode="auto">
              <a:xfrm>
                <a:off x="8773943" y="3636990"/>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779" name="Oval 778">
                <a:extLst>
                  <a:ext uri="{FF2B5EF4-FFF2-40B4-BE49-F238E27FC236}">
                    <a16:creationId xmlns:a16="http://schemas.microsoft.com/office/drawing/2014/main" id="{94EC53E0-1BC9-4DA2-B6A2-9918CE4B426A}"/>
                  </a:ext>
                </a:extLst>
              </p:cNvPr>
              <p:cNvSpPr/>
              <p:nvPr/>
            </p:nvSpPr>
            <p:spPr bwMode="auto">
              <a:xfrm>
                <a:off x="8818519" y="3636988"/>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sp>
        <p:nvSpPr>
          <p:cNvPr id="788" name="Rectangle: Rounded Corners 787">
            <a:extLst>
              <a:ext uri="{FF2B5EF4-FFF2-40B4-BE49-F238E27FC236}">
                <a16:creationId xmlns:a16="http://schemas.microsoft.com/office/drawing/2014/main" id="{9BD4DDDF-EBDC-43D5-9DA0-5B20BFC72F01}"/>
              </a:ext>
            </a:extLst>
          </p:cNvPr>
          <p:cNvSpPr/>
          <p:nvPr/>
        </p:nvSpPr>
        <p:spPr bwMode="auto">
          <a:xfrm flipH="1">
            <a:off x="11334715" y="2422882"/>
            <a:ext cx="510441" cy="3674036"/>
          </a:xfrm>
          <a:prstGeom prst="roundRect">
            <a:avLst>
              <a:gd name="adj" fmla="val 10583"/>
            </a:avLst>
          </a:prstGeom>
          <a:noFill/>
          <a:ln w="19050" cap="flat" cmpd="sng" algn="ctr">
            <a:gradFill>
              <a:gsLst>
                <a:gs pos="27000">
                  <a:srgbClr val="107C10"/>
                </a:gs>
                <a:gs pos="26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89" name="Group 788">
            <a:extLst>
              <a:ext uri="{FF2B5EF4-FFF2-40B4-BE49-F238E27FC236}">
                <a16:creationId xmlns:a16="http://schemas.microsoft.com/office/drawing/2014/main" id="{62505911-BAF2-4D23-BF41-84AEFDD721BF}"/>
              </a:ext>
            </a:extLst>
          </p:cNvPr>
          <p:cNvGrpSpPr/>
          <p:nvPr/>
        </p:nvGrpSpPr>
        <p:grpSpPr>
          <a:xfrm>
            <a:off x="6090695" y="5116645"/>
            <a:ext cx="5383484" cy="1571482"/>
            <a:chOff x="6090695" y="5059867"/>
            <a:chExt cx="5383484" cy="1571482"/>
          </a:xfrm>
        </p:grpSpPr>
        <p:sp>
          <p:nvSpPr>
            <p:cNvPr id="790" name="Rectangle 789">
              <a:hlinkClick r:id="rId23"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EEFB9EB2-0237-4489-9D1E-7B43A4DC90B2}"/>
                </a:ext>
              </a:extLst>
            </p:cNvPr>
            <p:cNvSpPr/>
            <p:nvPr/>
          </p:nvSpPr>
          <p:spPr>
            <a:xfrm>
              <a:off x="6090696" y="5059867"/>
              <a:ext cx="5383483" cy="205756"/>
            </a:xfrm>
            <a:prstGeom prst="rect">
              <a:avLst/>
            </a:prstGeom>
            <a:solidFill>
              <a:srgbClr val="0078D4">
                <a:lumMod val="75000"/>
              </a:srgbClr>
            </a:solidFill>
            <a:ln w="9525" cap="flat" cmpd="sng" algn="ctr">
              <a:solidFill>
                <a:srgbClr val="0078D4">
                  <a:lumMod val="75000"/>
                </a:srgbClr>
              </a:solidFill>
              <a:prstDash val="solid"/>
              <a:headEnd type="none" w="lg" len="med"/>
              <a:tailEnd type="none" w="lg" len="med"/>
            </a:ln>
            <a:effectLst/>
          </p:spPr>
          <p:txBody>
            <a:bodyPr vert="horz" wrap="square" lIns="45720" tIns="45720" rIns="45720" bIns="45720" numCol="1" rtlCol="0" anchor="t"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34000">
                        <a:srgbClr val="FFFFFF"/>
                      </a:gs>
                      <a:gs pos="64000">
                        <a:srgbClr val="FFFFFF"/>
                      </a:gs>
                    </a:gsLst>
                    <a:lin ang="5400000" scaled="1"/>
                  </a:gradFill>
                  <a:effectLst/>
                  <a:uLnTx/>
                  <a:uFillTx/>
                  <a:latin typeface="Segoe UI"/>
                  <a:ea typeface="+mn-ea"/>
                  <a:cs typeface="+mn-cs"/>
                </a:rPr>
                <a:t>Azure Security Center (ASC) - Risk &amp; Regulatory Compliance Reporting</a:t>
              </a:r>
            </a:p>
          </p:txBody>
        </p:sp>
        <p:sp>
          <p:nvSpPr>
            <p:cNvPr id="791" name="Rectangle 790">
              <a:extLst>
                <a:ext uri="{FF2B5EF4-FFF2-40B4-BE49-F238E27FC236}">
                  <a16:creationId xmlns:a16="http://schemas.microsoft.com/office/drawing/2014/main" id="{1A6F6C7A-E9FE-42C4-BCCC-1489B2656BF9}"/>
                </a:ext>
              </a:extLst>
            </p:cNvPr>
            <p:cNvSpPr/>
            <p:nvPr/>
          </p:nvSpPr>
          <p:spPr bwMode="auto">
            <a:xfrm>
              <a:off x="6090695" y="5269733"/>
              <a:ext cx="5383482" cy="168660"/>
            </a:xfrm>
            <a:prstGeom prst="rect">
              <a:avLst/>
            </a:prstGeom>
            <a:solidFill>
              <a:srgbClr val="0078D4">
                <a:lumMod val="50000"/>
              </a:srgbClr>
            </a:solidFill>
            <a:ln w="9525" cap="flat" cmpd="sng" algn="ctr">
              <a:solidFill>
                <a:srgbClr val="0078D4">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Rectangle 791">
              <a:extLst>
                <a:ext uri="{FF2B5EF4-FFF2-40B4-BE49-F238E27FC236}">
                  <a16:creationId xmlns:a16="http://schemas.microsoft.com/office/drawing/2014/main" id="{65CA824F-E5F8-4A48-8C99-0432E76CD88D}"/>
                </a:ext>
              </a:extLst>
            </p:cNvPr>
            <p:cNvSpPr/>
            <p:nvPr/>
          </p:nvSpPr>
          <p:spPr>
            <a:xfrm>
              <a:off x="9809337" y="5149197"/>
              <a:ext cx="155448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 (audit) &amp; Azure resource graph API </a:t>
              </a:r>
            </a:p>
          </p:txBody>
        </p:sp>
        <p:sp>
          <p:nvSpPr>
            <p:cNvPr id="793" name="Rectangle 792">
              <a:extLst>
                <a:ext uri="{FF2B5EF4-FFF2-40B4-BE49-F238E27FC236}">
                  <a16:creationId xmlns:a16="http://schemas.microsoft.com/office/drawing/2014/main" id="{1050BD78-2270-45F5-8638-C24C3E3F33DF}"/>
                </a:ext>
              </a:extLst>
            </p:cNvPr>
            <p:cNvSpPr/>
            <p:nvPr/>
          </p:nvSpPr>
          <p:spPr>
            <a:xfrm>
              <a:off x="6090695" y="5358211"/>
              <a:ext cx="5383484" cy="1273138"/>
            </a:xfrm>
            <a:prstGeom prst="rect">
              <a:avLst/>
            </a:prstGeom>
            <a:solidFill>
              <a:srgbClr val="DDFBDD"/>
            </a:solidFill>
            <a:ln w="9525" cap="flat" cmpd="sng" algn="ctr">
              <a:solidFill>
                <a:srgbClr val="107C10"/>
              </a:solidFill>
              <a:prstDash val="solid"/>
            </a:ln>
            <a:effectLst/>
          </p:spPr>
          <p:txBody>
            <a:bodyPr vert="horz" wrap="square" lIns="91440" tIns="45720" rIns="0" bIns="219456" rtlCol="0" anchor="t">
              <a:noAutofit/>
            </a:bodyPr>
            <a:lstStyle/>
            <a:p>
              <a:pPr marL="0" marR="0" lvl="0" indent="0" algn="ctr" defTabSz="914400" eaLnBrk="1" fontAlgn="base" latinLnBrk="0" hangingPunct="1">
                <a:lnSpc>
                  <a:spcPct val="100000"/>
                </a:lnSpc>
                <a:spcBef>
                  <a:spcPts val="0"/>
                </a:spcBef>
                <a:spcAft>
                  <a:spcPts val="200"/>
                </a:spcAft>
                <a:buClrTx/>
                <a:buSzTx/>
                <a:buFontTx/>
                <a:buNone/>
                <a:tabLst/>
                <a:defRPr/>
              </a:pPr>
              <a:endPar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sp>
          <p:nvSpPr>
            <p:cNvPr id="794" name="Rectangle 793">
              <a:hlinkClick r:id="rId31"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554373D7-FDD6-4434-8A11-3C6FE9A4E0B9}"/>
                </a:ext>
              </a:extLst>
            </p:cNvPr>
            <p:cNvSpPr/>
            <p:nvPr/>
          </p:nvSpPr>
          <p:spPr>
            <a:xfrm>
              <a:off x="6149337" y="5428625"/>
              <a:ext cx="5248160" cy="550811"/>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237744" tIns="45720" rIns="45720" bIns="27432" numCol="1" rtlCol="0" anchor="t" anchorCtr="0" compatLnSpc="1">
              <a:prstTxWarp prst="textNoShape">
                <a:avLst/>
              </a:prstTxWarp>
              <a:noAutofit/>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Azure Defender - Detections across assets and tenants</a:t>
              </a:r>
            </a:p>
          </p:txBody>
        </p:sp>
        <p:sp>
          <p:nvSpPr>
            <p:cNvPr id="795" name="Rectangle 794">
              <a:extLst>
                <a:ext uri="{FF2B5EF4-FFF2-40B4-BE49-F238E27FC236}">
                  <a16:creationId xmlns:a16="http://schemas.microsoft.com/office/drawing/2014/main" id="{2CA339A2-6C9A-414D-85CA-C4EECAECF2A2}"/>
                </a:ext>
              </a:extLst>
            </p:cNvPr>
            <p:cNvSpPr/>
            <p:nvPr/>
          </p:nvSpPr>
          <p:spPr>
            <a:xfrm>
              <a:off x="7648601" y="6001945"/>
              <a:ext cx="3748892"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Application Logs</a:t>
              </a:r>
            </a:p>
          </p:txBody>
        </p:sp>
        <p:sp>
          <p:nvSpPr>
            <p:cNvPr id="796" name="Rectangle 795">
              <a:extLst>
                <a:ext uri="{FF2B5EF4-FFF2-40B4-BE49-F238E27FC236}">
                  <a16:creationId xmlns:a16="http://schemas.microsoft.com/office/drawing/2014/main" id="{523744E1-A81B-404B-9DB3-67811B62C994}"/>
                </a:ext>
              </a:extLst>
            </p:cNvPr>
            <p:cNvSpPr/>
            <p:nvPr/>
          </p:nvSpPr>
          <p:spPr>
            <a:xfrm>
              <a:off x="10278428" y="5469135"/>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WAF Alerts</a:t>
              </a:r>
            </a:p>
          </p:txBody>
        </p:sp>
        <p:sp>
          <p:nvSpPr>
            <p:cNvPr id="797" name="Rectangle 796">
              <a:extLst>
                <a:ext uri="{FF2B5EF4-FFF2-40B4-BE49-F238E27FC236}">
                  <a16:creationId xmlns:a16="http://schemas.microsoft.com/office/drawing/2014/main" id="{F72CD929-BAA0-4929-9343-408A7A2A13E7}"/>
                </a:ext>
              </a:extLst>
            </p:cNvPr>
            <p:cNvSpPr/>
            <p:nvPr/>
          </p:nvSpPr>
          <p:spPr>
            <a:xfrm>
              <a:off x="10278428" y="5635348"/>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Alerts</a:t>
              </a:r>
            </a:p>
          </p:txBody>
        </p:sp>
        <p:sp>
          <p:nvSpPr>
            <p:cNvPr id="798" name="Rectangle 797">
              <a:extLst>
                <a:ext uri="{FF2B5EF4-FFF2-40B4-BE49-F238E27FC236}">
                  <a16:creationId xmlns:a16="http://schemas.microsoft.com/office/drawing/2014/main" id="{C23E84A6-9DA1-4157-B3F7-2290E2B599BA}"/>
                </a:ext>
              </a:extLst>
            </p:cNvPr>
            <p:cNvSpPr/>
            <p:nvPr/>
          </p:nvSpPr>
          <p:spPr>
            <a:xfrm>
              <a:off x="10278428" y="5801560"/>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Alerts</a:t>
              </a:r>
            </a:p>
          </p:txBody>
        </p:sp>
        <p:sp>
          <p:nvSpPr>
            <p:cNvPr id="799" name="Rectangle 798">
              <a:extLst>
                <a:ext uri="{FF2B5EF4-FFF2-40B4-BE49-F238E27FC236}">
                  <a16:creationId xmlns:a16="http://schemas.microsoft.com/office/drawing/2014/main" id="{C7484283-A078-496F-ADD8-53C6BB4943C8}"/>
                </a:ext>
              </a:extLst>
            </p:cNvPr>
            <p:cNvSpPr/>
            <p:nvPr/>
          </p:nvSpPr>
          <p:spPr>
            <a:xfrm>
              <a:off x="7648600" y="6167570"/>
              <a:ext cx="3748893"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 Watcher – IP Flow logs, Packet Capture, Virtual TAP</a:t>
              </a:r>
            </a:p>
          </p:txBody>
        </p:sp>
        <p:sp>
          <p:nvSpPr>
            <p:cNvPr id="800" name="Rectangle 799">
              <a:extLst>
                <a:ext uri="{FF2B5EF4-FFF2-40B4-BE49-F238E27FC236}">
                  <a16:creationId xmlns:a16="http://schemas.microsoft.com/office/drawing/2014/main" id="{6D007FD8-9DAD-42D2-B9AB-E5B0AF702D32}"/>
                </a:ext>
              </a:extLst>
            </p:cNvPr>
            <p:cNvSpPr/>
            <p:nvPr/>
          </p:nvSpPr>
          <p:spPr>
            <a:xfrm>
              <a:off x="6148841" y="6333195"/>
              <a:ext cx="3483876"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activity log</a:t>
              </a:r>
            </a:p>
          </p:txBody>
        </p:sp>
        <p:sp>
          <p:nvSpPr>
            <p:cNvPr id="801" name="Rectangle 800">
              <a:extLst>
                <a:ext uri="{FF2B5EF4-FFF2-40B4-BE49-F238E27FC236}">
                  <a16:creationId xmlns:a16="http://schemas.microsoft.com/office/drawing/2014/main" id="{9B5FC751-0724-4BF8-9ECA-580E71005232}"/>
                </a:ext>
              </a:extLst>
            </p:cNvPr>
            <p:cNvSpPr/>
            <p:nvPr/>
          </p:nvSpPr>
          <p:spPr>
            <a:xfrm>
              <a:off x="9667833" y="6333195"/>
              <a:ext cx="1729664" cy="214363"/>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t"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Service Diagnostic Logs &amp; Metrics</a:t>
              </a:r>
            </a:p>
          </p:txBody>
        </p:sp>
        <p:sp>
          <p:nvSpPr>
            <p:cNvPr id="802" name="Rectangle 801">
              <a:extLst>
                <a:ext uri="{FF2B5EF4-FFF2-40B4-BE49-F238E27FC236}">
                  <a16:creationId xmlns:a16="http://schemas.microsoft.com/office/drawing/2014/main" id="{96C2A34D-C35D-47A1-A212-71599C05041F}"/>
                </a:ext>
              </a:extLst>
            </p:cNvPr>
            <p:cNvSpPr/>
            <p:nvPr/>
          </p:nvSpPr>
          <p:spPr bwMode="auto">
            <a:xfrm>
              <a:off x="6109074" y="5511264"/>
              <a:ext cx="1539527" cy="731591"/>
            </a:xfrm>
            <a:prstGeom prst="rect">
              <a:avLst/>
            </a:prstGeom>
            <a:solidFill>
              <a:srgbClr val="DDFBD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3" name="Rectangle 802">
              <a:extLst>
                <a:ext uri="{FF2B5EF4-FFF2-40B4-BE49-F238E27FC236}">
                  <a16:creationId xmlns:a16="http://schemas.microsoft.com/office/drawing/2014/main" id="{86EFAC6D-02B6-4779-9BB7-6C549511C654}"/>
                </a:ext>
              </a:extLst>
            </p:cNvPr>
            <p:cNvSpPr/>
            <p:nvPr/>
          </p:nvSpPr>
          <p:spPr bwMode="auto">
            <a:xfrm>
              <a:off x="6153262" y="5560349"/>
              <a:ext cx="1447694" cy="739618"/>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Cloud App Security (MCAS)</a:t>
              </a:r>
            </a:p>
          </p:txBody>
        </p:sp>
        <p:sp>
          <p:nvSpPr>
            <p:cNvPr id="804" name="Rectangle 803">
              <a:extLst>
                <a:ext uri="{FF2B5EF4-FFF2-40B4-BE49-F238E27FC236}">
                  <a16:creationId xmlns:a16="http://schemas.microsoft.com/office/drawing/2014/main" id="{F7EAD324-D4F2-4DEF-8304-58E70B219ACD}"/>
                </a:ext>
              </a:extLst>
            </p:cNvPr>
            <p:cNvSpPr/>
            <p:nvPr/>
          </p:nvSpPr>
          <p:spPr>
            <a:xfrm>
              <a:off x="6200292" y="5750836"/>
              <a:ext cx="1353634" cy="228600"/>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MCAS Alerts</a:t>
              </a:r>
            </a:p>
          </p:txBody>
        </p:sp>
        <p:sp>
          <p:nvSpPr>
            <p:cNvPr id="805" name="Rectangle 804">
              <a:extLst>
                <a:ext uri="{FF2B5EF4-FFF2-40B4-BE49-F238E27FC236}">
                  <a16:creationId xmlns:a16="http://schemas.microsoft.com/office/drawing/2014/main" id="{B4B89342-0813-4200-98F7-B4476E50C2CA}"/>
                </a:ext>
              </a:extLst>
            </p:cNvPr>
            <p:cNvSpPr/>
            <p:nvPr/>
          </p:nvSpPr>
          <p:spPr>
            <a:xfrm>
              <a:off x="6200292" y="5998382"/>
              <a:ext cx="1353634" cy="228600"/>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MCAS Logs</a:t>
              </a:r>
            </a:p>
          </p:txBody>
        </p:sp>
        <p:sp>
          <p:nvSpPr>
            <p:cNvPr id="806" name="Rectangle 805">
              <a:extLst>
                <a:ext uri="{FF2B5EF4-FFF2-40B4-BE49-F238E27FC236}">
                  <a16:creationId xmlns:a16="http://schemas.microsoft.com/office/drawing/2014/main" id="{953DBAA2-1B31-4FF1-B588-D0C5C57FB34B}"/>
                </a:ext>
              </a:extLst>
            </p:cNvPr>
            <p:cNvSpPr/>
            <p:nvPr/>
          </p:nvSpPr>
          <p:spPr>
            <a:xfrm>
              <a:off x="7654663" y="5572787"/>
              <a:ext cx="3197233" cy="298837"/>
            </a:xfrm>
            <a:prstGeom prst="rect">
              <a:avLst/>
            </a:prstGeom>
          </p:spPr>
          <p:txBody>
            <a:bodyPr wrap="square" rIns="0" numCol="2">
              <a:noAutofit/>
            </a:bodyPr>
            <a:lstStyle/>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VMs &amp; Tenants (Azure, On-prem, 3</a:t>
              </a:r>
              <a:r>
                <a:rPr kumimoji="0" lang="en-US" sz="500" b="0" i="0" u="none" strike="noStrike" kern="0" cap="none" spc="0" normalizeH="0" baseline="3000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rd</a:t>
              </a: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 party clouds)</a:t>
              </a:r>
            </a:p>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Containers and Kubernetes</a:t>
              </a:r>
            </a:p>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IoT and Legacy OT Devices (SCADA, ICS, etc.)</a:t>
              </a:r>
            </a:p>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Azure SQL &amp; Cosmos DB</a:t>
              </a:r>
            </a:p>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Azure Storage Accounts</a:t>
              </a:r>
            </a:p>
            <a:p>
              <a:pPr marL="91440" marR="0" lvl="1" indent="-91440" defTabSz="932472"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cs typeface="Segoe UI Semibold" panose="020B0702040204020203" pitchFamily="34" charset="0"/>
                </a:rPr>
                <a:t>And More…</a:t>
              </a:r>
            </a:p>
          </p:txBody>
        </p:sp>
        <p:sp>
          <p:nvSpPr>
            <p:cNvPr id="807" name="Rectangle 806">
              <a:extLst>
                <a:ext uri="{FF2B5EF4-FFF2-40B4-BE49-F238E27FC236}">
                  <a16:creationId xmlns:a16="http://schemas.microsoft.com/office/drawing/2014/main" id="{359F4EF9-51D6-4EDB-BCAA-AAA0F70DE490}"/>
                </a:ext>
              </a:extLst>
            </p:cNvPr>
            <p:cNvSpPr/>
            <p:nvPr/>
          </p:nvSpPr>
          <p:spPr bwMode="auto">
            <a:xfrm>
              <a:off x="6148841" y="6502591"/>
              <a:ext cx="5248656" cy="640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8" name="Group 807">
            <a:extLst>
              <a:ext uri="{FF2B5EF4-FFF2-40B4-BE49-F238E27FC236}">
                <a16:creationId xmlns:a16="http://schemas.microsoft.com/office/drawing/2014/main" id="{2C0FE853-390D-4CC9-8C4C-202319700211}"/>
              </a:ext>
            </a:extLst>
          </p:cNvPr>
          <p:cNvGrpSpPr/>
          <p:nvPr/>
        </p:nvGrpSpPr>
        <p:grpSpPr>
          <a:xfrm>
            <a:off x="5991309" y="1670569"/>
            <a:ext cx="5606003" cy="1525544"/>
            <a:chOff x="5991309" y="1613791"/>
            <a:chExt cx="5606003" cy="1525544"/>
          </a:xfrm>
        </p:grpSpPr>
        <p:sp>
          <p:nvSpPr>
            <p:cNvPr id="809" name="Rectangle 808">
              <a:extLst>
                <a:ext uri="{FF2B5EF4-FFF2-40B4-BE49-F238E27FC236}">
                  <a16:creationId xmlns:a16="http://schemas.microsoft.com/office/drawing/2014/main" id="{B99D0D6D-69F4-4149-8BBC-CBC2866C6311}"/>
                </a:ext>
              </a:extLst>
            </p:cNvPr>
            <p:cNvSpPr/>
            <p:nvPr/>
          </p:nvSpPr>
          <p:spPr>
            <a:xfrm>
              <a:off x="5991309" y="1613791"/>
              <a:ext cx="5606003" cy="731282"/>
            </a:xfrm>
            <a:prstGeom prst="rect">
              <a:avLst/>
            </a:prstGeom>
            <a:solidFill>
              <a:srgbClr val="DDFBDD"/>
            </a:solidFill>
            <a:ln w="9525" cap="flat" cmpd="sng" algn="ctr">
              <a:solidFill>
                <a:srgbClr val="107C10"/>
              </a:solidFill>
              <a:prstDash val="solid"/>
            </a:ln>
            <a:effectLst/>
          </p:spPr>
          <p:txBody>
            <a:bodyPr vert="horz" wrap="square" lIns="91440" tIns="64008" rIns="0" bIns="45720" rtlCol="0" anchor="t">
              <a:noAutofit/>
            </a:bodyPr>
            <a:lstStyle/>
            <a:p>
              <a:pPr marL="0" marR="0" lvl="0" indent="0" defTabSz="91440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Data Plane Security</a:t>
              </a:r>
              <a:b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Per-Application/Workload Controls</a:t>
              </a:r>
            </a:p>
          </p:txBody>
        </p:sp>
        <p:sp>
          <p:nvSpPr>
            <p:cNvPr id="810" name="Rectangle 432">
              <a:extLst>
                <a:ext uri="{FF2B5EF4-FFF2-40B4-BE49-F238E27FC236}">
                  <a16:creationId xmlns:a16="http://schemas.microsoft.com/office/drawing/2014/main" id="{024A2ED0-3CC6-4CE5-A074-02B3A8B57F65}"/>
                </a:ext>
              </a:extLst>
            </p:cNvPr>
            <p:cNvSpPr/>
            <p:nvPr/>
          </p:nvSpPr>
          <p:spPr>
            <a:xfrm>
              <a:off x="7565086" y="2339515"/>
              <a:ext cx="4031173" cy="799820"/>
            </a:xfrm>
            <a:custGeom>
              <a:avLst/>
              <a:gdLst>
                <a:gd name="connsiteX0" fmla="*/ 0 w 4476317"/>
                <a:gd name="connsiteY0" fmla="*/ 0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0 w 4476317"/>
                <a:gd name="connsiteY0" fmla="*/ 0 h 835637"/>
                <a:gd name="connsiteX1" fmla="*/ 1403768 w 4476317"/>
                <a:gd name="connsiteY1" fmla="*/ 784 h 835637"/>
                <a:gd name="connsiteX2" fmla="*/ 4476317 w 4476317"/>
                <a:gd name="connsiteY2" fmla="*/ 0 h 835637"/>
                <a:gd name="connsiteX3" fmla="*/ 4476317 w 4476317"/>
                <a:gd name="connsiteY3" fmla="*/ 835637 h 835637"/>
                <a:gd name="connsiteX4" fmla="*/ 0 w 4476317"/>
                <a:gd name="connsiteY4" fmla="*/ 835637 h 835637"/>
                <a:gd name="connsiteX5" fmla="*/ 0 w 4476317"/>
                <a:gd name="connsiteY5" fmla="*/ 0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5" fmla="*/ 1495208 w 4476317"/>
                <a:gd name="connsiteY5" fmla="*/ 92224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4476317 w 4476317"/>
                <a:gd name="connsiteY0" fmla="*/ 0 h 835637"/>
                <a:gd name="connsiteX1" fmla="*/ 4476317 w 4476317"/>
                <a:gd name="connsiteY1" fmla="*/ 835637 h 835637"/>
                <a:gd name="connsiteX2" fmla="*/ 0 w 4476317"/>
                <a:gd name="connsiteY2" fmla="*/ 835637 h 835637"/>
                <a:gd name="connsiteX3" fmla="*/ 0 w 4476317"/>
                <a:gd name="connsiteY3" fmla="*/ 0 h 835637"/>
              </a:gdLst>
              <a:ahLst/>
              <a:cxnLst>
                <a:cxn ang="0">
                  <a:pos x="connsiteX0" y="connsiteY0"/>
                </a:cxn>
                <a:cxn ang="0">
                  <a:pos x="connsiteX1" y="connsiteY1"/>
                </a:cxn>
                <a:cxn ang="0">
                  <a:pos x="connsiteX2" y="connsiteY2"/>
                </a:cxn>
                <a:cxn ang="0">
                  <a:pos x="connsiteX3" y="connsiteY3"/>
                </a:cxn>
              </a:cxnLst>
              <a:rect l="l" t="t" r="r" b="b"/>
              <a:pathLst>
                <a:path w="4476317" h="835637">
                  <a:moveTo>
                    <a:pt x="4476317" y="0"/>
                  </a:moveTo>
                  <a:lnTo>
                    <a:pt x="4476317" y="835637"/>
                  </a:lnTo>
                  <a:lnTo>
                    <a:pt x="0" y="835637"/>
                  </a:lnTo>
                  <a:lnTo>
                    <a:pt x="0" y="0"/>
                  </a:lnTo>
                </a:path>
              </a:pathLst>
            </a:custGeom>
            <a:solidFill>
              <a:srgbClr val="DDFBDD"/>
            </a:solidFill>
            <a:ln w="9525" cap="flat" cmpd="sng" algn="ctr">
              <a:solidFill>
                <a:srgbClr val="107C10"/>
              </a:solidFill>
              <a:prstDash val="solid"/>
            </a:ln>
            <a:effectLst/>
          </p:spPr>
          <p:txBody>
            <a:bodyPr vert="horz" wrap="square" lIns="91440" tIns="45720" rIns="0" bIns="219456" rtlCol="0" anchor="t">
              <a:noAutofit/>
            </a:bodyPr>
            <a:lstStyle/>
            <a:p>
              <a:pPr marL="0" marR="0" lvl="0" indent="0" algn="ctr" defTabSz="914400" eaLnBrk="1" fontAlgn="base" latinLnBrk="0" hangingPunct="1">
                <a:lnSpc>
                  <a:spcPct val="100000"/>
                </a:lnSpc>
                <a:spcBef>
                  <a:spcPts val="0"/>
                </a:spcBef>
                <a:spcAft>
                  <a:spcPts val="200"/>
                </a:spcAft>
                <a:buClrTx/>
                <a:buSzTx/>
                <a:buFontTx/>
                <a:buNone/>
                <a:tabLst/>
                <a:defRPr/>
              </a:pPr>
              <a:endPar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grpSp>
      <p:sp>
        <p:nvSpPr>
          <p:cNvPr id="811" name="Rectangle 810">
            <a:hlinkClick r:id="rId32"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6182D8B-BF3C-4275-A474-2B7EBC34DEF4}"/>
              </a:ext>
            </a:extLst>
          </p:cNvPr>
          <p:cNvSpPr/>
          <p:nvPr/>
        </p:nvSpPr>
        <p:spPr>
          <a:xfrm>
            <a:off x="6258175" y="2996539"/>
            <a:ext cx="1209339"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Cloud App Security</a:t>
            </a:r>
          </a:p>
        </p:txBody>
      </p:sp>
      <p:grpSp>
        <p:nvGrpSpPr>
          <p:cNvPr id="812" name="Group 811">
            <a:extLst>
              <a:ext uri="{FF2B5EF4-FFF2-40B4-BE49-F238E27FC236}">
                <a16:creationId xmlns:a16="http://schemas.microsoft.com/office/drawing/2014/main" id="{96205050-6708-4C34-B9A8-9416965FE96C}"/>
              </a:ext>
            </a:extLst>
          </p:cNvPr>
          <p:cNvGrpSpPr/>
          <p:nvPr/>
        </p:nvGrpSpPr>
        <p:grpSpPr>
          <a:xfrm>
            <a:off x="5943639" y="2081402"/>
            <a:ext cx="1532482" cy="742303"/>
            <a:chOff x="5943639" y="2024624"/>
            <a:chExt cx="1532482" cy="742303"/>
          </a:xfrm>
        </p:grpSpPr>
        <p:sp>
          <p:nvSpPr>
            <p:cNvPr id="813" name="Rectangle 812">
              <a:hlinkClick r:id="rId33" tooltip="The Well Architected Framework (CAF) security guidance provides guidance and lessons learned for securing workloads and applications."/>
              <a:extLst>
                <a:ext uri="{FF2B5EF4-FFF2-40B4-BE49-F238E27FC236}">
                  <a16:creationId xmlns:a16="http://schemas.microsoft.com/office/drawing/2014/main" id="{91CCF08E-C6AA-4CD5-BCF8-C37DE8F95EA0}"/>
                </a:ext>
              </a:extLst>
            </p:cNvPr>
            <p:cNvSpPr/>
            <p:nvPr/>
          </p:nvSpPr>
          <p:spPr>
            <a:xfrm>
              <a:off x="6136841" y="2024624"/>
              <a:ext cx="1330673" cy="289310"/>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36576" rIns="45720" bIns="36576" rtlCol="0" anchor="ctr" anchorCtr="0">
              <a:spAutoFit/>
            </a:bodyPr>
            <a:lstStyle/>
            <a:p>
              <a:pPr marL="0" marR="0" lvl="0" indent="0" defTabSz="91440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Well Architected </a:t>
              </a:r>
              <a:b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b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Framework (WAF)</a:t>
              </a:r>
            </a:p>
          </p:txBody>
        </p:sp>
        <p:sp>
          <p:nvSpPr>
            <p:cNvPr id="814" name="Rectangle 813">
              <a:hlinkClick r:id="rId34"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67A5BD66-EEF5-4315-AEDC-0D62E286CC54}"/>
                </a:ext>
              </a:extLst>
            </p:cNvPr>
            <p:cNvSpPr/>
            <p:nvPr/>
          </p:nvSpPr>
          <p:spPr>
            <a:xfrm>
              <a:off x="5943639" y="2430995"/>
              <a:ext cx="1532482" cy="335932"/>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45720" rIns="45720" bIns="45720" rtlCol="0" anchor="ctr">
              <a:noAutofit/>
            </a:bodyPr>
            <a:lstStyle/>
            <a:p>
              <a:pPr marL="0" marR="0" lvl="0" indent="0" defTabSz="91440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Security Benchmarks (ASB)</a:t>
              </a:r>
            </a:p>
            <a:p>
              <a:pPr marL="0" marR="0" lvl="0" indent="0" defTabSz="914400" eaLnBrk="1" fontAlgn="base" latinLnBrk="0" hangingPunct="1">
                <a:lnSpc>
                  <a:spcPct val="100000"/>
                </a:lnSpc>
                <a:spcBef>
                  <a:spcPts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Segoe UI Semibold" panose="020B0702040204020203" pitchFamily="34" charset="0"/>
                </a:rPr>
                <a:t>Prescriptive Best Practices and Controls </a:t>
              </a:r>
            </a:p>
          </p:txBody>
        </p:sp>
      </p:grpSp>
      <p:sp>
        <p:nvSpPr>
          <p:cNvPr id="815" name="Rectangle 814">
            <a:extLst>
              <a:ext uri="{FF2B5EF4-FFF2-40B4-BE49-F238E27FC236}">
                <a16:creationId xmlns:a16="http://schemas.microsoft.com/office/drawing/2014/main" id="{7540092F-5BE8-471E-8A10-0EABCF1626D7}"/>
              </a:ext>
            </a:extLst>
          </p:cNvPr>
          <p:cNvSpPr/>
          <p:nvPr/>
        </p:nvSpPr>
        <p:spPr bwMode="auto">
          <a:xfrm>
            <a:off x="7726089" y="1911622"/>
            <a:ext cx="1600200" cy="1222743"/>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Internal Communications (East/West)</a:t>
            </a:r>
          </a:p>
        </p:txBody>
      </p:sp>
      <p:sp>
        <p:nvSpPr>
          <p:cNvPr id="816" name="Rectangle 815">
            <a:extLst>
              <a:ext uri="{FF2B5EF4-FFF2-40B4-BE49-F238E27FC236}">
                <a16:creationId xmlns:a16="http://schemas.microsoft.com/office/drawing/2014/main" id="{B3590F08-A54E-4557-98A3-06E7AC90ED3E}"/>
              </a:ext>
            </a:extLst>
          </p:cNvPr>
          <p:cNvSpPr/>
          <p:nvPr/>
        </p:nvSpPr>
        <p:spPr bwMode="auto">
          <a:xfrm>
            <a:off x="9522747" y="1911622"/>
            <a:ext cx="1602701" cy="1222742"/>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External Communications (North/South)</a:t>
            </a:r>
          </a:p>
        </p:txBody>
      </p:sp>
      <p:sp>
        <p:nvSpPr>
          <p:cNvPr id="817" name="Rectangle 816">
            <a:hlinkClick r:id="rId35" tooltip="Application security groups enable you to configure network security as a natural extension of an application's structure, allowing you to group virtual machines and define network security policies based on those groups. "/>
            <a:extLst>
              <a:ext uri="{FF2B5EF4-FFF2-40B4-BE49-F238E27FC236}">
                <a16:creationId xmlns:a16="http://schemas.microsoft.com/office/drawing/2014/main" id="{FCF82A11-CC37-41EF-921C-DFC450811278}"/>
              </a:ext>
            </a:extLst>
          </p:cNvPr>
          <p:cNvSpPr/>
          <p:nvPr/>
        </p:nvSpPr>
        <p:spPr>
          <a:xfrm>
            <a:off x="7771809" y="2097412"/>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Network/App Security Groups</a:t>
            </a:r>
          </a:p>
        </p:txBody>
      </p:sp>
      <p:sp>
        <p:nvSpPr>
          <p:cNvPr id="818" name="Rectangle 817">
            <a:hlinkClick r:id="rId36" tooltip="API Management (APIM) is a way to create consistent and modern API gateways for existing back-end services."/>
            <a:extLst>
              <a:ext uri="{FF2B5EF4-FFF2-40B4-BE49-F238E27FC236}">
                <a16:creationId xmlns:a16="http://schemas.microsoft.com/office/drawing/2014/main" id="{EA8FD9A4-0C05-4EA8-8073-F01C0BDE2E1C}"/>
              </a:ext>
            </a:extLst>
          </p:cNvPr>
          <p:cNvSpPr/>
          <p:nvPr/>
        </p:nvSpPr>
        <p:spPr>
          <a:xfrm>
            <a:off x="9569717" y="2097412"/>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API Management Gateway</a:t>
            </a:r>
          </a:p>
        </p:txBody>
      </p:sp>
      <p:sp>
        <p:nvSpPr>
          <p:cNvPr id="819" name="Rectangle 818">
            <a:hlinkClick r:id="rId3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6702FFD8-5D24-4A7C-8594-EA94D8F13268}"/>
              </a:ext>
            </a:extLst>
          </p:cNvPr>
          <p:cNvSpPr/>
          <p:nvPr/>
        </p:nvSpPr>
        <p:spPr>
          <a:xfrm>
            <a:off x="9569717" y="2269615"/>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and Web Application Firewall (WAF) </a:t>
            </a:r>
          </a:p>
        </p:txBody>
      </p:sp>
      <p:sp>
        <p:nvSpPr>
          <p:cNvPr id="820" name="Rectangle 819">
            <a:hlinkClick r:id="rId38"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A529E5A8-48E8-4D4F-80DC-AEF04E07A55A}"/>
              </a:ext>
            </a:extLst>
          </p:cNvPr>
          <p:cNvSpPr/>
          <p:nvPr/>
        </p:nvSpPr>
        <p:spPr>
          <a:xfrm>
            <a:off x="7771809" y="2269615"/>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mn-cs"/>
              </a:rPr>
              <a:t>PrivateLink</a:t>
            </a: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 &amp; Service Endpoints</a:t>
            </a:r>
          </a:p>
        </p:txBody>
      </p:sp>
      <p:sp>
        <p:nvSpPr>
          <p:cNvPr id="821" name="Rectangle 820">
            <a:hlinkClick r:id="rId3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3D28E945-54A9-47F4-BF95-A663DC1B1B3F}"/>
              </a:ext>
            </a:extLst>
          </p:cNvPr>
          <p:cNvSpPr/>
          <p:nvPr/>
        </p:nvSpPr>
        <p:spPr>
          <a:xfrm>
            <a:off x="7771809" y="2443470"/>
            <a:ext cx="3306668"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Encryption &amp; Azure </a:t>
            </a: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Key Vault, </a:t>
            </a: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 RBAC Model</a:t>
            </a:r>
            <a:endPar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2" name="Rectangle 821">
            <a:hlinkClick r:id="rId40" tooltip="Azure Firewall is a managed, cloud-based network security service that protects your Azure Virtual Network resources. It is a fully stateful firewall as a service with built-in high availability and unrestricted cloud scalability."/>
            <a:extLst>
              <a:ext uri="{FF2B5EF4-FFF2-40B4-BE49-F238E27FC236}">
                <a16:creationId xmlns:a16="http://schemas.microsoft.com/office/drawing/2014/main" id="{9D0F65BE-65E1-43B5-964F-0DFC2A6D662E}"/>
              </a:ext>
            </a:extLst>
          </p:cNvPr>
          <p:cNvSpPr/>
          <p:nvPr/>
        </p:nvSpPr>
        <p:spPr>
          <a:xfrm>
            <a:off x="7771809" y="2615518"/>
            <a:ext cx="3306668"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and Firewall Management</a:t>
            </a:r>
          </a:p>
        </p:txBody>
      </p:sp>
      <p:sp>
        <p:nvSpPr>
          <p:cNvPr id="823" name="Rectangle 822">
            <a:hlinkClick r:id="rId41"/>
            <a:extLst>
              <a:ext uri="{FF2B5EF4-FFF2-40B4-BE49-F238E27FC236}">
                <a16:creationId xmlns:a16="http://schemas.microsoft.com/office/drawing/2014/main" id="{204F85AE-57A8-411C-B0D5-A5839F3B4719}"/>
              </a:ext>
            </a:extLst>
          </p:cNvPr>
          <p:cNvSpPr/>
          <p:nvPr/>
        </p:nvSpPr>
        <p:spPr>
          <a:xfrm>
            <a:off x="7771809" y="2784508"/>
            <a:ext cx="3306668" cy="146304"/>
          </a:xfrm>
          <a:prstGeom prst="rect">
            <a:avLst/>
          </a:prstGeom>
          <a:solidFill>
            <a:srgbClr val="107C10"/>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DevOps Security</a:t>
            </a:r>
          </a:p>
        </p:txBody>
      </p:sp>
      <p:sp>
        <p:nvSpPr>
          <p:cNvPr id="824" name="Rectangle 823">
            <a:hlinkClick r:id="rId42"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864A9AE5-085B-4FC7-A883-E279DD1F5851}"/>
              </a:ext>
            </a:extLst>
          </p:cNvPr>
          <p:cNvSpPr/>
          <p:nvPr/>
        </p:nvSpPr>
        <p:spPr>
          <a:xfrm>
            <a:off x="7771809" y="2954093"/>
            <a:ext cx="3306668" cy="146304"/>
          </a:xfrm>
          <a:prstGeom prst="rect">
            <a:avLst/>
          </a:prstGeom>
          <a:solidFill>
            <a:srgbClr val="107C10"/>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GitHub Advanced Security</a:t>
            </a:r>
          </a:p>
        </p:txBody>
      </p:sp>
      <p:sp>
        <p:nvSpPr>
          <p:cNvPr id="825" name="Rectangle 824">
            <a:extLst>
              <a:ext uri="{FF2B5EF4-FFF2-40B4-BE49-F238E27FC236}">
                <a16:creationId xmlns:a16="http://schemas.microsoft.com/office/drawing/2014/main" id="{6AE04666-5737-4358-9440-0E595EF4BBDD}"/>
              </a:ext>
            </a:extLst>
          </p:cNvPr>
          <p:cNvSpPr/>
          <p:nvPr/>
        </p:nvSpPr>
        <p:spPr bwMode="auto">
          <a:xfrm>
            <a:off x="0" y="3253352"/>
            <a:ext cx="12192000" cy="169662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6" name="Group 825">
            <a:extLst>
              <a:ext uri="{FF2B5EF4-FFF2-40B4-BE49-F238E27FC236}">
                <a16:creationId xmlns:a16="http://schemas.microsoft.com/office/drawing/2014/main" id="{47847069-8568-44D3-B9BA-7B5EABD87B9C}"/>
              </a:ext>
            </a:extLst>
          </p:cNvPr>
          <p:cNvGrpSpPr/>
          <p:nvPr/>
        </p:nvGrpSpPr>
        <p:grpSpPr>
          <a:xfrm>
            <a:off x="1883602" y="1903708"/>
            <a:ext cx="1105264" cy="958855"/>
            <a:chOff x="1883602" y="1846930"/>
            <a:chExt cx="1105264" cy="958855"/>
          </a:xfrm>
        </p:grpSpPr>
        <p:sp>
          <p:nvSpPr>
            <p:cNvPr id="827" name="Rectangle 826">
              <a:extLst>
                <a:ext uri="{FF2B5EF4-FFF2-40B4-BE49-F238E27FC236}">
                  <a16:creationId xmlns:a16="http://schemas.microsoft.com/office/drawing/2014/main" id="{ABEF4951-E463-4FA5-B5ED-AF43C4851309}"/>
                </a:ext>
              </a:extLst>
            </p:cNvPr>
            <p:cNvSpPr/>
            <p:nvPr/>
          </p:nvSpPr>
          <p:spPr bwMode="auto">
            <a:xfrm>
              <a:off x="1883602" y="1846930"/>
              <a:ext cx="1105264" cy="615390"/>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73152" rIns="0" bIns="36576" numCol="1" rtlCol="0" anchor="t" anchorCtr="0" compatLnSpc="1">
              <a:prstTxWarp prst="textNoShape">
                <a:avLst/>
              </a:prstTxWarp>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a:t>
              </a:r>
              <a:b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Endpoint Manager</a:t>
              </a:r>
            </a:p>
          </p:txBody>
        </p:sp>
        <p:sp>
          <p:nvSpPr>
            <p:cNvPr id="828" name="Rectangle 827">
              <a:hlinkClick r:id="rId43"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19E2DA4A-B432-4512-8919-3B84E98D4B4F}"/>
                </a:ext>
              </a:extLst>
            </p:cNvPr>
            <p:cNvSpPr/>
            <p:nvPr/>
          </p:nvSpPr>
          <p:spPr>
            <a:xfrm>
              <a:off x="1979034" y="2121183"/>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Intune</a:t>
              </a:r>
            </a:p>
          </p:txBody>
        </p:sp>
        <p:sp>
          <p:nvSpPr>
            <p:cNvPr id="829" name="Rectangle 828">
              <a:hlinkClick r:id="rId44" tooltip="Microsoft Configuration Manager provides security update and other management capabilities for endpoints"/>
              <a:extLst>
                <a:ext uri="{FF2B5EF4-FFF2-40B4-BE49-F238E27FC236}">
                  <a16:creationId xmlns:a16="http://schemas.microsoft.com/office/drawing/2014/main" id="{B0E3E0F6-E657-483E-8058-E3C51FCE18C6}"/>
                </a:ext>
              </a:extLst>
            </p:cNvPr>
            <p:cNvSpPr/>
            <p:nvPr/>
          </p:nvSpPr>
          <p:spPr>
            <a:xfrm>
              <a:off x="1979034" y="228618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Configuration Manager</a:t>
              </a:r>
            </a:p>
          </p:txBody>
        </p:sp>
        <p:sp>
          <p:nvSpPr>
            <p:cNvPr id="830" name="Rectangle 829">
              <a:hlinkClick r:id="rId45"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F70AF767-8070-4BD5-967A-5AED7CF1EC55}"/>
                </a:ext>
              </a:extLst>
            </p:cNvPr>
            <p:cNvSpPr/>
            <p:nvPr/>
          </p:nvSpPr>
          <p:spPr>
            <a:xfrm>
              <a:off x="1979034" y="2494852"/>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Bastion</a:t>
              </a:r>
            </a:p>
          </p:txBody>
        </p:sp>
        <p:sp>
          <p:nvSpPr>
            <p:cNvPr id="831" name="Rectangle 830">
              <a:hlinkClick r:id="rId46"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53DD06C8-D57E-477C-A3FE-62D7A0C8CF17}"/>
                </a:ext>
              </a:extLst>
            </p:cNvPr>
            <p:cNvSpPr/>
            <p:nvPr/>
          </p:nvSpPr>
          <p:spPr>
            <a:xfrm>
              <a:off x="1979034" y="2662669"/>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365 Defender</a:t>
              </a:r>
            </a:p>
          </p:txBody>
        </p:sp>
      </p:grpSp>
      <p:sp>
        <p:nvSpPr>
          <p:cNvPr id="832" name="Oval 831">
            <a:extLst>
              <a:ext uri="{FF2B5EF4-FFF2-40B4-BE49-F238E27FC236}">
                <a16:creationId xmlns:a16="http://schemas.microsoft.com/office/drawing/2014/main" id="{997EC793-F2B4-41ED-A5B6-27FA7A8CEDF6}"/>
              </a:ext>
            </a:extLst>
          </p:cNvPr>
          <p:cNvSpPr/>
          <p:nvPr/>
        </p:nvSpPr>
        <p:spPr bwMode="auto">
          <a:xfrm>
            <a:off x="10533482" y="3627207"/>
            <a:ext cx="471788" cy="471788"/>
          </a:xfrm>
          <a:prstGeom prst="ellipse">
            <a:avLst/>
          </a:prstGeom>
          <a:noFill/>
          <a:ln w="12700" cap="rnd" cmpd="sng" algn="ctr">
            <a:solidFill>
              <a:srgbClr val="00B294"/>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33" name="Freeform: Shape 832">
            <a:extLst>
              <a:ext uri="{FF2B5EF4-FFF2-40B4-BE49-F238E27FC236}">
                <a16:creationId xmlns:a16="http://schemas.microsoft.com/office/drawing/2014/main" id="{E0954ED1-9B03-4D34-AFE4-ADFDB75009C2}"/>
              </a:ext>
            </a:extLst>
          </p:cNvPr>
          <p:cNvSpPr/>
          <p:nvPr/>
        </p:nvSpPr>
        <p:spPr>
          <a:xfrm>
            <a:off x="10720668" y="3755604"/>
            <a:ext cx="96554" cy="96552"/>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FFFFFF"/>
          </a:solidFill>
          <a:ln w="50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4" name="TextBox 833">
            <a:extLst>
              <a:ext uri="{FF2B5EF4-FFF2-40B4-BE49-F238E27FC236}">
                <a16:creationId xmlns:a16="http://schemas.microsoft.com/office/drawing/2014/main" id="{92C5ADEF-E0A0-4C76-813B-B2A1F556E499}"/>
              </a:ext>
            </a:extLst>
          </p:cNvPr>
          <p:cNvSpPr txBox="1"/>
          <p:nvPr/>
        </p:nvSpPr>
        <p:spPr>
          <a:xfrm>
            <a:off x="11089745" y="3733772"/>
            <a:ext cx="1098561" cy="230832"/>
          </a:xfrm>
          <a:prstGeom prst="rect">
            <a:avLst/>
          </a:prstGeom>
          <a:noFill/>
        </p:spPr>
        <p:txBody>
          <a:bodyPr wrap="square" lIns="0" tIns="0" rIns="0" bIns="0" rtlCol="0">
            <a:spAutoFit/>
          </a:bodyPr>
          <a:lstStyle/>
          <a:p>
            <a:pPr>
              <a:defRPr/>
            </a:pPr>
            <a:r>
              <a:rPr lang="en-US" sz="900">
                <a:gradFill>
                  <a:gsLst>
                    <a:gs pos="2917">
                      <a:srgbClr val="FFFFFF">
                        <a:lumMod val="75000"/>
                      </a:srgbClr>
                    </a:gs>
                    <a:gs pos="30000">
                      <a:srgbClr val="FFFFFF"/>
                    </a:gs>
                  </a:gsLst>
                  <a:lin ang="5400000" scaled="0"/>
                </a:gradFill>
                <a:latin typeface="Segoe UI Semibold"/>
              </a:rPr>
              <a:t>Customers </a:t>
            </a:r>
            <a:br>
              <a:rPr lang="en-US" sz="600">
                <a:gradFill>
                  <a:gsLst>
                    <a:gs pos="2917">
                      <a:srgbClr val="FFFFFF">
                        <a:lumMod val="75000"/>
                      </a:srgbClr>
                    </a:gs>
                    <a:gs pos="30000">
                      <a:srgbClr val="FFFFFF"/>
                    </a:gs>
                  </a:gsLst>
                  <a:lin ang="5400000" scaled="0"/>
                </a:gradFill>
                <a:latin typeface="Segoe UI Semibold"/>
              </a:rPr>
            </a:br>
            <a:r>
              <a:rPr lang="en-US" sz="600">
                <a:gradFill>
                  <a:gsLst>
                    <a:gs pos="2917">
                      <a:srgbClr val="FFFFFF">
                        <a:lumMod val="75000"/>
                      </a:srgbClr>
                    </a:gs>
                    <a:gs pos="30000">
                      <a:srgbClr val="FFFFFF"/>
                    </a:gs>
                  </a:gsLst>
                  <a:lin ang="5400000" scaled="0"/>
                </a:gradFill>
                <a:latin typeface="Segoe UI Semibold"/>
              </a:rPr>
              <a:t>(and ‘External’ Partners)</a:t>
            </a:r>
            <a:endParaRPr lang="en-US" sz="900">
              <a:gradFill>
                <a:gsLst>
                  <a:gs pos="2917">
                    <a:srgbClr val="FFFFFF">
                      <a:lumMod val="75000"/>
                    </a:srgbClr>
                  </a:gs>
                  <a:gs pos="30000">
                    <a:srgbClr val="FFFFFF"/>
                  </a:gs>
                </a:gsLst>
                <a:lin ang="5400000" scaled="0"/>
              </a:gradFill>
              <a:latin typeface="Segoe UI Semibold"/>
            </a:endParaRPr>
          </a:p>
        </p:txBody>
      </p:sp>
      <p:sp>
        <p:nvSpPr>
          <p:cNvPr id="835" name="Freeform: Shape 834">
            <a:extLst>
              <a:ext uri="{FF2B5EF4-FFF2-40B4-BE49-F238E27FC236}">
                <a16:creationId xmlns:a16="http://schemas.microsoft.com/office/drawing/2014/main" id="{6B618C02-A890-4F40-BB72-7932943EBB10}"/>
              </a:ext>
            </a:extLst>
          </p:cNvPr>
          <p:cNvSpPr/>
          <p:nvPr/>
        </p:nvSpPr>
        <p:spPr>
          <a:xfrm>
            <a:off x="10680546" y="3870185"/>
            <a:ext cx="177660" cy="100414"/>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FFFFFF"/>
          </a:solidFill>
          <a:ln w="500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6" name="TextBox 835">
            <a:extLst>
              <a:ext uri="{FF2B5EF4-FFF2-40B4-BE49-F238E27FC236}">
                <a16:creationId xmlns:a16="http://schemas.microsoft.com/office/drawing/2014/main" id="{4F9329C4-2056-4C58-B4EC-B6D12695A12C}"/>
              </a:ext>
            </a:extLst>
          </p:cNvPr>
          <p:cNvSpPr txBox="1"/>
          <p:nvPr/>
        </p:nvSpPr>
        <p:spPr>
          <a:xfrm>
            <a:off x="543274" y="3418020"/>
            <a:ext cx="698909"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t>Business Users</a:t>
            </a:r>
          </a:p>
        </p:txBody>
      </p:sp>
      <p:sp>
        <p:nvSpPr>
          <p:cNvPr id="837" name="TextBox 836">
            <a:extLst>
              <a:ext uri="{FF2B5EF4-FFF2-40B4-BE49-F238E27FC236}">
                <a16:creationId xmlns:a16="http://schemas.microsoft.com/office/drawing/2014/main" id="{9CD59E5B-80D4-4D2B-9CB9-8D2F5B221C02}"/>
              </a:ext>
            </a:extLst>
          </p:cNvPr>
          <p:cNvSpPr txBox="1"/>
          <p:nvPr/>
        </p:nvSpPr>
        <p:spPr>
          <a:xfrm>
            <a:off x="543274" y="3680069"/>
            <a:ext cx="540212"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t>Developers</a:t>
            </a:r>
          </a:p>
        </p:txBody>
      </p:sp>
      <p:sp>
        <p:nvSpPr>
          <p:cNvPr id="838" name="TextBox 837">
            <a:extLst>
              <a:ext uri="{FF2B5EF4-FFF2-40B4-BE49-F238E27FC236}">
                <a16:creationId xmlns:a16="http://schemas.microsoft.com/office/drawing/2014/main" id="{73A29223-E578-471E-98F5-D36A5091E43C}"/>
              </a:ext>
            </a:extLst>
          </p:cNvPr>
          <p:cNvSpPr txBox="1"/>
          <p:nvPr/>
        </p:nvSpPr>
        <p:spPr>
          <a:xfrm>
            <a:off x="543274" y="4181976"/>
            <a:ext cx="790281"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t>App/Service </a:t>
            </a:r>
            <a:b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b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t>and Automation</a:t>
            </a:r>
          </a:p>
        </p:txBody>
      </p:sp>
      <p:sp>
        <p:nvSpPr>
          <p:cNvPr id="839" name="TextBox 838">
            <a:extLst>
              <a:ext uri="{FF2B5EF4-FFF2-40B4-BE49-F238E27FC236}">
                <a16:creationId xmlns:a16="http://schemas.microsoft.com/office/drawing/2014/main" id="{A1775B30-2889-489B-87C3-85E1A193D551}"/>
              </a:ext>
            </a:extLst>
          </p:cNvPr>
          <p:cNvSpPr txBox="1"/>
          <p:nvPr/>
        </p:nvSpPr>
        <p:spPr>
          <a:xfrm>
            <a:off x="543274" y="3941627"/>
            <a:ext cx="718145"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rPr>
              <a:t>Administrators</a:t>
            </a:r>
          </a:p>
        </p:txBody>
      </p:sp>
      <p:sp>
        <p:nvSpPr>
          <p:cNvPr id="840" name="Oval 839">
            <a:extLst>
              <a:ext uri="{FF2B5EF4-FFF2-40B4-BE49-F238E27FC236}">
                <a16:creationId xmlns:a16="http://schemas.microsoft.com/office/drawing/2014/main" id="{0F26412C-16A3-4CD4-8C2B-DA1F07CE5A85}"/>
              </a:ext>
            </a:extLst>
          </p:cNvPr>
          <p:cNvSpPr/>
          <p:nvPr/>
        </p:nvSpPr>
        <p:spPr bwMode="auto">
          <a:xfrm>
            <a:off x="275948" y="3395829"/>
            <a:ext cx="182880" cy="182880"/>
          </a:xfrm>
          <a:prstGeom prst="ellipse">
            <a:avLst/>
          </a:prstGeom>
          <a:solidFill>
            <a:srgbClr val="000000"/>
          </a:solidFill>
          <a:ln w="12700" cap="flat" cmpd="sng" algn="ctr">
            <a:solidFill>
              <a:srgbClr val="1996A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1" name="Freeform 9">
            <a:extLst>
              <a:ext uri="{FF2B5EF4-FFF2-40B4-BE49-F238E27FC236}">
                <a16:creationId xmlns:a16="http://schemas.microsoft.com/office/drawing/2014/main" id="{EAE2934A-FDA1-4AF7-B6FE-9465A1AF1902}"/>
              </a:ext>
            </a:extLst>
          </p:cNvPr>
          <p:cNvSpPr>
            <a:spLocks/>
          </p:cNvSpPr>
          <p:nvPr/>
        </p:nvSpPr>
        <p:spPr bwMode="auto">
          <a:xfrm>
            <a:off x="323180" y="3442522"/>
            <a:ext cx="88416" cy="89494"/>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endParaRPr>
          </a:p>
        </p:txBody>
      </p:sp>
      <p:sp>
        <p:nvSpPr>
          <p:cNvPr id="842" name="Oval 841">
            <a:extLst>
              <a:ext uri="{FF2B5EF4-FFF2-40B4-BE49-F238E27FC236}">
                <a16:creationId xmlns:a16="http://schemas.microsoft.com/office/drawing/2014/main" id="{D5C30C33-EB58-4AB6-866C-001A12AAAB09}"/>
              </a:ext>
            </a:extLst>
          </p:cNvPr>
          <p:cNvSpPr/>
          <p:nvPr/>
        </p:nvSpPr>
        <p:spPr bwMode="auto">
          <a:xfrm>
            <a:off x="275948" y="3657878"/>
            <a:ext cx="182880" cy="182880"/>
          </a:xfrm>
          <a:prstGeom prst="ellipse">
            <a:avLst/>
          </a:prstGeom>
          <a:solidFill>
            <a:srgbClr val="000000"/>
          </a:solidFill>
          <a:ln w="12700" cap="flat" cmpd="sng" algn="ctr">
            <a:solidFill>
              <a:srgbClr val="00C9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3" name="Oval 842">
            <a:extLst>
              <a:ext uri="{FF2B5EF4-FFF2-40B4-BE49-F238E27FC236}">
                <a16:creationId xmlns:a16="http://schemas.microsoft.com/office/drawing/2014/main" id="{ADBC0148-82F8-41C4-ABF6-6924DBDCC0DF}"/>
              </a:ext>
            </a:extLst>
          </p:cNvPr>
          <p:cNvSpPr/>
          <p:nvPr/>
        </p:nvSpPr>
        <p:spPr bwMode="auto">
          <a:xfrm>
            <a:off x="275948" y="4229035"/>
            <a:ext cx="182880" cy="182880"/>
          </a:xfrm>
          <a:prstGeom prst="ellipse">
            <a:avLst/>
          </a:prstGeom>
          <a:noFill/>
          <a:ln w="127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4" name="Freeform 154">
            <a:extLst>
              <a:ext uri="{FF2B5EF4-FFF2-40B4-BE49-F238E27FC236}">
                <a16:creationId xmlns:a16="http://schemas.microsoft.com/office/drawing/2014/main" id="{E82BE484-26B6-4211-9DE8-DD53C4E1BCD3}"/>
              </a:ext>
            </a:extLst>
          </p:cNvPr>
          <p:cNvSpPr>
            <a:spLocks noEditPoints="1"/>
          </p:cNvSpPr>
          <p:nvPr/>
        </p:nvSpPr>
        <p:spPr bwMode="auto">
          <a:xfrm>
            <a:off x="316115" y="4269543"/>
            <a:ext cx="102545" cy="101864"/>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endParaRPr>
          </a:p>
        </p:txBody>
      </p:sp>
      <p:sp>
        <p:nvSpPr>
          <p:cNvPr id="845" name="Oval 844">
            <a:extLst>
              <a:ext uri="{FF2B5EF4-FFF2-40B4-BE49-F238E27FC236}">
                <a16:creationId xmlns:a16="http://schemas.microsoft.com/office/drawing/2014/main" id="{10FADE2B-00D3-407C-89A1-79172B9CE836}"/>
              </a:ext>
            </a:extLst>
          </p:cNvPr>
          <p:cNvSpPr/>
          <p:nvPr/>
        </p:nvSpPr>
        <p:spPr bwMode="auto">
          <a:xfrm>
            <a:off x="275948" y="3919436"/>
            <a:ext cx="182880" cy="182880"/>
          </a:xfrm>
          <a:prstGeom prst="ellipse">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6" name="Star: 5 Points 845">
            <a:extLst>
              <a:ext uri="{FF2B5EF4-FFF2-40B4-BE49-F238E27FC236}">
                <a16:creationId xmlns:a16="http://schemas.microsoft.com/office/drawing/2014/main" id="{0CB0A1E3-19A7-4ACA-BE92-B3A09ACFA6E6}"/>
              </a:ext>
            </a:extLst>
          </p:cNvPr>
          <p:cNvSpPr/>
          <p:nvPr/>
        </p:nvSpPr>
        <p:spPr bwMode="auto">
          <a:xfrm>
            <a:off x="310623" y="3949435"/>
            <a:ext cx="113530" cy="113528"/>
          </a:xfrm>
          <a:prstGeom prst="star5">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Segoe UI" pitchFamily="34" charset="0"/>
              <a:cs typeface="Segoe UI" pitchFamily="34" charset="0"/>
            </a:endParaRPr>
          </a:p>
        </p:txBody>
      </p:sp>
      <p:grpSp>
        <p:nvGrpSpPr>
          <p:cNvPr id="847" name="Group 846">
            <a:extLst>
              <a:ext uri="{FF2B5EF4-FFF2-40B4-BE49-F238E27FC236}">
                <a16:creationId xmlns:a16="http://schemas.microsoft.com/office/drawing/2014/main" id="{4C38DBD0-4906-4976-BA3A-4A8C9AC6B36A}"/>
              </a:ext>
            </a:extLst>
          </p:cNvPr>
          <p:cNvGrpSpPr/>
          <p:nvPr/>
        </p:nvGrpSpPr>
        <p:grpSpPr>
          <a:xfrm>
            <a:off x="1308354" y="3349012"/>
            <a:ext cx="10625767" cy="1234402"/>
            <a:chOff x="1308354" y="3292234"/>
            <a:chExt cx="10625767" cy="1234402"/>
          </a:xfrm>
        </p:grpSpPr>
        <p:cxnSp>
          <p:nvCxnSpPr>
            <p:cNvPr id="848" name="Straight Connector 847">
              <a:extLst>
                <a:ext uri="{FF2B5EF4-FFF2-40B4-BE49-F238E27FC236}">
                  <a16:creationId xmlns:a16="http://schemas.microsoft.com/office/drawing/2014/main" id="{D29765A2-A256-479A-954D-82C40B7ABC04}"/>
                </a:ext>
              </a:extLst>
            </p:cNvPr>
            <p:cNvCxnSpPr>
              <a:cxnSpLocks/>
            </p:cNvCxnSpPr>
            <p:nvPr/>
          </p:nvCxnSpPr>
          <p:spPr>
            <a:xfrm>
              <a:off x="1522659" y="3430493"/>
              <a:ext cx="1940690" cy="0"/>
            </a:xfrm>
            <a:prstGeom prst="line">
              <a:avLst/>
            </a:prstGeom>
            <a:noFill/>
            <a:ln w="12700" cap="rnd" cmpd="sng" algn="ctr">
              <a:solidFill>
                <a:srgbClr val="1996AB"/>
              </a:solidFill>
              <a:prstDash val="solid"/>
              <a:headEnd type="none" w="lg" len="med"/>
              <a:tailEnd type="arrow" w="med" len="med"/>
            </a:ln>
            <a:effectLst/>
          </p:spPr>
        </p:cxnSp>
        <p:cxnSp>
          <p:nvCxnSpPr>
            <p:cNvPr id="849" name="Straight Connector 848">
              <a:extLst>
                <a:ext uri="{FF2B5EF4-FFF2-40B4-BE49-F238E27FC236}">
                  <a16:creationId xmlns:a16="http://schemas.microsoft.com/office/drawing/2014/main" id="{C6E08984-EE3B-4246-8F78-BCAF55F153BB}"/>
                </a:ext>
              </a:extLst>
            </p:cNvPr>
            <p:cNvCxnSpPr>
              <a:cxnSpLocks/>
            </p:cNvCxnSpPr>
            <p:nvPr/>
          </p:nvCxnSpPr>
          <p:spPr>
            <a:xfrm>
              <a:off x="1308354" y="3692542"/>
              <a:ext cx="2154995" cy="0"/>
            </a:xfrm>
            <a:prstGeom prst="line">
              <a:avLst/>
            </a:prstGeom>
            <a:noFill/>
            <a:ln w="12700" cap="rnd" cmpd="sng" algn="ctr">
              <a:solidFill>
                <a:srgbClr val="00C9EA"/>
              </a:solidFill>
              <a:prstDash val="solid"/>
              <a:headEnd type="none" w="lg" len="med"/>
              <a:tailEnd type="arrow" w="med" len="med"/>
            </a:ln>
            <a:effectLst/>
          </p:spPr>
        </p:cxnSp>
        <p:cxnSp>
          <p:nvCxnSpPr>
            <p:cNvPr id="850" name="Straight Connector 849">
              <a:extLst>
                <a:ext uri="{FF2B5EF4-FFF2-40B4-BE49-F238E27FC236}">
                  <a16:creationId xmlns:a16="http://schemas.microsoft.com/office/drawing/2014/main" id="{2637D86F-4B0B-427D-B138-74AF35309332}"/>
                </a:ext>
              </a:extLst>
            </p:cNvPr>
            <p:cNvCxnSpPr>
              <a:cxnSpLocks/>
            </p:cNvCxnSpPr>
            <p:nvPr/>
          </p:nvCxnSpPr>
          <p:spPr>
            <a:xfrm>
              <a:off x="1501193" y="3954099"/>
              <a:ext cx="1962156" cy="0"/>
            </a:xfrm>
            <a:prstGeom prst="line">
              <a:avLst/>
            </a:prstGeom>
            <a:noFill/>
            <a:ln w="12700" cap="rnd" cmpd="sng" algn="ctr">
              <a:solidFill>
                <a:srgbClr val="50E6FF"/>
              </a:solidFill>
              <a:prstDash val="solid"/>
              <a:headEnd type="none" w="lg" len="med"/>
              <a:tailEnd type="arrow" w="med" len="med"/>
            </a:ln>
            <a:effectLst/>
          </p:spPr>
        </p:cxnSp>
        <p:grpSp>
          <p:nvGrpSpPr>
            <p:cNvPr id="851" name="Graphic 389">
              <a:extLst>
                <a:ext uri="{FF2B5EF4-FFF2-40B4-BE49-F238E27FC236}">
                  <a16:creationId xmlns:a16="http://schemas.microsoft.com/office/drawing/2014/main" id="{B4961084-94BA-4BFB-8D3A-90E41A9E7715}"/>
                </a:ext>
              </a:extLst>
            </p:cNvPr>
            <p:cNvGrpSpPr/>
            <p:nvPr/>
          </p:nvGrpSpPr>
          <p:grpSpPr>
            <a:xfrm>
              <a:off x="2217864" y="3573790"/>
              <a:ext cx="366572" cy="226253"/>
              <a:chOff x="2206270" y="4299944"/>
              <a:chExt cx="366572" cy="226253"/>
            </a:xfrm>
          </p:grpSpPr>
          <p:grpSp>
            <p:nvGrpSpPr>
              <p:cNvPr id="969" name="Graphic 389">
                <a:extLst>
                  <a:ext uri="{FF2B5EF4-FFF2-40B4-BE49-F238E27FC236}">
                    <a16:creationId xmlns:a16="http://schemas.microsoft.com/office/drawing/2014/main" id="{01FD8893-B9D4-4D9A-A827-A0588E81B609}"/>
                  </a:ext>
                </a:extLst>
              </p:cNvPr>
              <p:cNvGrpSpPr/>
              <p:nvPr/>
            </p:nvGrpSpPr>
            <p:grpSpPr>
              <a:xfrm>
                <a:off x="2235216" y="4299944"/>
                <a:ext cx="308772" cy="209432"/>
                <a:chOff x="2235216" y="4299944"/>
                <a:chExt cx="308772" cy="209432"/>
              </a:xfrm>
            </p:grpSpPr>
            <p:sp>
              <p:nvSpPr>
                <p:cNvPr id="971" name="Freeform: Shape 970">
                  <a:extLst>
                    <a:ext uri="{FF2B5EF4-FFF2-40B4-BE49-F238E27FC236}">
                      <a16:creationId xmlns:a16="http://schemas.microsoft.com/office/drawing/2014/main" id="{69C71F6A-B3D5-419A-985C-F6A69F4A0F45}"/>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72" name="Freeform: Shape 971">
                  <a:extLst>
                    <a:ext uri="{FF2B5EF4-FFF2-40B4-BE49-F238E27FC236}">
                      <a16:creationId xmlns:a16="http://schemas.microsoft.com/office/drawing/2014/main" id="{A9E37941-4CF9-499B-AAB0-543F1B87373D}"/>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00C9EA"/>
                </a:solidFill>
                <a:ln w="82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970" name="Freeform: Shape 969">
                <a:extLst>
                  <a:ext uri="{FF2B5EF4-FFF2-40B4-BE49-F238E27FC236}">
                    <a16:creationId xmlns:a16="http://schemas.microsoft.com/office/drawing/2014/main" id="{775A23A9-7034-4B96-9B9D-9653D4A92C0D}"/>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00C9EA"/>
              </a:solidFill>
              <a:ln w="82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852" name="Graphic 389">
              <a:extLst>
                <a:ext uri="{FF2B5EF4-FFF2-40B4-BE49-F238E27FC236}">
                  <a16:creationId xmlns:a16="http://schemas.microsoft.com/office/drawing/2014/main" id="{3BD3F79D-6F65-4BEE-976D-509985A36193}"/>
                </a:ext>
              </a:extLst>
            </p:cNvPr>
            <p:cNvGrpSpPr/>
            <p:nvPr/>
          </p:nvGrpSpPr>
          <p:grpSpPr>
            <a:xfrm>
              <a:off x="2216110" y="3316810"/>
              <a:ext cx="370081" cy="227095"/>
              <a:chOff x="2205778" y="4299944"/>
              <a:chExt cx="370081" cy="227095"/>
            </a:xfrm>
          </p:grpSpPr>
          <p:grpSp>
            <p:nvGrpSpPr>
              <p:cNvPr id="965" name="Graphic 389">
                <a:extLst>
                  <a:ext uri="{FF2B5EF4-FFF2-40B4-BE49-F238E27FC236}">
                    <a16:creationId xmlns:a16="http://schemas.microsoft.com/office/drawing/2014/main" id="{418761D2-5637-4C76-B7A2-F35C3A8C88C0}"/>
                  </a:ext>
                </a:extLst>
              </p:cNvPr>
              <p:cNvGrpSpPr/>
              <p:nvPr/>
            </p:nvGrpSpPr>
            <p:grpSpPr>
              <a:xfrm>
                <a:off x="2235216" y="4299944"/>
                <a:ext cx="308772" cy="209432"/>
                <a:chOff x="2235216" y="4299944"/>
                <a:chExt cx="308772" cy="209432"/>
              </a:xfrm>
            </p:grpSpPr>
            <p:sp>
              <p:nvSpPr>
                <p:cNvPr id="967" name="Freeform: Shape 966">
                  <a:extLst>
                    <a:ext uri="{FF2B5EF4-FFF2-40B4-BE49-F238E27FC236}">
                      <a16:creationId xmlns:a16="http://schemas.microsoft.com/office/drawing/2014/main" id="{0A6C5F62-9C98-4CDE-BC50-5CC5CCDFEA4C}"/>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68" name="Freeform: Shape 967">
                  <a:extLst>
                    <a:ext uri="{FF2B5EF4-FFF2-40B4-BE49-F238E27FC236}">
                      <a16:creationId xmlns:a16="http://schemas.microsoft.com/office/drawing/2014/main" id="{EF84DCB3-E461-49D1-B263-081F923F9AC6}"/>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1996AB"/>
                </a:solidFill>
                <a:ln w="82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966" name="Freeform: Shape 965">
                <a:extLst>
                  <a:ext uri="{FF2B5EF4-FFF2-40B4-BE49-F238E27FC236}">
                    <a16:creationId xmlns:a16="http://schemas.microsoft.com/office/drawing/2014/main" id="{24D179E7-34FE-48B6-A412-801366765447}"/>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1996AB"/>
              </a:solidFill>
              <a:ln w="82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853" name="Graphic 389">
              <a:extLst>
                <a:ext uri="{FF2B5EF4-FFF2-40B4-BE49-F238E27FC236}">
                  <a16:creationId xmlns:a16="http://schemas.microsoft.com/office/drawing/2014/main" id="{E45C68D3-0372-4CB7-B2C3-DB7B876635F9}"/>
                </a:ext>
              </a:extLst>
            </p:cNvPr>
            <p:cNvGrpSpPr/>
            <p:nvPr/>
          </p:nvGrpSpPr>
          <p:grpSpPr>
            <a:xfrm>
              <a:off x="2216110" y="3840358"/>
              <a:ext cx="370081" cy="227095"/>
              <a:chOff x="2205778" y="4299944"/>
              <a:chExt cx="370081" cy="227095"/>
            </a:xfrm>
          </p:grpSpPr>
          <p:grpSp>
            <p:nvGrpSpPr>
              <p:cNvPr id="961" name="Graphic 389">
                <a:extLst>
                  <a:ext uri="{FF2B5EF4-FFF2-40B4-BE49-F238E27FC236}">
                    <a16:creationId xmlns:a16="http://schemas.microsoft.com/office/drawing/2014/main" id="{787ECF2A-22FB-46BC-A477-D0DF2DF0B761}"/>
                  </a:ext>
                </a:extLst>
              </p:cNvPr>
              <p:cNvGrpSpPr/>
              <p:nvPr/>
            </p:nvGrpSpPr>
            <p:grpSpPr>
              <a:xfrm>
                <a:off x="2235216" y="4299944"/>
                <a:ext cx="308772" cy="209432"/>
                <a:chOff x="2235216" y="4299944"/>
                <a:chExt cx="308772" cy="209432"/>
              </a:xfrm>
            </p:grpSpPr>
            <p:sp>
              <p:nvSpPr>
                <p:cNvPr id="963" name="Freeform: Shape 962">
                  <a:extLst>
                    <a:ext uri="{FF2B5EF4-FFF2-40B4-BE49-F238E27FC236}">
                      <a16:creationId xmlns:a16="http://schemas.microsoft.com/office/drawing/2014/main" id="{315BCAD1-F259-4690-A733-D235DA7C12BA}"/>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64" name="Freeform: Shape 963">
                  <a:extLst>
                    <a:ext uri="{FF2B5EF4-FFF2-40B4-BE49-F238E27FC236}">
                      <a16:creationId xmlns:a16="http://schemas.microsoft.com/office/drawing/2014/main" id="{CFCD1704-2422-4129-B145-0B19FCC656E3}"/>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50E6FF"/>
                </a:solidFill>
                <a:ln w="82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962" name="Freeform: Shape 961">
                <a:extLst>
                  <a:ext uri="{FF2B5EF4-FFF2-40B4-BE49-F238E27FC236}">
                    <a16:creationId xmlns:a16="http://schemas.microsoft.com/office/drawing/2014/main" id="{364B366B-C157-4522-91DF-EBE29E9819FC}"/>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50E6FF"/>
              </a:solidFill>
              <a:ln w="822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854" name="Rectangle: Rounded Corners 430">
              <a:extLst>
                <a:ext uri="{FF2B5EF4-FFF2-40B4-BE49-F238E27FC236}">
                  <a16:creationId xmlns:a16="http://schemas.microsoft.com/office/drawing/2014/main" id="{09DA38F5-8FDE-46CF-AF62-3D7916CE6772}"/>
                </a:ext>
              </a:extLst>
            </p:cNvPr>
            <p:cNvSpPr/>
            <p:nvPr/>
          </p:nvSpPr>
          <p:spPr bwMode="auto">
            <a:xfrm rot="16200000">
              <a:off x="3003189" y="3755493"/>
              <a:ext cx="255626" cy="66469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282874"/>
                <a:gd name="connsiteY0" fmla="*/ 612082 h 612082"/>
                <a:gd name="connsiteX1" fmla="*/ 2666 w 282874"/>
                <a:gd name="connsiteY1" fmla="*/ 53010 h 612082"/>
                <a:gd name="connsiteX2" fmla="*/ 55676 w 282874"/>
                <a:gd name="connsiteY2" fmla="*/ 0 h 612082"/>
                <a:gd name="connsiteX3" fmla="*/ 282874 w 282874"/>
                <a:gd name="connsiteY3" fmla="*/ 2180 h 612082"/>
                <a:gd name="connsiteX0" fmla="*/ 2665 w 280208"/>
                <a:gd name="connsiteY0" fmla="*/ 630743 h 630743"/>
                <a:gd name="connsiteX1" fmla="*/ 0 w 280208"/>
                <a:gd name="connsiteY1" fmla="*/ 53010 h 630743"/>
                <a:gd name="connsiteX2" fmla="*/ 53010 w 280208"/>
                <a:gd name="connsiteY2" fmla="*/ 0 h 630743"/>
                <a:gd name="connsiteX3" fmla="*/ 280208 w 280208"/>
                <a:gd name="connsiteY3" fmla="*/ 2180 h 630743"/>
                <a:gd name="connsiteX0" fmla="*/ 5331 w 280208"/>
                <a:gd name="connsiteY0" fmla="*/ 622748 h 622748"/>
                <a:gd name="connsiteX1" fmla="*/ 0 w 280208"/>
                <a:gd name="connsiteY1" fmla="*/ 53010 h 622748"/>
                <a:gd name="connsiteX2" fmla="*/ 53010 w 280208"/>
                <a:gd name="connsiteY2" fmla="*/ 0 h 622748"/>
                <a:gd name="connsiteX3" fmla="*/ 280208 w 280208"/>
                <a:gd name="connsiteY3" fmla="*/ 2180 h 622748"/>
                <a:gd name="connsiteX0" fmla="*/ 0 w 280209"/>
                <a:gd name="connsiteY0" fmla="*/ 620083 h 620083"/>
                <a:gd name="connsiteX1" fmla="*/ 1 w 280209"/>
                <a:gd name="connsiteY1" fmla="*/ 53010 h 620083"/>
                <a:gd name="connsiteX2" fmla="*/ 53011 w 280209"/>
                <a:gd name="connsiteY2" fmla="*/ 0 h 620083"/>
                <a:gd name="connsiteX3" fmla="*/ 280209 w 280209"/>
                <a:gd name="connsiteY3" fmla="*/ 2180 h 620083"/>
              </a:gdLst>
              <a:ahLst/>
              <a:cxnLst>
                <a:cxn ang="0">
                  <a:pos x="connsiteX0" y="connsiteY0"/>
                </a:cxn>
                <a:cxn ang="0">
                  <a:pos x="connsiteX1" y="connsiteY1"/>
                </a:cxn>
                <a:cxn ang="0">
                  <a:pos x="connsiteX2" y="connsiteY2"/>
                </a:cxn>
                <a:cxn ang="0">
                  <a:pos x="connsiteX3" y="connsiteY3"/>
                </a:cxn>
              </a:cxnLst>
              <a:rect l="l" t="t" r="r" b="b"/>
              <a:pathLst>
                <a:path w="280209" h="620083">
                  <a:moveTo>
                    <a:pt x="0" y="620083"/>
                  </a:moveTo>
                  <a:cubicBezTo>
                    <a:pt x="0" y="352860"/>
                    <a:pt x="1" y="320233"/>
                    <a:pt x="1" y="53010"/>
                  </a:cubicBezTo>
                  <a:cubicBezTo>
                    <a:pt x="1" y="23733"/>
                    <a:pt x="23734" y="0"/>
                    <a:pt x="53011" y="0"/>
                  </a:cubicBezTo>
                  <a:lnTo>
                    <a:pt x="280209" y="2180"/>
                  </a:lnTo>
                </a:path>
              </a:pathLst>
            </a:custGeom>
            <a:noFill/>
            <a:ln w="12700" cap="flat" cmpd="sng" algn="ctr">
              <a:solidFill>
                <a:srgbClr val="FFFFFF">
                  <a:lumMod val="65000"/>
                </a:srgbClr>
              </a:solidFill>
              <a:prstDash val="sysDot"/>
              <a:headEnd type="arrow"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5" name="Straight Connector 854">
              <a:extLst>
                <a:ext uri="{FF2B5EF4-FFF2-40B4-BE49-F238E27FC236}">
                  <a16:creationId xmlns:a16="http://schemas.microsoft.com/office/drawing/2014/main" id="{305DBAB5-1504-4BF9-A956-4718710FAC7D}"/>
                </a:ext>
              </a:extLst>
            </p:cNvPr>
            <p:cNvCxnSpPr>
              <a:cxnSpLocks/>
            </p:cNvCxnSpPr>
            <p:nvPr/>
          </p:nvCxnSpPr>
          <p:spPr>
            <a:xfrm>
              <a:off x="3716257" y="3687337"/>
              <a:ext cx="685800" cy="0"/>
            </a:xfrm>
            <a:prstGeom prst="line">
              <a:avLst/>
            </a:prstGeom>
            <a:noFill/>
            <a:ln w="12700" cap="rnd" cmpd="sng" algn="ctr">
              <a:solidFill>
                <a:srgbClr val="00C9EA"/>
              </a:solidFill>
              <a:prstDash val="solid"/>
              <a:headEnd type="none" w="lg" len="med"/>
              <a:tailEnd type="arrow" w="med" len="med"/>
            </a:ln>
            <a:effectLst/>
          </p:spPr>
        </p:cxnSp>
        <p:cxnSp>
          <p:nvCxnSpPr>
            <p:cNvPr id="856" name="Straight Connector 855">
              <a:extLst>
                <a:ext uri="{FF2B5EF4-FFF2-40B4-BE49-F238E27FC236}">
                  <a16:creationId xmlns:a16="http://schemas.microsoft.com/office/drawing/2014/main" id="{8CCBAA0F-A03C-4AB9-BA4D-6F11FF6B4296}"/>
                </a:ext>
              </a:extLst>
            </p:cNvPr>
            <p:cNvCxnSpPr>
              <a:cxnSpLocks/>
            </p:cNvCxnSpPr>
            <p:nvPr/>
          </p:nvCxnSpPr>
          <p:spPr>
            <a:xfrm>
              <a:off x="3716257" y="3953905"/>
              <a:ext cx="685800" cy="0"/>
            </a:xfrm>
            <a:prstGeom prst="line">
              <a:avLst/>
            </a:prstGeom>
            <a:noFill/>
            <a:ln w="12700" cap="rnd" cmpd="sng" algn="ctr">
              <a:solidFill>
                <a:srgbClr val="50E6FF"/>
              </a:solidFill>
              <a:prstDash val="solid"/>
              <a:headEnd type="none" w="lg" len="med"/>
              <a:tailEnd type="arrow" w="med" len="med"/>
            </a:ln>
            <a:effectLst/>
          </p:spPr>
        </p:cxnSp>
        <p:sp>
          <p:nvSpPr>
            <p:cNvPr id="857" name="Rectangle 856">
              <a:hlinkClick r:id="rId22" tooltip="Continuous Integration/Deployment"/>
              <a:extLst>
                <a:ext uri="{FF2B5EF4-FFF2-40B4-BE49-F238E27FC236}">
                  <a16:creationId xmlns:a16="http://schemas.microsoft.com/office/drawing/2014/main" id="{DB0D29B5-01A7-4FB6-8561-B1AF2E97ABB0}"/>
                </a:ext>
              </a:extLst>
            </p:cNvPr>
            <p:cNvSpPr/>
            <p:nvPr/>
          </p:nvSpPr>
          <p:spPr>
            <a:xfrm>
              <a:off x="6256307" y="3605041"/>
              <a:ext cx="1211208" cy="164592"/>
            </a:xfrm>
            <a:prstGeom prst="rect">
              <a:avLst/>
            </a:prstGeom>
            <a:solidFill>
              <a:srgbClr val="000000"/>
            </a:solidFill>
            <a:ln w="12700" cap="flat" cmpd="sng" algn="ctr">
              <a:solidFill>
                <a:srgbClr val="00C9EA"/>
              </a:solid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t>CI/CD Pipeline</a:t>
              </a:r>
            </a:p>
          </p:txBody>
        </p:sp>
        <p:sp>
          <p:nvSpPr>
            <p:cNvPr id="858" name="Rectangle 857">
              <a:extLst>
                <a:ext uri="{FF2B5EF4-FFF2-40B4-BE49-F238E27FC236}">
                  <a16:creationId xmlns:a16="http://schemas.microsoft.com/office/drawing/2014/main" id="{D067490E-C1C5-475E-8D4E-799562AA6FD9}"/>
                </a:ext>
              </a:extLst>
            </p:cNvPr>
            <p:cNvSpPr/>
            <p:nvPr/>
          </p:nvSpPr>
          <p:spPr bwMode="auto">
            <a:xfrm>
              <a:off x="6250426" y="3872547"/>
              <a:ext cx="1217089" cy="600027"/>
            </a:xfrm>
            <a:prstGeom prst="rect">
              <a:avLst/>
            </a:prstGeom>
            <a:noFill/>
            <a:ln w="12700" cap="rnd" cmpd="sng" algn="ctr">
              <a:solidFill>
                <a:srgbClr val="0078D4"/>
              </a:solidFill>
              <a:prstDash val="sysDash"/>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Resource </a:t>
              </a:r>
              <a:b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Management </a:t>
              </a: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(ARM)</a:t>
              </a: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9" name="Rectangle 858">
              <a:hlinkClick r:id="rId22" tooltip="Azure AD App Proxy"/>
              <a:extLst>
                <a:ext uri="{FF2B5EF4-FFF2-40B4-BE49-F238E27FC236}">
                  <a16:creationId xmlns:a16="http://schemas.microsoft.com/office/drawing/2014/main" id="{F1FCF503-0881-4801-8CE0-C6E5A8F33ABF}"/>
                </a:ext>
              </a:extLst>
            </p:cNvPr>
            <p:cNvSpPr/>
            <p:nvPr/>
          </p:nvSpPr>
          <p:spPr>
            <a:xfrm>
              <a:off x="6256307" y="3338013"/>
              <a:ext cx="1211208" cy="164592"/>
            </a:xfrm>
            <a:prstGeom prst="rect">
              <a:avLst/>
            </a:prstGeom>
            <a:solidFill>
              <a:srgbClr val="000000"/>
            </a:solidFill>
            <a:ln w="12700" cap="flat" cmpd="sng" algn="ctr">
              <a:solidFill>
                <a:srgbClr val="1996AB"/>
              </a:solidFill>
              <a:prstDash val="solid"/>
              <a:miter lim="800000"/>
            </a:ln>
            <a:effectLst/>
          </p:spPr>
          <p:txBody>
            <a:bodyPr tIns="0" bIns="0" rtlCol="0" anchor="ctr"/>
            <a:lstStyle/>
            <a:p>
              <a:pPr marL="0" marR="0" lvl="0" indent="0" algn="ctr" defTabSz="91440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t>Access Applications</a:t>
              </a:r>
            </a:p>
          </p:txBody>
        </p:sp>
        <p:sp>
          <p:nvSpPr>
            <p:cNvPr id="860" name="Rectangle 859">
              <a:extLst>
                <a:ext uri="{FF2B5EF4-FFF2-40B4-BE49-F238E27FC236}">
                  <a16:creationId xmlns:a16="http://schemas.microsoft.com/office/drawing/2014/main" id="{B11C493C-1F88-4E35-A1FA-AC3AFFB29B05}"/>
                </a:ext>
              </a:extLst>
            </p:cNvPr>
            <p:cNvSpPr/>
            <p:nvPr/>
          </p:nvSpPr>
          <p:spPr>
            <a:xfrm>
              <a:off x="6281722" y="4117088"/>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defTabSz="91440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Azure Portal</a:t>
              </a:r>
            </a:p>
          </p:txBody>
        </p:sp>
        <p:sp>
          <p:nvSpPr>
            <p:cNvPr id="861" name="Rectangle 860">
              <a:extLst>
                <a:ext uri="{FF2B5EF4-FFF2-40B4-BE49-F238E27FC236}">
                  <a16:creationId xmlns:a16="http://schemas.microsoft.com/office/drawing/2014/main" id="{01FA5255-6880-4032-845B-F00D8B7D6A32}"/>
                </a:ext>
              </a:extLst>
            </p:cNvPr>
            <p:cNvSpPr/>
            <p:nvPr/>
          </p:nvSpPr>
          <p:spPr>
            <a:xfrm>
              <a:off x="6281722" y="4227424"/>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defTabSz="91440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Command Line Interface (CLI)</a:t>
              </a:r>
            </a:p>
          </p:txBody>
        </p:sp>
        <p:sp>
          <p:nvSpPr>
            <p:cNvPr id="862" name="Rectangle 861">
              <a:extLst>
                <a:ext uri="{FF2B5EF4-FFF2-40B4-BE49-F238E27FC236}">
                  <a16:creationId xmlns:a16="http://schemas.microsoft.com/office/drawing/2014/main" id="{238B5E61-7837-4B40-BB40-63ABC554D4E7}"/>
                </a:ext>
              </a:extLst>
            </p:cNvPr>
            <p:cNvSpPr/>
            <p:nvPr/>
          </p:nvSpPr>
          <p:spPr>
            <a:xfrm>
              <a:off x="6281722" y="4337759"/>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defTabSz="91440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Automation/API</a:t>
              </a:r>
            </a:p>
          </p:txBody>
        </p:sp>
        <p:sp>
          <p:nvSpPr>
            <p:cNvPr id="863" name="Star: 5 Points 862">
              <a:extLst>
                <a:ext uri="{FF2B5EF4-FFF2-40B4-BE49-F238E27FC236}">
                  <a16:creationId xmlns:a16="http://schemas.microsoft.com/office/drawing/2014/main" id="{C14B4D64-32BB-4AAF-A0BC-2486B49ECC13}"/>
                </a:ext>
              </a:extLst>
            </p:cNvPr>
            <p:cNvSpPr/>
            <p:nvPr/>
          </p:nvSpPr>
          <p:spPr bwMode="auto">
            <a:xfrm>
              <a:off x="6401687" y="4130804"/>
              <a:ext cx="73152" cy="73152"/>
            </a:xfrm>
            <a:prstGeom prst="star5">
              <a:avLst>
                <a:gd name="adj" fmla="val 19098"/>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4" name="Freeform 154">
              <a:extLst>
                <a:ext uri="{FF2B5EF4-FFF2-40B4-BE49-F238E27FC236}">
                  <a16:creationId xmlns:a16="http://schemas.microsoft.com/office/drawing/2014/main" id="{C3E3F9CD-ED20-4C41-BE51-DDECBBF4BC16}"/>
                </a:ext>
              </a:extLst>
            </p:cNvPr>
            <p:cNvSpPr>
              <a:spLocks noEditPoints="1"/>
            </p:cNvSpPr>
            <p:nvPr/>
          </p:nvSpPr>
          <p:spPr bwMode="auto">
            <a:xfrm>
              <a:off x="6398871" y="4351727"/>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5" name="Freeform 154">
              <a:extLst>
                <a:ext uri="{FF2B5EF4-FFF2-40B4-BE49-F238E27FC236}">
                  <a16:creationId xmlns:a16="http://schemas.microsoft.com/office/drawing/2014/main" id="{F6B5FD59-16FE-4165-8D35-51E450383D50}"/>
                </a:ext>
              </a:extLst>
            </p:cNvPr>
            <p:cNvSpPr>
              <a:spLocks noEditPoints="1"/>
            </p:cNvSpPr>
            <p:nvPr/>
          </p:nvSpPr>
          <p:spPr bwMode="auto">
            <a:xfrm>
              <a:off x="6311628" y="4242366"/>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6" name="Star: 5 Points 865">
              <a:extLst>
                <a:ext uri="{FF2B5EF4-FFF2-40B4-BE49-F238E27FC236}">
                  <a16:creationId xmlns:a16="http://schemas.microsoft.com/office/drawing/2014/main" id="{6261B7F2-260A-4C0E-94BC-CB59D2B8B760}"/>
                </a:ext>
              </a:extLst>
            </p:cNvPr>
            <p:cNvSpPr/>
            <p:nvPr/>
          </p:nvSpPr>
          <p:spPr bwMode="auto">
            <a:xfrm>
              <a:off x="6401687" y="4238759"/>
              <a:ext cx="73152" cy="73152"/>
            </a:xfrm>
            <a:prstGeom prst="star5">
              <a:avLst>
                <a:gd name="adj" fmla="val 19098"/>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7" name="Rectangle: Rounded Corners 430">
              <a:extLst>
                <a:ext uri="{FF2B5EF4-FFF2-40B4-BE49-F238E27FC236}">
                  <a16:creationId xmlns:a16="http://schemas.microsoft.com/office/drawing/2014/main" id="{827BAA71-D855-4347-8308-8BB474146D0A}"/>
                </a:ext>
              </a:extLst>
            </p:cNvPr>
            <p:cNvSpPr/>
            <p:nvPr/>
          </p:nvSpPr>
          <p:spPr bwMode="auto">
            <a:xfrm>
              <a:off x="5677248" y="3413764"/>
              <a:ext cx="517163" cy="18788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43376" y="274943"/>
                  </a:lnTo>
                  <a:cubicBezTo>
                    <a:pt x="268146" y="262704"/>
                    <a:pt x="286938" y="240653"/>
                    <a:pt x="287050" y="204684"/>
                  </a:cubicBezTo>
                  <a:cubicBezTo>
                    <a:pt x="287162" y="168715"/>
                    <a:pt x="280480" y="87462"/>
                    <a:pt x="294054" y="54368"/>
                  </a:cubicBezTo>
                  <a:cubicBezTo>
                    <a:pt x="294054" y="25091"/>
                    <a:pt x="317787" y="1358"/>
                    <a:pt x="347064" y="1358"/>
                  </a:cubicBezTo>
                  <a:cubicBezTo>
                    <a:pt x="422797" y="2085"/>
                    <a:pt x="406406" y="-601"/>
                    <a:pt x="482139" y="126"/>
                  </a:cubicBezTo>
                </a:path>
              </a:pathLst>
            </a:custGeom>
            <a:noFill/>
            <a:ln w="12700" cap="rnd" cmpd="sng" algn="ctr">
              <a:solidFill>
                <a:srgbClr val="1996AB"/>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8" name="Group 867">
              <a:extLst>
                <a:ext uri="{FF2B5EF4-FFF2-40B4-BE49-F238E27FC236}">
                  <a16:creationId xmlns:a16="http://schemas.microsoft.com/office/drawing/2014/main" id="{E8794AD0-CB25-439C-82BC-9D73B46F19DA}"/>
                </a:ext>
              </a:extLst>
            </p:cNvPr>
            <p:cNvGrpSpPr/>
            <p:nvPr/>
          </p:nvGrpSpPr>
          <p:grpSpPr>
            <a:xfrm>
              <a:off x="3592501" y="3853247"/>
              <a:ext cx="307705" cy="201316"/>
              <a:chOff x="4151667" y="4010755"/>
              <a:chExt cx="307705" cy="201316"/>
            </a:xfrm>
          </p:grpSpPr>
          <p:sp>
            <p:nvSpPr>
              <p:cNvPr id="958" name="Rectangle 957">
                <a:extLst>
                  <a:ext uri="{FF2B5EF4-FFF2-40B4-BE49-F238E27FC236}">
                    <a16:creationId xmlns:a16="http://schemas.microsoft.com/office/drawing/2014/main" id="{7AA87F8E-3C41-4DD9-89C5-BAD07AF9479D}"/>
                  </a:ext>
                </a:extLst>
              </p:cNvPr>
              <p:cNvSpPr/>
              <p:nvPr/>
            </p:nvSpPr>
            <p:spPr bwMode="auto">
              <a:xfrm>
                <a:off x="4151667" y="4010755"/>
                <a:ext cx="307705" cy="201316"/>
              </a:xfrm>
              <a:prstGeom prst="rect">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59" name="Rectangle 958">
                <a:extLst>
                  <a:ext uri="{FF2B5EF4-FFF2-40B4-BE49-F238E27FC236}">
                    <a16:creationId xmlns:a16="http://schemas.microsoft.com/office/drawing/2014/main" id="{2D385464-7BC6-4391-B39B-D5027C3E5E90}"/>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0" name="Rectangle 959">
                <a:extLst>
                  <a:ext uri="{FF2B5EF4-FFF2-40B4-BE49-F238E27FC236}">
                    <a16:creationId xmlns:a16="http://schemas.microsoft.com/office/drawing/2014/main" id="{5AF06B93-2CEC-4E81-9006-7DE9D9D434FC}"/>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69" name="Straight Connector 868">
              <a:extLst>
                <a:ext uri="{FF2B5EF4-FFF2-40B4-BE49-F238E27FC236}">
                  <a16:creationId xmlns:a16="http://schemas.microsoft.com/office/drawing/2014/main" id="{7EB84DA6-38FF-4137-ACD5-7A3877D71A0E}"/>
                </a:ext>
              </a:extLst>
            </p:cNvPr>
            <p:cNvCxnSpPr>
              <a:cxnSpLocks/>
            </p:cNvCxnSpPr>
            <p:nvPr/>
          </p:nvCxnSpPr>
          <p:spPr>
            <a:xfrm>
              <a:off x="5677249" y="3692542"/>
              <a:ext cx="517163" cy="0"/>
            </a:xfrm>
            <a:prstGeom prst="line">
              <a:avLst/>
            </a:prstGeom>
            <a:noFill/>
            <a:ln w="12700" cap="rnd" cmpd="sng" algn="ctr">
              <a:solidFill>
                <a:srgbClr val="00C9EA"/>
              </a:solidFill>
              <a:prstDash val="solid"/>
              <a:headEnd type="none" w="lg" len="med"/>
              <a:tailEnd type="arrow" w="med" len="med"/>
            </a:ln>
            <a:effectLst/>
          </p:spPr>
        </p:cxnSp>
        <p:cxnSp>
          <p:nvCxnSpPr>
            <p:cNvPr id="870" name="Straight Connector 869">
              <a:extLst>
                <a:ext uri="{FF2B5EF4-FFF2-40B4-BE49-F238E27FC236}">
                  <a16:creationId xmlns:a16="http://schemas.microsoft.com/office/drawing/2014/main" id="{4280CC42-8F82-4EAD-8217-9F30BF871008}"/>
                </a:ext>
              </a:extLst>
            </p:cNvPr>
            <p:cNvCxnSpPr>
              <a:cxnSpLocks/>
            </p:cNvCxnSpPr>
            <p:nvPr/>
          </p:nvCxnSpPr>
          <p:spPr>
            <a:xfrm>
              <a:off x="5677249" y="3954099"/>
              <a:ext cx="517163" cy="0"/>
            </a:xfrm>
            <a:prstGeom prst="line">
              <a:avLst/>
            </a:prstGeom>
            <a:noFill/>
            <a:ln w="12700" cap="rnd" cmpd="sng" algn="ctr">
              <a:solidFill>
                <a:srgbClr val="50E6FF"/>
              </a:solidFill>
              <a:prstDash val="solid"/>
              <a:headEnd type="none" w="lg" len="med"/>
              <a:tailEnd type="arrow" w="med" len="med"/>
            </a:ln>
            <a:effectLst/>
          </p:spPr>
        </p:cxnSp>
        <p:sp>
          <p:nvSpPr>
            <p:cNvPr id="871" name="Rectangle: Rounded Corners 430">
              <a:extLst>
                <a:ext uri="{FF2B5EF4-FFF2-40B4-BE49-F238E27FC236}">
                  <a16:creationId xmlns:a16="http://schemas.microsoft.com/office/drawing/2014/main" id="{509B91BB-F559-4EB8-AB52-5643E3F61DE9}"/>
                </a:ext>
              </a:extLst>
            </p:cNvPr>
            <p:cNvSpPr/>
            <p:nvPr/>
          </p:nvSpPr>
          <p:spPr bwMode="auto">
            <a:xfrm flipV="1">
              <a:off x="5677248" y="4145535"/>
              <a:ext cx="517164" cy="9822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1850"/>
                <a:gd name="connsiteY0" fmla="*/ 273359 h 274943"/>
                <a:gd name="connsiteX1" fmla="*/ 243087 w 481850"/>
                <a:gd name="connsiteY1" fmla="*/ 274943 h 274943"/>
                <a:gd name="connsiteX2" fmla="*/ 286761 w 481850"/>
                <a:gd name="connsiteY2" fmla="*/ 204684 h 274943"/>
                <a:gd name="connsiteX3" fmla="*/ 293765 w 481850"/>
                <a:gd name="connsiteY3" fmla="*/ 54368 h 274943"/>
                <a:gd name="connsiteX4" fmla="*/ 346775 w 481850"/>
                <a:gd name="connsiteY4" fmla="*/ 1358 h 274943"/>
                <a:gd name="connsiteX5" fmla="*/ 481850 w 481850"/>
                <a:gd name="connsiteY5" fmla="*/ 126 h 2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50" h="274943">
                  <a:moveTo>
                    <a:pt x="0" y="273359"/>
                  </a:moveTo>
                  <a:lnTo>
                    <a:pt x="243087" y="274943"/>
                  </a:lnTo>
                  <a:cubicBezTo>
                    <a:pt x="267857" y="262704"/>
                    <a:pt x="286649" y="240653"/>
                    <a:pt x="286761" y="204684"/>
                  </a:cubicBezTo>
                  <a:cubicBezTo>
                    <a:pt x="286873" y="168715"/>
                    <a:pt x="280191" y="87462"/>
                    <a:pt x="293765" y="54368"/>
                  </a:cubicBezTo>
                  <a:cubicBezTo>
                    <a:pt x="293765" y="25091"/>
                    <a:pt x="317498" y="1358"/>
                    <a:pt x="346775" y="1358"/>
                  </a:cubicBezTo>
                  <a:cubicBezTo>
                    <a:pt x="422508" y="2085"/>
                    <a:pt x="406117" y="-601"/>
                    <a:pt x="481850" y="126"/>
                  </a:cubicBezTo>
                </a:path>
              </a:pathLst>
            </a:custGeom>
            <a:noFill/>
            <a:ln w="12700" cap="rnd" cmpd="sng" algn="ctr">
              <a:solidFill>
                <a:srgbClr val="FFFFFF">
                  <a:lumMod val="65000"/>
                </a:srgbClr>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72" name="Straight Connector 871">
              <a:extLst>
                <a:ext uri="{FF2B5EF4-FFF2-40B4-BE49-F238E27FC236}">
                  <a16:creationId xmlns:a16="http://schemas.microsoft.com/office/drawing/2014/main" id="{367DD58B-B445-4C83-8086-F4153171FB63}"/>
                </a:ext>
              </a:extLst>
            </p:cNvPr>
            <p:cNvCxnSpPr>
              <a:cxnSpLocks/>
              <a:stCxn id="867" idx="2"/>
            </p:cNvCxnSpPr>
            <p:nvPr/>
          </p:nvCxnSpPr>
          <p:spPr>
            <a:xfrm>
              <a:off x="5985150" y="3552262"/>
              <a:ext cx="1913925" cy="0"/>
            </a:xfrm>
            <a:prstGeom prst="line">
              <a:avLst/>
            </a:prstGeom>
            <a:noFill/>
            <a:ln w="12700" cap="rnd" cmpd="sng" algn="ctr">
              <a:solidFill>
                <a:srgbClr val="1996AB"/>
              </a:solidFill>
              <a:prstDash val="solid"/>
              <a:headEnd type="none" w="lg" len="med"/>
              <a:tailEnd type="arrow" w="med" len="med"/>
            </a:ln>
            <a:effectLst/>
          </p:spPr>
        </p:cxnSp>
        <p:cxnSp>
          <p:nvCxnSpPr>
            <p:cNvPr id="873" name="Straight Arrow Connector 872">
              <a:extLst>
                <a:ext uri="{FF2B5EF4-FFF2-40B4-BE49-F238E27FC236}">
                  <a16:creationId xmlns:a16="http://schemas.microsoft.com/office/drawing/2014/main" id="{3A085B05-00C5-45D4-93BA-F6C1B0946F58}"/>
                </a:ext>
              </a:extLst>
            </p:cNvPr>
            <p:cNvCxnSpPr>
              <a:cxnSpLocks/>
            </p:cNvCxnSpPr>
            <p:nvPr/>
          </p:nvCxnSpPr>
          <p:spPr>
            <a:xfrm>
              <a:off x="7355342" y="3777553"/>
              <a:ext cx="0" cy="226831"/>
            </a:xfrm>
            <a:prstGeom prst="straightConnector1">
              <a:avLst/>
            </a:prstGeom>
            <a:noFill/>
            <a:ln w="12700" cap="rnd" cmpd="sng" algn="ctr">
              <a:solidFill>
                <a:srgbClr val="00C9EA"/>
              </a:solidFill>
              <a:prstDash val="solid"/>
              <a:headEnd type="none" w="lg" len="med"/>
              <a:tailEnd type="arrow" w="med" len="med"/>
            </a:ln>
            <a:effectLst/>
          </p:spPr>
        </p:cxnSp>
        <p:cxnSp>
          <p:nvCxnSpPr>
            <p:cNvPr id="874" name="Straight Connector 873">
              <a:extLst>
                <a:ext uri="{FF2B5EF4-FFF2-40B4-BE49-F238E27FC236}">
                  <a16:creationId xmlns:a16="http://schemas.microsoft.com/office/drawing/2014/main" id="{3045E462-7F96-40A5-A012-CDE6E81EE54C}"/>
                </a:ext>
              </a:extLst>
            </p:cNvPr>
            <p:cNvCxnSpPr>
              <a:cxnSpLocks/>
            </p:cNvCxnSpPr>
            <p:nvPr/>
          </p:nvCxnSpPr>
          <p:spPr>
            <a:xfrm>
              <a:off x="7467515" y="3954099"/>
              <a:ext cx="431560" cy="0"/>
            </a:xfrm>
            <a:prstGeom prst="line">
              <a:avLst/>
            </a:prstGeom>
            <a:noFill/>
            <a:ln w="12700" cap="rnd" cmpd="sng" algn="ctr">
              <a:solidFill>
                <a:srgbClr val="50E6FF"/>
              </a:solidFill>
              <a:prstDash val="solid"/>
              <a:headEnd type="none" w="lg" len="med"/>
              <a:tailEnd type="arrow" w="med" len="med"/>
            </a:ln>
            <a:effectLst/>
          </p:spPr>
        </p:cxnSp>
        <p:cxnSp>
          <p:nvCxnSpPr>
            <p:cNvPr id="875" name="Straight Connector 874">
              <a:extLst>
                <a:ext uri="{FF2B5EF4-FFF2-40B4-BE49-F238E27FC236}">
                  <a16:creationId xmlns:a16="http://schemas.microsoft.com/office/drawing/2014/main" id="{4FE491BD-83D5-48E1-A787-DCDE6AFDF75D}"/>
                </a:ext>
              </a:extLst>
            </p:cNvPr>
            <p:cNvCxnSpPr>
              <a:cxnSpLocks/>
            </p:cNvCxnSpPr>
            <p:nvPr/>
          </p:nvCxnSpPr>
          <p:spPr>
            <a:xfrm>
              <a:off x="7467515" y="4243765"/>
              <a:ext cx="427976" cy="0"/>
            </a:xfrm>
            <a:prstGeom prst="line">
              <a:avLst/>
            </a:prstGeom>
            <a:noFill/>
            <a:ln w="12700" cap="rnd" cmpd="sng" algn="ctr">
              <a:solidFill>
                <a:srgbClr val="FFFFFF">
                  <a:lumMod val="65000"/>
                </a:srgbClr>
              </a:solidFill>
              <a:prstDash val="solid"/>
              <a:headEnd type="none" w="lg" len="med"/>
              <a:tailEnd type="arrow" w="med" len="med"/>
            </a:ln>
            <a:effectLst/>
          </p:spPr>
        </p:cxnSp>
        <p:cxnSp>
          <p:nvCxnSpPr>
            <p:cNvPr id="876" name="Straight Connector 875">
              <a:extLst>
                <a:ext uri="{FF2B5EF4-FFF2-40B4-BE49-F238E27FC236}">
                  <a16:creationId xmlns:a16="http://schemas.microsoft.com/office/drawing/2014/main" id="{15214DC3-AF47-4421-9EBF-C05F0D99293F}"/>
                </a:ext>
              </a:extLst>
            </p:cNvPr>
            <p:cNvCxnSpPr>
              <a:cxnSpLocks/>
            </p:cNvCxnSpPr>
            <p:nvPr/>
          </p:nvCxnSpPr>
          <p:spPr>
            <a:xfrm>
              <a:off x="7467515" y="3692542"/>
              <a:ext cx="431560" cy="0"/>
            </a:xfrm>
            <a:prstGeom prst="line">
              <a:avLst/>
            </a:prstGeom>
            <a:noFill/>
            <a:ln w="12700" cap="rnd" cmpd="sng" algn="ctr">
              <a:solidFill>
                <a:srgbClr val="00C9EA"/>
              </a:solidFill>
              <a:prstDash val="solid"/>
              <a:headEnd type="none" w="lg" len="med"/>
              <a:tailEnd type="arrow" w="med" len="med"/>
            </a:ln>
            <a:effectLst/>
          </p:spPr>
        </p:cxnSp>
        <p:grpSp>
          <p:nvGrpSpPr>
            <p:cNvPr id="877" name="Group 876">
              <a:extLst>
                <a:ext uri="{FF2B5EF4-FFF2-40B4-BE49-F238E27FC236}">
                  <a16:creationId xmlns:a16="http://schemas.microsoft.com/office/drawing/2014/main" id="{3B35E3F9-6777-4C11-A412-0A9044684998}"/>
                </a:ext>
              </a:extLst>
            </p:cNvPr>
            <p:cNvGrpSpPr/>
            <p:nvPr/>
          </p:nvGrpSpPr>
          <p:grpSpPr>
            <a:xfrm>
              <a:off x="4439433" y="3387876"/>
              <a:ext cx="1201320" cy="684621"/>
              <a:chOff x="4526788" y="3261775"/>
              <a:chExt cx="1201320" cy="684621"/>
            </a:xfrm>
          </p:grpSpPr>
          <p:sp>
            <p:nvSpPr>
              <p:cNvPr id="956" name="TextBox 955">
                <a:extLst>
                  <a:ext uri="{FF2B5EF4-FFF2-40B4-BE49-F238E27FC236}">
                    <a16:creationId xmlns:a16="http://schemas.microsoft.com/office/drawing/2014/main" id="{995E8E14-7ECF-41A0-8750-C3B675C4E20F}"/>
                  </a:ext>
                </a:extLst>
              </p:cNvPr>
              <p:cNvSpPr txBox="1"/>
              <p:nvPr/>
            </p:nvSpPr>
            <p:spPr>
              <a:xfrm>
                <a:off x="4526788" y="3700175"/>
                <a:ext cx="1201320" cy="24622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rPr>
                  <a:t>Azure Active Directory (AD) and B2B</a:t>
                </a:r>
              </a:p>
            </p:txBody>
          </p:sp>
          <p:pic>
            <p:nvPicPr>
              <p:cNvPr id="957" name="Graphic 956">
                <a:extLst>
                  <a:ext uri="{FF2B5EF4-FFF2-40B4-BE49-F238E27FC236}">
                    <a16:creationId xmlns:a16="http://schemas.microsoft.com/office/drawing/2014/main" id="{E975B6AA-2288-4A2C-891A-88521C304306}"/>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908335" y="3261775"/>
                <a:ext cx="438226" cy="438226"/>
              </a:xfrm>
              <a:prstGeom prst="rect">
                <a:avLst/>
              </a:prstGeom>
            </p:spPr>
          </p:pic>
        </p:grpSp>
        <p:grpSp>
          <p:nvGrpSpPr>
            <p:cNvPr id="878" name="Group 877">
              <a:extLst>
                <a:ext uri="{FF2B5EF4-FFF2-40B4-BE49-F238E27FC236}">
                  <a16:creationId xmlns:a16="http://schemas.microsoft.com/office/drawing/2014/main" id="{CE3BC93B-C4C5-4496-A39E-2E1864CBE5A6}"/>
                </a:ext>
              </a:extLst>
            </p:cNvPr>
            <p:cNvGrpSpPr/>
            <p:nvPr/>
          </p:nvGrpSpPr>
          <p:grpSpPr>
            <a:xfrm>
              <a:off x="4564679" y="4192433"/>
              <a:ext cx="950829" cy="197042"/>
              <a:chOff x="4460768" y="4095730"/>
              <a:chExt cx="950829" cy="197042"/>
            </a:xfrm>
          </p:grpSpPr>
          <p:sp>
            <p:nvSpPr>
              <p:cNvPr id="954" name="Rectangle 953">
                <a:extLst>
                  <a:ext uri="{FF2B5EF4-FFF2-40B4-BE49-F238E27FC236}">
                    <a16:creationId xmlns:a16="http://schemas.microsoft.com/office/drawing/2014/main" id="{2173CAE1-BB10-4127-B51A-412AF27883EB}"/>
                  </a:ext>
                </a:extLst>
              </p:cNvPr>
              <p:cNvSpPr/>
              <p:nvPr/>
            </p:nvSpPr>
            <p:spPr>
              <a:xfrm>
                <a:off x="4750115" y="4108106"/>
                <a:ext cx="661482" cy="184666"/>
              </a:xfrm>
              <a:prstGeom prst="rect">
                <a:avLst/>
              </a:prstGeom>
            </p:spPr>
            <p:txBody>
              <a:bodyPr wrap="square" lIns="0">
                <a:spAutoFit/>
              </a:bodyPr>
              <a:lstStyle/>
              <a:p>
                <a:pPr marL="0" marR="0" lvl="0" indent="0" defTabSz="2194481"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20000">
                          <a:srgbClr val="FFFFFF">
                            <a:lumMod val="65000"/>
                          </a:srgbClr>
                        </a:gs>
                        <a:gs pos="100000">
                          <a:srgbClr val="FFFFFF">
                            <a:lumMod val="65000"/>
                          </a:srgbClr>
                        </a:gs>
                      </a:gsLst>
                      <a:lin ang="5400000" scaled="0"/>
                    </a:gradFill>
                    <a:effectLst/>
                    <a:uLnTx/>
                    <a:uFillTx/>
                    <a:latin typeface="Segoe UI Semibold"/>
                    <a:cs typeface="Segoe UI Semibold" panose="020B0702040204020203" pitchFamily="34" charset="0"/>
                  </a:rPr>
                  <a:t>Active Directory</a:t>
                </a:r>
              </a:p>
            </p:txBody>
          </p:sp>
          <p:pic>
            <p:nvPicPr>
              <p:cNvPr id="955" name="Picture 954">
                <a:extLst>
                  <a:ext uri="{FF2B5EF4-FFF2-40B4-BE49-F238E27FC236}">
                    <a16:creationId xmlns:a16="http://schemas.microsoft.com/office/drawing/2014/main" id="{FD9CDBE9-9374-458F-92A2-9C8E141149B9}"/>
                  </a:ext>
                </a:extLst>
              </p:cNvPr>
              <p:cNvPicPr>
                <a:picLocks noChangeAspect="1"/>
              </p:cNvPicPr>
              <p:nvPr/>
            </p:nvPicPr>
            <p:blipFill>
              <a:blip r:embed="rId49" cstate="email">
                <a:alphaModFix/>
                <a:duotone>
                  <a:srgbClr val="737373">
                    <a:shade val="45000"/>
                    <a:satMod val="135000"/>
                  </a:srgbClr>
                  <a:prstClr val="white"/>
                </a:duotone>
                <a:extLst>
                  <a:ext uri="{28A0092B-C50C-407E-A947-70E740481C1C}">
                    <a14:useLocalDpi xmlns:a14="http://schemas.microsoft.com/office/drawing/2010/main"/>
                  </a:ext>
                </a:extLst>
              </a:blip>
              <a:stretch>
                <a:fillRect/>
              </a:stretch>
            </p:blipFill>
            <p:spPr>
              <a:xfrm>
                <a:off x="4460768" y="4095730"/>
                <a:ext cx="252114" cy="166892"/>
              </a:xfrm>
              <a:prstGeom prst="rect">
                <a:avLst/>
              </a:prstGeom>
            </p:spPr>
          </p:pic>
        </p:grpSp>
        <p:sp>
          <p:nvSpPr>
            <p:cNvPr id="879" name="Freeform: Shape 878">
              <a:extLst>
                <a:ext uri="{FF2B5EF4-FFF2-40B4-BE49-F238E27FC236}">
                  <a16:creationId xmlns:a16="http://schemas.microsoft.com/office/drawing/2014/main" id="{511A837D-83F3-48AA-A415-EFB429A9B89B}"/>
                </a:ext>
              </a:extLst>
            </p:cNvPr>
            <p:cNvSpPr/>
            <p:nvPr/>
          </p:nvSpPr>
          <p:spPr bwMode="auto">
            <a:xfrm>
              <a:off x="7471627" y="3419191"/>
              <a:ext cx="423864" cy="677541"/>
            </a:xfrm>
            <a:custGeom>
              <a:avLst/>
              <a:gdLst>
                <a:gd name="connsiteX0" fmla="*/ 0 w 351898"/>
                <a:gd name="connsiteY0" fmla="*/ 14872 h 695882"/>
                <a:gd name="connsiteX1" fmla="*/ 63982 w 351898"/>
                <a:gd name="connsiteY1" fmla="*/ 12206 h 695882"/>
                <a:gd name="connsiteX2" fmla="*/ 114633 w 351898"/>
                <a:gd name="connsiteY2" fmla="*/ 60192 h 695882"/>
                <a:gd name="connsiteX3" fmla="*/ 109302 w 351898"/>
                <a:gd name="connsiteY3" fmla="*/ 633359 h 695882"/>
                <a:gd name="connsiteX4" fmla="*/ 151956 w 351898"/>
                <a:gd name="connsiteY4" fmla="*/ 686676 h 695882"/>
                <a:gd name="connsiteX5" fmla="*/ 351898 w 351898"/>
                <a:gd name="connsiteY5" fmla="*/ 686676 h 695882"/>
                <a:gd name="connsiteX0" fmla="*/ 0 w 351898"/>
                <a:gd name="connsiteY0" fmla="*/ 16790 h 697800"/>
                <a:gd name="connsiteX1" fmla="*/ 63982 w 351898"/>
                <a:gd name="connsiteY1" fmla="*/ 14124 h 697800"/>
                <a:gd name="connsiteX2" fmla="*/ 114633 w 351898"/>
                <a:gd name="connsiteY2" fmla="*/ 62110 h 697800"/>
                <a:gd name="connsiteX3" fmla="*/ 109302 w 351898"/>
                <a:gd name="connsiteY3" fmla="*/ 635277 h 697800"/>
                <a:gd name="connsiteX4" fmla="*/ 151956 w 351898"/>
                <a:gd name="connsiteY4" fmla="*/ 688594 h 697800"/>
                <a:gd name="connsiteX5" fmla="*/ 351898 w 351898"/>
                <a:gd name="connsiteY5" fmla="*/ 688594 h 697800"/>
                <a:gd name="connsiteX0" fmla="*/ 0 w 351898"/>
                <a:gd name="connsiteY0" fmla="*/ 6492 h 687502"/>
                <a:gd name="connsiteX1" fmla="*/ 63982 w 351898"/>
                <a:gd name="connsiteY1" fmla="*/ 3826 h 687502"/>
                <a:gd name="connsiteX2" fmla="*/ 114633 w 351898"/>
                <a:gd name="connsiteY2" fmla="*/ 51812 h 687502"/>
                <a:gd name="connsiteX3" fmla="*/ 109302 w 351898"/>
                <a:gd name="connsiteY3" fmla="*/ 624979 h 687502"/>
                <a:gd name="connsiteX4" fmla="*/ 151956 w 351898"/>
                <a:gd name="connsiteY4" fmla="*/ 678296 h 687502"/>
                <a:gd name="connsiteX5" fmla="*/ 351898 w 351898"/>
                <a:gd name="connsiteY5" fmla="*/ 678296 h 687502"/>
                <a:gd name="connsiteX0" fmla="*/ 0 w 351898"/>
                <a:gd name="connsiteY0" fmla="*/ 7017 h 687567"/>
                <a:gd name="connsiteX1" fmla="*/ 63982 w 351898"/>
                <a:gd name="connsiteY1" fmla="*/ 4351 h 687567"/>
                <a:gd name="connsiteX2" fmla="*/ 114633 w 351898"/>
                <a:gd name="connsiteY2" fmla="*/ 59481 h 687567"/>
                <a:gd name="connsiteX3" fmla="*/ 109302 w 351898"/>
                <a:gd name="connsiteY3" fmla="*/ 625504 h 687567"/>
                <a:gd name="connsiteX4" fmla="*/ 151956 w 351898"/>
                <a:gd name="connsiteY4" fmla="*/ 678821 h 687567"/>
                <a:gd name="connsiteX5" fmla="*/ 351898 w 351898"/>
                <a:gd name="connsiteY5" fmla="*/ 678821 h 687567"/>
                <a:gd name="connsiteX0" fmla="*/ 0 w 351898"/>
                <a:gd name="connsiteY0" fmla="*/ 2963 h 683513"/>
                <a:gd name="connsiteX1" fmla="*/ 63982 w 351898"/>
                <a:gd name="connsiteY1" fmla="*/ 297 h 683513"/>
                <a:gd name="connsiteX2" fmla="*/ 114633 w 351898"/>
                <a:gd name="connsiteY2" fmla="*/ 55427 h 683513"/>
                <a:gd name="connsiteX3" fmla="*/ 109302 w 351898"/>
                <a:gd name="connsiteY3" fmla="*/ 621450 h 683513"/>
                <a:gd name="connsiteX4" fmla="*/ 151956 w 351898"/>
                <a:gd name="connsiteY4" fmla="*/ 674767 h 683513"/>
                <a:gd name="connsiteX5" fmla="*/ 351898 w 351898"/>
                <a:gd name="connsiteY5" fmla="*/ 674767 h 683513"/>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2175 h 682725"/>
                <a:gd name="connsiteX1" fmla="*/ 61601 w 351898"/>
                <a:gd name="connsiteY1" fmla="*/ 1890 h 682725"/>
                <a:gd name="connsiteX2" fmla="*/ 114633 w 351898"/>
                <a:gd name="connsiteY2" fmla="*/ 54639 h 682725"/>
                <a:gd name="connsiteX3" fmla="*/ 109302 w 351898"/>
                <a:gd name="connsiteY3" fmla="*/ 620662 h 682725"/>
                <a:gd name="connsiteX4" fmla="*/ 151956 w 351898"/>
                <a:gd name="connsiteY4" fmla="*/ 673979 h 682725"/>
                <a:gd name="connsiteX5" fmla="*/ 351898 w 351898"/>
                <a:gd name="connsiteY5" fmla="*/ 673979 h 682725"/>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596850 h 677928"/>
                <a:gd name="connsiteX4" fmla="*/ 151956 w 351898"/>
                <a:gd name="connsiteY4" fmla="*/ 673979 h 677928"/>
                <a:gd name="connsiteX5" fmla="*/ 351898 w 351898"/>
                <a:gd name="connsiteY5" fmla="*/ 673979 h 677928"/>
                <a:gd name="connsiteX0" fmla="*/ 0 w 351898"/>
                <a:gd name="connsiteY0" fmla="*/ 2175 h 674753"/>
                <a:gd name="connsiteX1" fmla="*/ 61601 w 351898"/>
                <a:gd name="connsiteY1" fmla="*/ 1890 h 674753"/>
                <a:gd name="connsiteX2" fmla="*/ 114633 w 351898"/>
                <a:gd name="connsiteY2" fmla="*/ 54639 h 674753"/>
                <a:gd name="connsiteX3" fmla="*/ 109302 w 351898"/>
                <a:gd name="connsiteY3" fmla="*/ 596850 h 674753"/>
                <a:gd name="connsiteX4" fmla="*/ 151956 w 351898"/>
                <a:gd name="connsiteY4" fmla="*/ 673979 h 674753"/>
                <a:gd name="connsiteX5" fmla="*/ 351898 w 351898"/>
                <a:gd name="connsiteY5" fmla="*/ 673979 h 674753"/>
                <a:gd name="connsiteX0" fmla="*/ 0 w 351898"/>
                <a:gd name="connsiteY0" fmla="*/ 2175 h 679037"/>
                <a:gd name="connsiteX1" fmla="*/ 61601 w 351898"/>
                <a:gd name="connsiteY1" fmla="*/ 1890 h 679037"/>
                <a:gd name="connsiteX2" fmla="*/ 114633 w 351898"/>
                <a:gd name="connsiteY2" fmla="*/ 54639 h 679037"/>
                <a:gd name="connsiteX3" fmla="*/ 109302 w 351898"/>
                <a:gd name="connsiteY3" fmla="*/ 596850 h 679037"/>
                <a:gd name="connsiteX4" fmla="*/ 154338 w 351898"/>
                <a:gd name="connsiteY4" fmla="*/ 678741 h 679037"/>
                <a:gd name="connsiteX5" fmla="*/ 351898 w 351898"/>
                <a:gd name="connsiteY5" fmla="*/ 673979 h 679037"/>
                <a:gd name="connsiteX0" fmla="*/ 0 w 351898"/>
                <a:gd name="connsiteY0" fmla="*/ 308 h 677170"/>
                <a:gd name="connsiteX1" fmla="*/ 61601 w 351898"/>
                <a:gd name="connsiteY1" fmla="*/ 23 h 677170"/>
                <a:gd name="connsiteX2" fmla="*/ 114633 w 351898"/>
                <a:gd name="connsiteY2" fmla="*/ 52772 h 677170"/>
                <a:gd name="connsiteX3" fmla="*/ 109302 w 351898"/>
                <a:gd name="connsiteY3" fmla="*/ 594983 h 677170"/>
                <a:gd name="connsiteX4" fmla="*/ 154338 w 351898"/>
                <a:gd name="connsiteY4" fmla="*/ 676874 h 677170"/>
                <a:gd name="connsiteX5" fmla="*/ 351898 w 351898"/>
                <a:gd name="connsiteY5" fmla="*/ 672112 h 677170"/>
                <a:gd name="connsiteX0" fmla="*/ 0 w 351898"/>
                <a:gd name="connsiteY0" fmla="*/ 679 h 677541"/>
                <a:gd name="connsiteX1" fmla="*/ 61601 w 351898"/>
                <a:gd name="connsiteY1" fmla="*/ 394 h 677541"/>
                <a:gd name="connsiteX2" fmla="*/ 114633 w 351898"/>
                <a:gd name="connsiteY2" fmla="*/ 53143 h 677541"/>
                <a:gd name="connsiteX3" fmla="*/ 109302 w 351898"/>
                <a:gd name="connsiteY3" fmla="*/ 595354 h 677541"/>
                <a:gd name="connsiteX4" fmla="*/ 154338 w 351898"/>
                <a:gd name="connsiteY4" fmla="*/ 677245 h 677541"/>
                <a:gd name="connsiteX5" fmla="*/ 351898 w 351898"/>
                <a:gd name="connsiteY5" fmla="*/ 672483 h 67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898" h="677541">
                  <a:moveTo>
                    <a:pt x="0" y="679"/>
                  </a:moveTo>
                  <a:cubicBezTo>
                    <a:pt x="27200" y="2713"/>
                    <a:pt x="30590" y="-1206"/>
                    <a:pt x="61601" y="394"/>
                  </a:cubicBezTo>
                  <a:cubicBezTo>
                    <a:pt x="92612" y="1994"/>
                    <a:pt x="113827" y="19070"/>
                    <a:pt x="114633" y="53143"/>
                  </a:cubicBezTo>
                  <a:cubicBezTo>
                    <a:pt x="122583" y="156272"/>
                    <a:pt x="110225" y="532612"/>
                    <a:pt x="109302" y="595354"/>
                  </a:cubicBezTo>
                  <a:cubicBezTo>
                    <a:pt x="105998" y="646190"/>
                    <a:pt x="113905" y="668359"/>
                    <a:pt x="154338" y="677245"/>
                  </a:cubicBezTo>
                  <a:cubicBezTo>
                    <a:pt x="197152" y="678987"/>
                    <a:pt x="351898" y="672483"/>
                    <a:pt x="351898" y="672483"/>
                  </a:cubicBezTo>
                </a:path>
              </a:pathLst>
            </a:custGeom>
            <a:noFill/>
            <a:ln w="12700" cap="rnd" cmpd="sng" algn="ctr">
              <a:solidFill>
                <a:srgbClr val="1996AB"/>
              </a:solidFill>
              <a:prstDash val="solid"/>
              <a:headEnd type="none" w="lg"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cxnSp>
          <p:nvCxnSpPr>
            <p:cNvPr id="880" name="Straight Connector 879">
              <a:extLst>
                <a:ext uri="{FF2B5EF4-FFF2-40B4-BE49-F238E27FC236}">
                  <a16:creationId xmlns:a16="http://schemas.microsoft.com/office/drawing/2014/main" id="{66DEA6D9-F71C-42BA-BF59-21F1DD3B605F}"/>
                </a:ext>
              </a:extLst>
            </p:cNvPr>
            <p:cNvCxnSpPr>
              <a:cxnSpLocks/>
            </p:cNvCxnSpPr>
            <p:nvPr/>
          </p:nvCxnSpPr>
          <p:spPr>
            <a:xfrm>
              <a:off x="9014799" y="4133405"/>
              <a:ext cx="349632" cy="0"/>
            </a:xfrm>
            <a:prstGeom prst="line">
              <a:avLst/>
            </a:prstGeom>
            <a:noFill/>
            <a:ln w="12700" cap="rnd" cmpd="sng" algn="ctr">
              <a:solidFill>
                <a:srgbClr val="FFFFFF">
                  <a:lumMod val="75000"/>
                </a:srgbClr>
              </a:solidFill>
              <a:prstDash val="solid"/>
              <a:headEnd type="none" w="lg" len="med"/>
              <a:tailEnd type="arrow" w="med" len="med"/>
            </a:ln>
            <a:effectLst/>
          </p:spPr>
        </p:cxnSp>
        <p:sp>
          <p:nvSpPr>
            <p:cNvPr id="881" name="Rectangle: Rounded Corners 430">
              <a:extLst>
                <a:ext uri="{FF2B5EF4-FFF2-40B4-BE49-F238E27FC236}">
                  <a16:creationId xmlns:a16="http://schemas.microsoft.com/office/drawing/2014/main" id="{7DEF20DD-FAB4-46CA-8FEC-E415C77CAF57}"/>
                </a:ext>
              </a:extLst>
            </p:cNvPr>
            <p:cNvSpPr/>
            <p:nvPr/>
          </p:nvSpPr>
          <p:spPr bwMode="auto">
            <a:xfrm rot="10800000" flipH="1">
              <a:off x="9208391" y="3788451"/>
              <a:ext cx="169549" cy="216283"/>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10236 w 188085"/>
                <a:gd name="connsiteY0" fmla="*/ 275479 h 275479"/>
                <a:gd name="connsiteX1" fmla="*/ 0 w 188085"/>
                <a:gd name="connsiteY1" fmla="*/ 54368 h 275479"/>
                <a:gd name="connsiteX2" fmla="*/ 53010 w 188085"/>
                <a:gd name="connsiteY2" fmla="*/ 1358 h 275479"/>
                <a:gd name="connsiteX3" fmla="*/ 188085 w 188085"/>
                <a:gd name="connsiteY3" fmla="*/ 126 h 275479"/>
                <a:gd name="connsiteX0" fmla="*/ 404 w 188085"/>
                <a:gd name="connsiteY0" fmla="*/ 292076 h 292076"/>
                <a:gd name="connsiteX1" fmla="*/ 0 w 188085"/>
                <a:gd name="connsiteY1" fmla="*/ 54368 h 292076"/>
                <a:gd name="connsiteX2" fmla="*/ 53010 w 188085"/>
                <a:gd name="connsiteY2" fmla="*/ 1358 h 292076"/>
                <a:gd name="connsiteX3" fmla="*/ 188085 w 188085"/>
                <a:gd name="connsiteY3" fmla="*/ 126 h 292076"/>
              </a:gdLst>
              <a:ahLst/>
              <a:cxnLst>
                <a:cxn ang="0">
                  <a:pos x="connsiteX0" y="connsiteY0"/>
                </a:cxn>
                <a:cxn ang="0">
                  <a:pos x="connsiteX1" y="connsiteY1"/>
                </a:cxn>
                <a:cxn ang="0">
                  <a:pos x="connsiteX2" y="connsiteY2"/>
                </a:cxn>
                <a:cxn ang="0">
                  <a:pos x="connsiteX3" y="connsiteY3"/>
                </a:cxn>
              </a:cxnLst>
              <a:rect l="l" t="t" r="r" b="b"/>
              <a:pathLst>
                <a:path w="188085" h="292076">
                  <a:moveTo>
                    <a:pt x="404" y="292076"/>
                  </a:moveTo>
                  <a:cubicBezTo>
                    <a:pt x="269" y="212840"/>
                    <a:pt x="135" y="133604"/>
                    <a:pt x="0" y="54368"/>
                  </a:cubicBezTo>
                  <a:cubicBezTo>
                    <a:pt x="0" y="25091"/>
                    <a:pt x="23733" y="1358"/>
                    <a:pt x="53010" y="1358"/>
                  </a:cubicBezTo>
                  <a:cubicBezTo>
                    <a:pt x="128743" y="2085"/>
                    <a:pt x="112352" y="-601"/>
                    <a:pt x="188085" y="126"/>
                  </a:cubicBezTo>
                </a:path>
              </a:pathLst>
            </a:custGeom>
            <a:noFill/>
            <a:ln w="12700" cap="sq" cmpd="sng" algn="ctr">
              <a:solidFill>
                <a:srgbClr val="FFFFFF"/>
              </a:solidFill>
              <a:prstDash val="sysDot"/>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82" name="Rectangle: Rounded Corners 430">
              <a:extLst>
                <a:ext uri="{FF2B5EF4-FFF2-40B4-BE49-F238E27FC236}">
                  <a16:creationId xmlns:a16="http://schemas.microsoft.com/office/drawing/2014/main" id="{440AFC17-0C4B-4C2C-B2FB-D69449D0FC75}"/>
                </a:ext>
              </a:extLst>
            </p:cNvPr>
            <p:cNvSpPr/>
            <p:nvPr/>
          </p:nvSpPr>
          <p:spPr bwMode="auto">
            <a:xfrm rot="10800000" flipH="1">
              <a:off x="9208391" y="3574242"/>
              <a:ext cx="291420" cy="25160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68942"/>
                <a:gd name="connsiteY0" fmla="*/ 861409 h 861409"/>
                <a:gd name="connsiteX1" fmla="*/ 0 w 168942"/>
                <a:gd name="connsiteY1" fmla="*/ 59741 h 861409"/>
                <a:gd name="connsiteX2" fmla="*/ 53010 w 168942"/>
                <a:gd name="connsiteY2" fmla="*/ 6731 h 861409"/>
                <a:gd name="connsiteX3" fmla="*/ 168942 w 168942"/>
                <a:gd name="connsiteY3" fmla="*/ 46 h 861409"/>
                <a:gd name="connsiteX0" fmla="*/ 0 w 162106"/>
                <a:gd name="connsiteY0" fmla="*/ 856036 h 856036"/>
                <a:gd name="connsiteX1" fmla="*/ 0 w 162106"/>
                <a:gd name="connsiteY1" fmla="*/ 54368 h 856036"/>
                <a:gd name="connsiteX2" fmla="*/ 53010 w 162106"/>
                <a:gd name="connsiteY2" fmla="*/ 1358 h 856036"/>
                <a:gd name="connsiteX3" fmla="*/ 162106 w 162106"/>
                <a:gd name="connsiteY3" fmla="*/ 127 h 856036"/>
                <a:gd name="connsiteX0" fmla="*/ 0 w 162106"/>
                <a:gd name="connsiteY0" fmla="*/ 856036 h 856036"/>
                <a:gd name="connsiteX1" fmla="*/ 0 w 162106"/>
                <a:gd name="connsiteY1" fmla="*/ 54368 h 856036"/>
                <a:gd name="connsiteX2" fmla="*/ 44806 w 162106"/>
                <a:gd name="connsiteY2" fmla="*/ 1358 h 856036"/>
                <a:gd name="connsiteX3" fmla="*/ 162106 w 162106"/>
                <a:gd name="connsiteY3" fmla="*/ 127 h 856036"/>
                <a:gd name="connsiteX0" fmla="*/ 0 w 162106"/>
                <a:gd name="connsiteY0" fmla="*/ 856036 h 856036"/>
                <a:gd name="connsiteX1" fmla="*/ 1367 w 162106"/>
                <a:gd name="connsiteY1" fmla="*/ 141620 h 856036"/>
                <a:gd name="connsiteX2" fmla="*/ 44806 w 162106"/>
                <a:gd name="connsiteY2" fmla="*/ 1358 h 856036"/>
                <a:gd name="connsiteX3" fmla="*/ 162106 w 162106"/>
                <a:gd name="connsiteY3" fmla="*/ 127 h 856036"/>
              </a:gdLst>
              <a:ahLst/>
              <a:cxnLst>
                <a:cxn ang="0">
                  <a:pos x="connsiteX0" y="connsiteY0"/>
                </a:cxn>
                <a:cxn ang="0">
                  <a:pos x="connsiteX1" y="connsiteY1"/>
                </a:cxn>
                <a:cxn ang="0">
                  <a:pos x="connsiteX2" y="connsiteY2"/>
                </a:cxn>
                <a:cxn ang="0">
                  <a:pos x="connsiteX3" y="connsiteY3"/>
                </a:cxn>
              </a:cxnLst>
              <a:rect l="l" t="t" r="r" b="b"/>
              <a:pathLst>
                <a:path w="162106" h="856036">
                  <a:moveTo>
                    <a:pt x="0" y="856036"/>
                  </a:moveTo>
                  <a:cubicBezTo>
                    <a:pt x="456" y="617897"/>
                    <a:pt x="911" y="379759"/>
                    <a:pt x="1367" y="141620"/>
                  </a:cubicBezTo>
                  <a:cubicBezTo>
                    <a:pt x="1367" y="112343"/>
                    <a:pt x="15529" y="1358"/>
                    <a:pt x="44806" y="1358"/>
                  </a:cubicBezTo>
                  <a:cubicBezTo>
                    <a:pt x="120539" y="2085"/>
                    <a:pt x="86373" y="-600"/>
                    <a:pt x="162106" y="127"/>
                  </a:cubicBezTo>
                </a:path>
              </a:pathLst>
            </a:custGeom>
            <a:noFill/>
            <a:ln w="12700" cap="sq" cmpd="sng" algn="ctr">
              <a:solidFill>
                <a:srgbClr val="FFFFFF"/>
              </a:solidFill>
              <a:prstDash val="sysDot"/>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83" name="Straight Connector 882">
              <a:extLst>
                <a:ext uri="{FF2B5EF4-FFF2-40B4-BE49-F238E27FC236}">
                  <a16:creationId xmlns:a16="http://schemas.microsoft.com/office/drawing/2014/main" id="{DF6F9442-6D51-4B73-9CDD-172A3C8023AE}"/>
                </a:ext>
              </a:extLst>
            </p:cNvPr>
            <p:cNvCxnSpPr>
              <a:cxnSpLocks/>
            </p:cNvCxnSpPr>
            <p:nvPr/>
          </p:nvCxnSpPr>
          <p:spPr>
            <a:xfrm>
              <a:off x="9005021" y="3696923"/>
              <a:ext cx="494790" cy="0"/>
            </a:xfrm>
            <a:prstGeom prst="line">
              <a:avLst/>
            </a:prstGeom>
            <a:noFill/>
            <a:ln w="12700" cap="rnd" cmpd="sng" algn="ctr">
              <a:solidFill>
                <a:srgbClr val="FFFFFF">
                  <a:lumMod val="75000"/>
                </a:srgbClr>
              </a:solidFill>
              <a:prstDash val="solid"/>
              <a:headEnd type="none" w="lg" len="med"/>
              <a:tailEnd type="arrow" w="med" len="med"/>
            </a:ln>
            <a:effectLst/>
          </p:spPr>
        </p:cxnSp>
        <p:cxnSp>
          <p:nvCxnSpPr>
            <p:cNvPr id="884" name="Straight Connector 883">
              <a:extLst>
                <a:ext uri="{FF2B5EF4-FFF2-40B4-BE49-F238E27FC236}">
                  <a16:creationId xmlns:a16="http://schemas.microsoft.com/office/drawing/2014/main" id="{63FAD314-BEBA-4894-AF04-EDC13EFC4657}"/>
                </a:ext>
              </a:extLst>
            </p:cNvPr>
            <p:cNvCxnSpPr>
              <a:cxnSpLocks/>
            </p:cNvCxnSpPr>
            <p:nvPr/>
          </p:nvCxnSpPr>
          <p:spPr>
            <a:xfrm>
              <a:off x="9016744" y="4374620"/>
              <a:ext cx="1261684" cy="0"/>
            </a:xfrm>
            <a:prstGeom prst="line">
              <a:avLst/>
            </a:prstGeom>
            <a:noFill/>
            <a:ln w="12700" cap="rnd" cmpd="sng" algn="ctr">
              <a:solidFill>
                <a:srgbClr val="FFFFFF">
                  <a:lumMod val="75000"/>
                </a:srgbClr>
              </a:solidFill>
              <a:prstDash val="solid"/>
              <a:headEnd type="none" w="lg" len="med"/>
              <a:tailEnd type="arrow" w="med" len="med"/>
            </a:ln>
            <a:effectLst/>
          </p:spPr>
        </p:cxnSp>
        <p:sp>
          <p:nvSpPr>
            <p:cNvPr id="885" name="Rectangle 884">
              <a:hlinkClick r:id="rId50" tooltip="End to end solution to secure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39AB0FE-B05B-4D99-9F16-5E70ED355B55}"/>
                </a:ext>
              </a:extLst>
            </p:cNvPr>
            <p:cNvSpPr/>
            <p:nvPr/>
          </p:nvSpPr>
          <p:spPr>
            <a:xfrm>
              <a:off x="10315154" y="4218499"/>
              <a:ext cx="702220" cy="146304"/>
            </a:xfrm>
            <a:prstGeom prst="rect">
              <a:avLst/>
            </a:prstGeom>
            <a:solidFill>
              <a:srgbClr val="0078D4"/>
            </a:solidFill>
            <a:ln w="10795" cap="flat" cmpd="sng" algn="ctr">
              <a:noFill/>
              <a:prstDash val="solid"/>
            </a:ln>
            <a:effectLst/>
          </p:spPr>
          <p:txBody>
            <a:bodyPr vert="horz" wrap="square" lIns="210312" tIns="219456" rIns="45720" bIns="219456" rtlCol="0" anchor="ctr">
              <a:noAutofit/>
            </a:bodyPr>
            <a:lstStyle/>
            <a:p>
              <a:pPr marL="0" marR="0" lvl="0" indent="0" defTabSz="914400" eaLnBrk="1" fontAlgn="base" latinLnBrk="0" hangingPunct="1">
                <a:lnSpc>
                  <a:spcPct val="100000"/>
                </a:lnSpc>
                <a:spcBef>
                  <a:spcPts val="0"/>
                </a:spcBef>
                <a:spcAft>
                  <a:spcPts val="1440"/>
                </a:spcAft>
                <a:buClrTx/>
                <a:buSzTx/>
                <a:buFontTx/>
                <a:buNone/>
                <a:tabLst/>
                <a:defRPr/>
              </a:pPr>
              <a:r>
                <a:rPr kumimoji="0" lang="en-US" sz="500" b="0" i="0" u="none" strike="noStrike" kern="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Azure Sphere</a:t>
              </a:r>
            </a:p>
          </p:txBody>
        </p:sp>
        <p:sp>
          <p:nvSpPr>
            <p:cNvPr id="886" name="Rectangle 885">
              <a:extLst>
                <a:ext uri="{FF2B5EF4-FFF2-40B4-BE49-F238E27FC236}">
                  <a16:creationId xmlns:a16="http://schemas.microsoft.com/office/drawing/2014/main" id="{6647EB8E-12EA-47B8-AE27-FFA2A4BD2BE8}"/>
                </a:ext>
              </a:extLst>
            </p:cNvPr>
            <p:cNvSpPr/>
            <p:nvPr/>
          </p:nvSpPr>
          <p:spPr>
            <a:xfrm>
              <a:off x="10315154" y="4380332"/>
              <a:ext cx="702220" cy="146304"/>
            </a:xfrm>
            <a:prstGeom prst="rect">
              <a:avLst/>
            </a:prstGeom>
            <a:solidFill>
              <a:srgbClr val="1A1A1A">
                <a:lumMod val="90000"/>
                <a:lumOff val="10000"/>
              </a:srgbClr>
            </a:solidFill>
            <a:ln w="10795" cap="flat" cmpd="sng" algn="ctr">
              <a:noFill/>
              <a:prstDash val="solid"/>
            </a:ln>
            <a:effectLst/>
          </p:spPr>
          <p:txBody>
            <a:bodyPr vert="horz" wrap="square" lIns="210312" tIns="219456" rIns="45720" bIns="219456" rtlCol="0" anchor="ctr">
              <a:noAutofit/>
            </a:bodyPr>
            <a:lstStyle/>
            <a:p>
              <a:pPr marL="0" marR="0" lvl="0" indent="0" defTabSz="914400" eaLnBrk="1" fontAlgn="base" latinLnBrk="0" hangingPunct="1">
                <a:lnSpc>
                  <a:spcPct val="100000"/>
                </a:lnSpc>
                <a:spcBef>
                  <a:spcPts val="0"/>
                </a:spcBef>
                <a:spcAft>
                  <a:spcPts val="1440"/>
                </a:spcAft>
                <a:buClrTx/>
                <a:buSzTx/>
                <a:buFontTx/>
                <a:buNone/>
                <a:tabLst/>
                <a:defRPr/>
              </a:pPr>
              <a:r>
                <a:rPr kumimoji="0" lang="en-US" sz="500" b="0" i="0" u="none" strike="noStrike" kern="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Existing/Other</a:t>
              </a:r>
            </a:p>
          </p:txBody>
        </p:sp>
        <p:grpSp>
          <p:nvGrpSpPr>
            <p:cNvPr id="887" name="Group 4">
              <a:extLst>
                <a:ext uri="{FF2B5EF4-FFF2-40B4-BE49-F238E27FC236}">
                  <a16:creationId xmlns:a16="http://schemas.microsoft.com/office/drawing/2014/main" id="{DC67ED63-5700-4DA9-84C8-0C0D5044FEF2}"/>
                </a:ext>
              </a:extLst>
            </p:cNvPr>
            <p:cNvGrpSpPr>
              <a:grpSpLocks noChangeAspect="1"/>
            </p:cNvGrpSpPr>
            <p:nvPr/>
          </p:nvGrpSpPr>
          <p:grpSpPr bwMode="auto">
            <a:xfrm flipV="1">
              <a:off x="10313567" y="4276813"/>
              <a:ext cx="188668" cy="193384"/>
              <a:chOff x="6851" y="3217"/>
              <a:chExt cx="280" cy="287"/>
            </a:xfrm>
            <a:solidFill>
              <a:srgbClr val="FFFFFF"/>
            </a:solidFill>
          </p:grpSpPr>
          <p:sp>
            <p:nvSpPr>
              <p:cNvPr id="941" name="Line 5">
                <a:extLst>
                  <a:ext uri="{FF2B5EF4-FFF2-40B4-BE49-F238E27FC236}">
                    <a16:creationId xmlns:a16="http://schemas.microsoft.com/office/drawing/2014/main" id="{3C821EF4-EFC2-4F2A-95FE-BC94960C7A47}"/>
                  </a:ext>
                </a:extLst>
              </p:cNvPr>
              <p:cNvSpPr>
                <a:spLocks noChangeShapeType="1"/>
              </p:cNvSpPr>
              <p:nvPr/>
            </p:nvSpPr>
            <p:spPr bwMode="auto">
              <a:xfrm flipH="1" flipV="1">
                <a:off x="6900" y="3266"/>
                <a:ext cx="184" cy="18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42" name="Line 6">
                <a:extLst>
                  <a:ext uri="{FF2B5EF4-FFF2-40B4-BE49-F238E27FC236}">
                    <a16:creationId xmlns:a16="http://schemas.microsoft.com/office/drawing/2014/main" id="{A23BD11E-0756-4351-B4EC-3ECFDD122699}"/>
                  </a:ext>
                </a:extLst>
              </p:cNvPr>
              <p:cNvSpPr>
                <a:spLocks noChangeShapeType="1"/>
              </p:cNvSpPr>
              <p:nvPr/>
            </p:nvSpPr>
            <p:spPr bwMode="auto">
              <a:xfrm flipV="1">
                <a:off x="6993" y="3231"/>
                <a:ext cx="0" cy="25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43" name="Line 7">
                <a:extLst>
                  <a:ext uri="{FF2B5EF4-FFF2-40B4-BE49-F238E27FC236}">
                    <a16:creationId xmlns:a16="http://schemas.microsoft.com/office/drawing/2014/main" id="{8E20CA74-41BB-460E-BBD9-8C1E8626887F}"/>
                  </a:ext>
                </a:extLst>
              </p:cNvPr>
              <p:cNvSpPr>
                <a:spLocks noChangeShapeType="1"/>
              </p:cNvSpPr>
              <p:nvPr/>
            </p:nvSpPr>
            <p:spPr bwMode="auto">
              <a:xfrm flipH="1">
                <a:off x="6900" y="3268"/>
                <a:ext cx="184" cy="187"/>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44" name="Line 13">
                <a:extLst>
                  <a:ext uri="{FF2B5EF4-FFF2-40B4-BE49-F238E27FC236}">
                    <a16:creationId xmlns:a16="http://schemas.microsoft.com/office/drawing/2014/main" id="{06B22DEA-92EE-48B1-9060-F519A49B4B52}"/>
                  </a:ext>
                </a:extLst>
              </p:cNvPr>
              <p:cNvSpPr>
                <a:spLocks noChangeShapeType="1"/>
              </p:cNvSpPr>
              <p:nvPr/>
            </p:nvSpPr>
            <p:spPr bwMode="auto">
              <a:xfrm>
                <a:off x="6865" y="3362"/>
                <a:ext cx="254" cy="0"/>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45" name="Freeform 8">
                <a:extLst>
                  <a:ext uri="{FF2B5EF4-FFF2-40B4-BE49-F238E27FC236}">
                    <a16:creationId xmlns:a16="http://schemas.microsoft.com/office/drawing/2014/main" id="{ED7EF4D4-DCD9-4781-9A38-608B3DBFFE6A}"/>
                  </a:ext>
                </a:extLst>
              </p:cNvPr>
              <p:cNvSpPr>
                <a:spLocks/>
              </p:cNvSpPr>
              <p:nvPr/>
            </p:nvSpPr>
            <p:spPr bwMode="auto">
              <a:xfrm>
                <a:off x="6965" y="3334"/>
                <a:ext cx="52" cy="53"/>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4"/>
                      <a:pt x="24" y="30"/>
                      <a:pt x="15" y="30"/>
                    </a:cubicBezTo>
                    <a:cubicBezTo>
                      <a:pt x="7" y="30"/>
                      <a:pt x="0" y="24"/>
                      <a:pt x="0" y="15"/>
                    </a:cubicBezTo>
                    <a:cubicBezTo>
                      <a:pt x="0" y="6"/>
                      <a:pt x="7" y="0"/>
                      <a:pt x="15" y="0"/>
                    </a:cubicBezTo>
                    <a:cubicBezTo>
                      <a:pt x="24" y="0"/>
                      <a:pt x="30" y="7"/>
                      <a:pt x="3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46" name="Oval 9">
                <a:extLst>
                  <a:ext uri="{FF2B5EF4-FFF2-40B4-BE49-F238E27FC236}">
                    <a16:creationId xmlns:a16="http://schemas.microsoft.com/office/drawing/2014/main" id="{49570C7F-4CA6-4168-BA5E-93258A41D9B2}"/>
                  </a:ext>
                </a:extLst>
              </p:cNvPr>
              <p:cNvSpPr>
                <a:spLocks noChangeArrowheads="1"/>
              </p:cNvSpPr>
              <p:nvPr/>
            </p:nvSpPr>
            <p:spPr bwMode="auto">
              <a:xfrm>
                <a:off x="7070" y="3441"/>
                <a:ext cx="26" cy="28"/>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47" name="Freeform 10">
                <a:extLst>
                  <a:ext uri="{FF2B5EF4-FFF2-40B4-BE49-F238E27FC236}">
                    <a16:creationId xmlns:a16="http://schemas.microsoft.com/office/drawing/2014/main" id="{331B5534-2460-427B-8F4C-DB8E901D7F42}"/>
                  </a:ext>
                </a:extLst>
              </p:cNvPr>
              <p:cNvSpPr>
                <a:spLocks/>
              </p:cNvSpPr>
              <p:nvPr/>
            </p:nvSpPr>
            <p:spPr bwMode="auto">
              <a:xfrm>
                <a:off x="6886" y="3441"/>
                <a:ext cx="26" cy="28"/>
              </a:xfrm>
              <a:custGeom>
                <a:avLst/>
                <a:gdLst>
                  <a:gd name="T0" fmla="*/ 15 w 15"/>
                  <a:gd name="T1" fmla="*/ 8 h 16"/>
                  <a:gd name="T2" fmla="*/ 8 w 15"/>
                  <a:gd name="T3" fmla="*/ 16 h 16"/>
                  <a:gd name="T4" fmla="*/ 0 w 15"/>
                  <a:gd name="T5" fmla="*/ 8 h 16"/>
                  <a:gd name="T6" fmla="*/ 8 w 15"/>
                  <a:gd name="T7" fmla="*/ 0 h 16"/>
                  <a:gd name="T8" fmla="*/ 15 w 15"/>
                  <a:gd name="T9" fmla="*/ 8 h 16"/>
                </a:gdLst>
                <a:ahLst/>
                <a:cxnLst>
                  <a:cxn ang="0">
                    <a:pos x="T0" y="T1"/>
                  </a:cxn>
                  <a:cxn ang="0">
                    <a:pos x="T2" y="T3"/>
                  </a:cxn>
                  <a:cxn ang="0">
                    <a:pos x="T4" y="T5"/>
                  </a:cxn>
                  <a:cxn ang="0">
                    <a:pos x="T6" y="T7"/>
                  </a:cxn>
                  <a:cxn ang="0">
                    <a:pos x="T8" y="T9"/>
                  </a:cxn>
                </a:cxnLst>
                <a:rect l="0" t="0" r="r" b="b"/>
                <a:pathLst>
                  <a:path w="15" h="16">
                    <a:moveTo>
                      <a:pt x="15" y="8"/>
                    </a:moveTo>
                    <a:cubicBezTo>
                      <a:pt x="15" y="12"/>
                      <a:pt x="12" y="16"/>
                      <a:pt x="8" y="16"/>
                    </a:cubicBezTo>
                    <a:cubicBezTo>
                      <a:pt x="3" y="16"/>
                      <a:pt x="0" y="12"/>
                      <a:pt x="0" y="8"/>
                    </a:cubicBezTo>
                    <a:cubicBezTo>
                      <a:pt x="0" y="4"/>
                      <a:pt x="4" y="0"/>
                      <a:pt x="8" y="0"/>
                    </a:cubicBezTo>
                    <a:cubicBezTo>
                      <a:pt x="12" y="0"/>
                      <a:pt x="15" y="4"/>
                      <a:pt x="15" y="8"/>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48" name="Oval 11">
                <a:extLst>
                  <a:ext uri="{FF2B5EF4-FFF2-40B4-BE49-F238E27FC236}">
                    <a16:creationId xmlns:a16="http://schemas.microsoft.com/office/drawing/2014/main" id="{C1A770B0-56BB-434F-8BB0-B3DC0BAB538F}"/>
                  </a:ext>
                </a:extLst>
              </p:cNvPr>
              <p:cNvSpPr>
                <a:spLocks noChangeArrowheads="1"/>
              </p:cNvSpPr>
              <p:nvPr/>
            </p:nvSpPr>
            <p:spPr bwMode="auto">
              <a:xfrm>
                <a:off x="6886" y="3254"/>
                <a:ext cx="26" cy="26"/>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49" name="Oval 12">
                <a:extLst>
                  <a:ext uri="{FF2B5EF4-FFF2-40B4-BE49-F238E27FC236}">
                    <a16:creationId xmlns:a16="http://schemas.microsoft.com/office/drawing/2014/main" id="{3570D93F-1EFC-42BF-AA49-C9DDB81A11A5}"/>
                  </a:ext>
                </a:extLst>
              </p:cNvPr>
              <p:cNvSpPr>
                <a:spLocks noChangeArrowheads="1"/>
              </p:cNvSpPr>
              <p:nvPr/>
            </p:nvSpPr>
            <p:spPr bwMode="auto">
              <a:xfrm>
                <a:off x="7070" y="3254"/>
                <a:ext cx="26" cy="26"/>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50" name="Oval 14">
                <a:extLst>
                  <a:ext uri="{FF2B5EF4-FFF2-40B4-BE49-F238E27FC236}">
                    <a16:creationId xmlns:a16="http://schemas.microsoft.com/office/drawing/2014/main" id="{4AB41516-E75D-48C2-89E5-AF9EBABB8269}"/>
                  </a:ext>
                </a:extLst>
              </p:cNvPr>
              <p:cNvSpPr>
                <a:spLocks noChangeArrowheads="1"/>
              </p:cNvSpPr>
              <p:nvPr/>
            </p:nvSpPr>
            <p:spPr bwMode="auto">
              <a:xfrm>
                <a:off x="7105"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51" name="Oval 15">
                <a:extLst>
                  <a:ext uri="{FF2B5EF4-FFF2-40B4-BE49-F238E27FC236}">
                    <a16:creationId xmlns:a16="http://schemas.microsoft.com/office/drawing/2014/main" id="{558D0C14-2621-49C5-B5B2-F111D7174951}"/>
                  </a:ext>
                </a:extLst>
              </p:cNvPr>
              <p:cNvSpPr>
                <a:spLocks noChangeArrowheads="1"/>
              </p:cNvSpPr>
              <p:nvPr/>
            </p:nvSpPr>
            <p:spPr bwMode="auto">
              <a:xfrm>
                <a:off x="6851"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52" name="Oval 16">
                <a:extLst>
                  <a:ext uri="{FF2B5EF4-FFF2-40B4-BE49-F238E27FC236}">
                    <a16:creationId xmlns:a16="http://schemas.microsoft.com/office/drawing/2014/main" id="{18BA86A4-D8D9-4828-A4C4-56123E20FD70}"/>
                  </a:ext>
                </a:extLst>
              </p:cNvPr>
              <p:cNvSpPr>
                <a:spLocks noChangeArrowheads="1"/>
              </p:cNvSpPr>
              <p:nvPr/>
            </p:nvSpPr>
            <p:spPr bwMode="auto">
              <a:xfrm>
                <a:off x="6979" y="321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53" name="Oval 17">
                <a:extLst>
                  <a:ext uri="{FF2B5EF4-FFF2-40B4-BE49-F238E27FC236}">
                    <a16:creationId xmlns:a16="http://schemas.microsoft.com/office/drawing/2014/main" id="{D50D7321-4D96-4B59-BE26-AC9AE7AEB17F}"/>
                  </a:ext>
                </a:extLst>
              </p:cNvPr>
              <p:cNvSpPr>
                <a:spLocks noChangeArrowheads="1"/>
              </p:cNvSpPr>
              <p:nvPr/>
            </p:nvSpPr>
            <p:spPr bwMode="auto">
              <a:xfrm>
                <a:off x="6979" y="3478"/>
                <a:ext cx="26" cy="26"/>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888" name="Rectangle 887">
              <a:extLst>
                <a:ext uri="{FF2B5EF4-FFF2-40B4-BE49-F238E27FC236}">
                  <a16:creationId xmlns:a16="http://schemas.microsoft.com/office/drawing/2014/main" id="{D011B987-DC9B-4B46-8418-BFC4EF35D839}"/>
                </a:ext>
              </a:extLst>
            </p:cNvPr>
            <p:cNvSpPr/>
            <p:nvPr/>
          </p:nvSpPr>
          <p:spPr>
            <a:xfrm>
              <a:off x="11089745" y="4228900"/>
              <a:ext cx="844376" cy="276999"/>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t>Internet of Things </a:t>
              </a:r>
              <a:b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b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t>(IoT) Devices </a:t>
              </a:r>
            </a:p>
          </p:txBody>
        </p:sp>
        <p:cxnSp>
          <p:nvCxnSpPr>
            <p:cNvPr id="889" name="Straight Connector 888">
              <a:extLst>
                <a:ext uri="{FF2B5EF4-FFF2-40B4-BE49-F238E27FC236}">
                  <a16:creationId xmlns:a16="http://schemas.microsoft.com/office/drawing/2014/main" id="{74FF7AE9-09BF-4AD4-BFAA-198E34E91B0B}"/>
                </a:ext>
              </a:extLst>
            </p:cNvPr>
            <p:cNvCxnSpPr>
              <a:cxnSpLocks/>
            </p:cNvCxnSpPr>
            <p:nvPr/>
          </p:nvCxnSpPr>
          <p:spPr>
            <a:xfrm>
              <a:off x="3716257" y="3430493"/>
              <a:ext cx="685800" cy="0"/>
            </a:xfrm>
            <a:prstGeom prst="line">
              <a:avLst/>
            </a:prstGeom>
            <a:noFill/>
            <a:ln w="12700" cap="rnd" cmpd="sng" algn="ctr">
              <a:solidFill>
                <a:srgbClr val="1996AB"/>
              </a:solidFill>
              <a:prstDash val="solid"/>
              <a:headEnd type="none" w="lg" len="med"/>
              <a:tailEnd type="arrow" w="med" len="med"/>
            </a:ln>
            <a:effectLst/>
          </p:spPr>
        </p:cxnSp>
        <p:grpSp>
          <p:nvGrpSpPr>
            <p:cNvPr id="890" name="Group 889">
              <a:extLst>
                <a:ext uri="{FF2B5EF4-FFF2-40B4-BE49-F238E27FC236}">
                  <a16:creationId xmlns:a16="http://schemas.microsoft.com/office/drawing/2014/main" id="{C0367C15-BAD8-4395-820F-3D62A0C18C25}"/>
                </a:ext>
              </a:extLst>
            </p:cNvPr>
            <p:cNvGrpSpPr/>
            <p:nvPr/>
          </p:nvGrpSpPr>
          <p:grpSpPr>
            <a:xfrm>
              <a:off x="3592501" y="3329699"/>
              <a:ext cx="307705" cy="201316"/>
              <a:chOff x="4151667" y="4010755"/>
              <a:chExt cx="307705" cy="201316"/>
            </a:xfrm>
          </p:grpSpPr>
          <p:sp>
            <p:nvSpPr>
              <p:cNvPr id="938" name="Rectangle 937">
                <a:extLst>
                  <a:ext uri="{FF2B5EF4-FFF2-40B4-BE49-F238E27FC236}">
                    <a16:creationId xmlns:a16="http://schemas.microsoft.com/office/drawing/2014/main" id="{72F72E27-8758-4BCB-904E-BF150D00B96A}"/>
                  </a:ext>
                </a:extLst>
              </p:cNvPr>
              <p:cNvSpPr/>
              <p:nvPr/>
            </p:nvSpPr>
            <p:spPr bwMode="auto">
              <a:xfrm>
                <a:off x="4151667" y="4010755"/>
                <a:ext cx="307705" cy="201316"/>
              </a:xfrm>
              <a:prstGeom prst="rect">
                <a:avLst/>
              </a:prstGeom>
              <a:solidFill>
                <a:srgbClr val="000000"/>
              </a:solidFill>
              <a:ln w="12700" cap="flat" cmpd="sng" algn="ctr">
                <a:solidFill>
                  <a:srgbClr val="1996A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39" name="Rectangle 938">
                <a:extLst>
                  <a:ext uri="{FF2B5EF4-FFF2-40B4-BE49-F238E27FC236}">
                    <a16:creationId xmlns:a16="http://schemas.microsoft.com/office/drawing/2014/main" id="{3B290E2B-0DCA-4F77-96CB-052D89413EBB}"/>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0" name="Rectangle 939">
                <a:extLst>
                  <a:ext uri="{FF2B5EF4-FFF2-40B4-BE49-F238E27FC236}">
                    <a16:creationId xmlns:a16="http://schemas.microsoft.com/office/drawing/2014/main" id="{628165DF-13F3-4F85-B6A6-B3187A050766}"/>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1" name="Rectangle: Rounded Corners 430">
              <a:extLst>
                <a:ext uri="{FF2B5EF4-FFF2-40B4-BE49-F238E27FC236}">
                  <a16:creationId xmlns:a16="http://schemas.microsoft.com/office/drawing/2014/main" id="{332E1F42-5505-4D84-B88A-629D49D7ED49}"/>
                </a:ext>
              </a:extLst>
            </p:cNvPr>
            <p:cNvSpPr/>
            <p:nvPr/>
          </p:nvSpPr>
          <p:spPr bwMode="auto">
            <a:xfrm>
              <a:off x="3819556" y="4150694"/>
              <a:ext cx="580001" cy="9439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27929 w 482139"/>
                <a:gd name="connsiteY4" fmla="*/ 1359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56623" y="274943"/>
                  </a:lnTo>
                  <a:cubicBezTo>
                    <a:pt x="281393" y="262704"/>
                    <a:pt x="280812" y="241446"/>
                    <a:pt x="287050" y="204684"/>
                  </a:cubicBezTo>
                  <a:cubicBezTo>
                    <a:pt x="293288" y="167922"/>
                    <a:pt x="280480" y="87462"/>
                    <a:pt x="294054" y="54368"/>
                  </a:cubicBezTo>
                  <a:cubicBezTo>
                    <a:pt x="294054" y="25091"/>
                    <a:pt x="298652" y="1359"/>
                    <a:pt x="327929" y="1359"/>
                  </a:cubicBezTo>
                  <a:cubicBezTo>
                    <a:pt x="403662" y="2086"/>
                    <a:pt x="406406" y="-601"/>
                    <a:pt x="482139" y="126"/>
                  </a:cubicBezTo>
                </a:path>
              </a:pathLst>
            </a:custGeom>
            <a:noFill/>
            <a:ln w="12700" cap="flat" cmpd="sng" algn="ctr">
              <a:solidFill>
                <a:srgbClr val="FFFFFF">
                  <a:lumMod val="65000"/>
                </a:srgbClr>
              </a:solidFill>
              <a:prstDash val="sysDot"/>
              <a:headEnd type="none" w="med"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2" name="Oval 891">
              <a:extLst>
                <a:ext uri="{FF2B5EF4-FFF2-40B4-BE49-F238E27FC236}">
                  <a16:creationId xmlns:a16="http://schemas.microsoft.com/office/drawing/2014/main" id="{CC08DCB1-9F65-4BF4-94EA-6327C014211E}"/>
                </a:ext>
              </a:extLst>
            </p:cNvPr>
            <p:cNvSpPr/>
            <p:nvPr/>
          </p:nvSpPr>
          <p:spPr bwMode="auto">
            <a:xfrm>
              <a:off x="3638998" y="3916413"/>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3" name="Group 892">
              <a:extLst>
                <a:ext uri="{FF2B5EF4-FFF2-40B4-BE49-F238E27FC236}">
                  <a16:creationId xmlns:a16="http://schemas.microsoft.com/office/drawing/2014/main" id="{0C26DE39-1A7F-485E-84BC-FD5777EA373C}"/>
                </a:ext>
              </a:extLst>
            </p:cNvPr>
            <p:cNvGrpSpPr/>
            <p:nvPr/>
          </p:nvGrpSpPr>
          <p:grpSpPr>
            <a:xfrm>
              <a:off x="3592501" y="3591473"/>
              <a:ext cx="307705" cy="201316"/>
              <a:chOff x="4151667" y="4010755"/>
              <a:chExt cx="307705" cy="201316"/>
            </a:xfrm>
          </p:grpSpPr>
          <p:sp>
            <p:nvSpPr>
              <p:cNvPr id="935" name="Rectangle 934">
                <a:extLst>
                  <a:ext uri="{FF2B5EF4-FFF2-40B4-BE49-F238E27FC236}">
                    <a16:creationId xmlns:a16="http://schemas.microsoft.com/office/drawing/2014/main" id="{81E7181C-81A1-47D5-B270-F8B68A9A55F1}"/>
                  </a:ext>
                </a:extLst>
              </p:cNvPr>
              <p:cNvSpPr/>
              <p:nvPr/>
            </p:nvSpPr>
            <p:spPr bwMode="auto">
              <a:xfrm>
                <a:off x="4151667" y="4010755"/>
                <a:ext cx="307705" cy="201316"/>
              </a:xfrm>
              <a:prstGeom prst="rect">
                <a:avLst/>
              </a:prstGeom>
              <a:solidFill>
                <a:srgbClr val="000000"/>
              </a:solidFill>
              <a:ln w="12700" cap="flat" cmpd="sng" algn="ctr">
                <a:solidFill>
                  <a:srgbClr val="00C9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36" name="Rectangle 935">
                <a:extLst>
                  <a:ext uri="{FF2B5EF4-FFF2-40B4-BE49-F238E27FC236}">
                    <a16:creationId xmlns:a16="http://schemas.microsoft.com/office/drawing/2014/main" id="{12E617DD-021B-4925-BFD9-A6BB997652DA}"/>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7" name="Rectangle 936">
                <a:extLst>
                  <a:ext uri="{FF2B5EF4-FFF2-40B4-BE49-F238E27FC236}">
                    <a16:creationId xmlns:a16="http://schemas.microsoft.com/office/drawing/2014/main" id="{5BD07684-4892-4129-A492-B9D8FCF267B3}"/>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4" name="Oval 893">
              <a:extLst>
                <a:ext uri="{FF2B5EF4-FFF2-40B4-BE49-F238E27FC236}">
                  <a16:creationId xmlns:a16="http://schemas.microsoft.com/office/drawing/2014/main" id="{8377923C-D69F-4502-86EC-08B70B237C18}"/>
                </a:ext>
              </a:extLst>
            </p:cNvPr>
            <p:cNvSpPr/>
            <p:nvPr/>
          </p:nvSpPr>
          <p:spPr bwMode="auto">
            <a:xfrm>
              <a:off x="3638998" y="3655626"/>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5" name="Oval 894">
              <a:extLst>
                <a:ext uri="{FF2B5EF4-FFF2-40B4-BE49-F238E27FC236}">
                  <a16:creationId xmlns:a16="http://schemas.microsoft.com/office/drawing/2014/main" id="{5EF1A6EE-011E-4BBC-B69D-1636333A2E47}"/>
                </a:ext>
              </a:extLst>
            </p:cNvPr>
            <p:cNvSpPr/>
            <p:nvPr/>
          </p:nvSpPr>
          <p:spPr bwMode="auto">
            <a:xfrm>
              <a:off x="3638998" y="3393851"/>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96" name="Graphic 895">
              <a:extLst>
                <a:ext uri="{FF2B5EF4-FFF2-40B4-BE49-F238E27FC236}">
                  <a16:creationId xmlns:a16="http://schemas.microsoft.com/office/drawing/2014/main" id="{ED87F79D-E3E8-416D-BBCD-62BAB6B5ECAC}"/>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9099194" y="3292234"/>
              <a:ext cx="274320" cy="274320"/>
            </a:xfrm>
            <a:prstGeom prst="rect">
              <a:avLst/>
            </a:prstGeom>
          </p:spPr>
        </p:pic>
        <p:sp>
          <p:nvSpPr>
            <p:cNvPr id="897" name="Rectangle 896">
              <a:hlinkClick r:id="rId53" tooltip="Azure IoT Hub is a managed service that acts as a central message hub for communications in both directions between an IoT application and its attached devices. You can connect millions of devices and their backend solutions reliably and securely. "/>
              <a:extLst>
                <a:ext uri="{FF2B5EF4-FFF2-40B4-BE49-F238E27FC236}">
                  <a16:creationId xmlns:a16="http://schemas.microsoft.com/office/drawing/2014/main" id="{15D3E59F-9702-4B45-A988-8567842CAB2E}"/>
                </a:ext>
              </a:extLst>
            </p:cNvPr>
            <p:cNvSpPr/>
            <p:nvPr/>
          </p:nvSpPr>
          <p:spPr>
            <a:xfrm>
              <a:off x="9350658" y="4303062"/>
              <a:ext cx="702220"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IoT Hub</a:t>
              </a:r>
            </a:p>
          </p:txBody>
        </p:sp>
        <p:sp>
          <p:nvSpPr>
            <p:cNvPr id="898" name="TextBox 897">
              <a:extLst>
                <a:ext uri="{FF2B5EF4-FFF2-40B4-BE49-F238E27FC236}">
                  <a16:creationId xmlns:a16="http://schemas.microsoft.com/office/drawing/2014/main" id="{836BBC49-9928-40F7-9AC1-5CA1E4933669}"/>
                </a:ext>
              </a:extLst>
            </p:cNvPr>
            <p:cNvSpPr txBox="1"/>
            <p:nvPr/>
          </p:nvSpPr>
          <p:spPr>
            <a:xfrm>
              <a:off x="9459055" y="3360145"/>
              <a:ext cx="818488" cy="12311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rPr>
                <a:t>Azure AD B2C</a:t>
              </a:r>
            </a:p>
          </p:txBody>
        </p:sp>
        <p:sp>
          <p:nvSpPr>
            <p:cNvPr id="899" name="AutoShape 3">
              <a:extLst>
                <a:ext uri="{FF2B5EF4-FFF2-40B4-BE49-F238E27FC236}">
                  <a16:creationId xmlns:a16="http://schemas.microsoft.com/office/drawing/2014/main" id="{97771B42-418D-48A3-AB7F-B6218F13FA2C}"/>
                </a:ext>
              </a:extLst>
            </p:cNvPr>
            <p:cNvSpPr>
              <a:spLocks noChangeAspect="1" noChangeArrowheads="1" noTextEdit="1"/>
            </p:cNvSpPr>
            <p:nvPr/>
          </p:nvSpPr>
          <p:spPr bwMode="auto">
            <a:xfrm>
              <a:off x="9632719" y="3660830"/>
              <a:ext cx="437700" cy="32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00" name="Rectangle 899">
              <a:extLst>
                <a:ext uri="{FF2B5EF4-FFF2-40B4-BE49-F238E27FC236}">
                  <a16:creationId xmlns:a16="http://schemas.microsoft.com/office/drawing/2014/main" id="{80C4B641-B568-4525-8882-578DB5F0E446}"/>
                </a:ext>
              </a:extLst>
            </p:cNvPr>
            <p:cNvSpPr/>
            <p:nvPr/>
          </p:nvSpPr>
          <p:spPr>
            <a:xfrm>
              <a:off x="7985407" y="3395524"/>
              <a:ext cx="1019614" cy="420337"/>
            </a:xfrm>
            <a:prstGeom prst="rect">
              <a:avLst/>
            </a:prstGeom>
            <a:solidFill>
              <a:srgbClr val="000000"/>
            </a:solidFill>
            <a:ln w="12700" cap="flat" cmpd="sng" algn="ctr">
              <a:solidFill>
                <a:srgbClr val="FFFFFF">
                  <a:lumMod val="75000"/>
                </a:srgbClr>
              </a:solidFill>
              <a:prstDash val="solid"/>
              <a:miter lim="800000"/>
            </a:ln>
            <a:effectLst/>
          </p:spPr>
          <p:txBody>
            <a:bodyPr tIns="45720" bIns="0" rtlCol="0" anchor="ctr"/>
            <a:lstStyle/>
            <a:p>
              <a:pPr marL="0" marR="0" lvl="0" indent="0" algn="ctr" defTabSz="91440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rPr>
                <a:t>On-Premises &amp; Other Cloud Resources/Data</a:t>
              </a:r>
            </a:p>
            <a:p>
              <a:pPr marL="0" marR="0" lvl="0" indent="0" algn="ctr" defTabSz="914400" eaLnBrk="1" fontAlgn="auto" latinLnBrk="0" hangingPunct="1">
                <a:lnSpc>
                  <a:spcPct val="100000"/>
                </a:lnSpc>
                <a:spcBef>
                  <a:spcPts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endParaRPr>
            </a:p>
            <a:p>
              <a:pPr marL="0" marR="0" lvl="0" indent="0" algn="ctr" defTabSz="914400" eaLnBrk="1" fontAlgn="auto" latinLnBrk="0" hangingPunct="1">
                <a:lnSpc>
                  <a:spcPct val="100000"/>
                </a:lnSpc>
                <a:spcBef>
                  <a:spcPts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endParaRPr>
            </a:p>
          </p:txBody>
        </p:sp>
        <p:grpSp>
          <p:nvGrpSpPr>
            <p:cNvPr id="901" name="Group 900">
              <a:extLst>
                <a:ext uri="{FF2B5EF4-FFF2-40B4-BE49-F238E27FC236}">
                  <a16:creationId xmlns:a16="http://schemas.microsoft.com/office/drawing/2014/main" id="{7C021C6C-E2E4-45B3-8079-265A1C691B65}"/>
                </a:ext>
              </a:extLst>
            </p:cNvPr>
            <p:cNvGrpSpPr/>
            <p:nvPr/>
          </p:nvGrpSpPr>
          <p:grpSpPr>
            <a:xfrm>
              <a:off x="8729367" y="3703615"/>
              <a:ext cx="116584" cy="27436"/>
              <a:chOff x="8729367" y="3636988"/>
              <a:chExt cx="116584" cy="27436"/>
            </a:xfrm>
          </p:grpSpPr>
          <p:sp>
            <p:nvSpPr>
              <p:cNvPr id="932" name="Oval 931">
                <a:extLst>
                  <a:ext uri="{FF2B5EF4-FFF2-40B4-BE49-F238E27FC236}">
                    <a16:creationId xmlns:a16="http://schemas.microsoft.com/office/drawing/2014/main" id="{370DC3FE-4924-485A-B62B-814D8D400389}"/>
                  </a:ext>
                </a:extLst>
              </p:cNvPr>
              <p:cNvSpPr/>
              <p:nvPr/>
            </p:nvSpPr>
            <p:spPr bwMode="auto">
              <a:xfrm>
                <a:off x="8729367" y="3636992"/>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33" name="Oval 932">
                <a:extLst>
                  <a:ext uri="{FF2B5EF4-FFF2-40B4-BE49-F238E27FC236}">
                    <a16:creationId xmlns:a16="http://schemas.microsoft.com/office/drawing/2014/main" id="{E4028B9F-B1F3-418A-BAFD-3826626E8339}"/>
                  </a:ext>
                </a:extLst>
              </p:cNvPr>
              <p:cNvSpPr/>
              <p:nvPr/>
            </p:nvSpPr>
            <p:spPr bwMode="auto">
              <a:xfrm>
                <a:off x="8773943" y="3636990"/>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34" name="Oval 933">
                <a:extLst>
                  <a:ext uri="{FF2B5EF4-FFF2-40B4-BE49-F238E27FC236}">
                    <a16:creationId xmlns:a16="http://schemas.microsoft.com/office/drawing/2014/main" id="{071EF166-C8E2-4087-A744-5253F2B57599}"/>
                  </a:ext>
                </a:extLst>
              </p:cNvPr>
              <p:cNvSpPr/>
              <p:nvPr/>
            </p:nvSpPr>
            <p:spPr bwMode="auto">
              <a:xfrm>
                <a:off x="8818519" y="3636988"/>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902" name="Picture 901">
              <a:extLst>
                <a:ext uri="{FF2B5EF4-FFF2-40B4-BE49-F238E27FC236}">
                  <a16:creationId xmlns:a16="http://schemas.microsoft.com/office/drawing/2014/main" id="{19713224-031B-4CCD-9107-CDF53F67F1F8}"/>
                </a:ext>
              </a:extLst>
            </p:cNvPr>
            <p:cNvPicPr>
              <a:picLocks noChangeAspect="1"/>
            </p:cNvPicPr>
            <p:nvPr/>
          </p:nvPicPr>
          <p:blipFill>
            <a:blip r:embed="rId54" cstate="print">
              <a:duotone>
                <a:srgbClr val="737373">
                  <a:shade val="45000"/>
                  <a:satMod val="135000"/>
                </a:srgbClr>
                <a:prstClr val="white"/>
              </a:duotone>
              <a:extLst>
                <a:ext uri="{28A0092B-C50C-407E-A947-70E740481C1C}">
                  <a14:useLocalDpi xmlns:a14="http://schemas.microsoft.com/office/drawing/2010/main" val="0"/>
                </a:ext>
              </a:extLst>
            </a:blip>
            <a:stretch>
              <a:fillRect/>
            </a:stretch>
          </p:blipFill>
          <p:spPr>
            <a:xfrm>
              <a:off x="8539450" y="3669485"/>
              <a:ext cx="130576" cy="86813"/>
            </a:xfrm>
            <a:prstGeom prst="rect">
              <a:avLst/>
            </a:prstGeom>
          </p:spPr>
        </p:pic>
        <p:pic>
          <p:nvPicPr>
            <p:cNvPr id="903" name="Picture 902" descr="A close up of a logo&#10;&#10;Description automatically generated">
              <a:extLst>
                <a:ext uri="{FF2B5EF4-FFF2-40B4-BE49-F238E27FC236}">
                  <a16:creationId xmlns:a16="http://schemas.microsoft.com/office/drawing/2014/main" id="{5389D4FF-75F5-4DFB-B29B-887366E7D9F5}"/>
                </a:ext>
              </a:extLst>
            </p:cNvPr>
            <p:cNvPicPr>
              <a:picLocks noChangeAspect="1"/>
            </p:cNvPicPr>
            <p:nvPr/>
          </p:nvPicPr>
          <p:blipFill>
            <a:blip r:embed="rId55">
              <a:duotone>
                <a:srgbClr val="737373">
                  <a:shade val="45000"/>
                  <a:satMod val="135000"/>
                </a:srgbClr>
                <a:prstClr val="white"/>
              </a:duotone>
              <a:extLst>
                <a:ext uri="{BEBA8EAE-BF5A-486C-A8C5-ECC9F3942E4B}">
                  <a14:imgProps xmlns:a14="http://schemas.microsoft.com/office/drawing/2010/main">
                    <a14:imgLayer r:embed="rId56">
                      <a14:imgEffect>
                        <a14:backgroundRemoval t="9142" b="94590" l="9776" r="89776">
                          <a14:foregroundMark x1="51211" y1="91325" x2="57040" y2="89739"/>
                          <a14:foregroundMark x1="55874" y1="94590" x2="55874" y2="94590"/>
                          <a14:foregroundMark x1="55874" y1="9142" x2="55874" y2="9142"/>
                          <a14:foregroundMark x1="56413" y1="9422" x2="56413" y2="9422"/>
                          <a14:foregroundMark x1="57040" y1="9422" x2="59013" y2="9422"/>
                        </a14:backgroundRemoval>
                      </a14:imgEffect>
                    </a14:imgLayer>
                  </a14:imgProps>
                </a:ext>
              </a:extLst>
            </a:blip>
            <a:stretch>
              <a:fillRect/>
            </a:stretch>
          </p:blipFill>
          <p:spPr>
            <a:xfrm>
              <a:off x="8168926" y="3655572"/>
              <a:ext cx="110594" cy="101373"/>
            </a:xfrm>
            <a:prstGeom prst="rect">
              <a:avLst/>
            </a:prstGeom>
          </p:spPr>
        </p:pic>
        <p:pic>
          <p:nvPicPr>
            <p:cNvPr id="904" name="Picture 903" descr="A picture containing drawing&#10;&#10;Description automatically generated">
              <a:extLst>
                <a:ext uri="{FF2B5EF4-FFF2-40B4-BE49-F238E27FC236}">
                  <a16:creationId xmlns:a16="http://schemas.microsoft.com/office/drawing/2014/main" id="{70A61A7B-0184-4707-8DDF-C2FA25027306}"/>
                </a:ext>
              </a:extLst>
            </p:cNvPr>
            <p:cNvPicPr>
              <a:picLocks noChangeAspect="1"/>
            </p:cNvPicPr>
            <p:nvPr/>
          </p:nvPicPr>
          <p:blipFill>
            <a:blip r:embed="rId57">
              <a:duotone>
                <a:srgbClr val="737373">
                  <a:shade val="45000"/>
                  <a:satMod val="135000"/>
                </a:srgbClr>
                <a:prstClr val="white"/>
              </a:duotone>
            </a:blip>
            <a:stretch>
              <a:fillRect/>
            </a:stretch>
          </p:blipFill>
          <p:spPr>
            <a:xfrm>
              <a:off x="8341417" y="3677875"/>
              <a:ext cx="136135" cy="77657"/>
            </a:xfrm>
            <a:prstGeom prst="rect">
              <a:avLst/>
            </a:prstGeom>
          </p:spPr>
        </p:pic>
        <p:sp>
          <p:nvSpPr>
            <p:cNvPr id="905" name="Rectangle 904">
              <a:extLst>
                <a:ext uri="{FF2B5EF4-FFF2-40B4-BE49-F238E27FC236}">
                  <a16:creationId xmlns:a16="http://schemas.microsoft.com/office/drawing/2014/main" id="{104E0C08-7B6B-43AA-BA2E-79ADAB76DFCC}"/>
                </a:ext>
              </a:extLst>
            </p:cNvPr>
            <p:cNvSpPr/>
            <p:nvPr/>
          </p:nvSpPr>
          <p:spPr>
            <a:xfrm>
              <a:off x="7991723" y="3877691"/>
              <a:ext cx="1019614" cy="588249"/>
            </a:xfrm>
            <a:prstGeom prst="rect">
              <a:avLst/>
            </a:prstGeom>
            <a:solidFill>
              <a:srgbClr val="000000"/>
            </a:solidFill>
            <a:ln w="12700" cap="rnd" cmpd="sng" algn="ctr">
              <a:solidFill>
                <a:srgbClr val="FFFFFF">
                  <a:lumMod val="75000"/>
                </a:srgbClr>
              </a:solidFill>
              <a:prstDash val="solid"/>
              <a:headEnd type="none" w="med" len="med"/>
              <a:tailEnd type="none" w="med" len="med"/>
            </a:ln>
            <a:effectLst/>
          </p:spPr>
          <p:txBody>
            <a:bodyPr vert="horz" wrap="square" lIns="91440" tIns="46637" rIns="91440" bIns="46637" numCol="1" rtlCol="0" anchor="t" anchorCtr="0" compatLnSpc="1">
              <a:prstTxWarp prst="textNoShape">
                <a:avLst/>
              </a:prstTxWarp>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40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40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06" name="Picture 905">
              <a:extLst>
                <a:ext uri="{FF2B5EF4-FFF2-40B4-BE49-F238E27FC236}">
                  <a16:creationId xmlns:a16="http://schemas.microsoft.com/office/drawing/2014/main" id="{27AC8124-AC10-4023-AF5D-5023D3605D7D}"/>
                </a:ext>
              </a:extLst>
            </p:cNvPr>
            <p:cNvPicPr>
              <a:picLocks noChangeAspect="1"/>
            </p:cNvPicPr>
            <p:nvPr/>
          </p:nvPicPr>
          <p:blipFill rotWithShape="1">
            <a:blip r:embed="rId58" cstate="print">
              <a:duotone>
                <a:srgbClr val="0078D4">
                  <a:shade val="45000"/>
                  <a:satMod val="135000"/>
                </a:srgbClr>
                <a:prstClr val="white"/>
              </a:duotone>
              <a:extLst>
                <a:ext uri="{28A0092B-C50C-407E-A947-70E740481C1C}">
                  <a14:useLocalDpi xmlns:a14="http://schemas.microsoft.com/office/drawing/2010/main" val="0"/>
                </a:ext>
              </a:extLst>
            </a:blip>
            <a:srcRect l="8491" r="2894"/>
            <a:stretch/>
          </p:blipFill>
          <p:spPr>
            <a:xfrm>
              <a:off x="8736519" y="4146107"/>
              <a:ext cx="208551" cy="179206"/>
            </a:xfrm>
            <a:prstGeom prst="rect">
              <a:avLst/>
            </a:prstGeom>
          </p:spPr>
        </p:pic>
        <p:grpSp>
          <p:nvGrpSpPr>
            <p:cNvPr id="907" name="Group 4">
              <a:extLst>
                <a:ext uri="{FF2B5EF4-FFF2-40B4-BE49-F238E27FC236}">
                  <a16:creationId xmlns:a16="http://schemas.microsoft.com/office/drawing/2014/main" id="{B381DB85-2777-4A42-9D0F-62F5CC8C98B6}"/>
                </a:ext>
              </a:extLst>
            </p:cNvPr>
            <p:cNvGrpSpPr>
              <a:grpSpLocks noChangeAspect="1"/>
            </p:cNvGrpSpPr>
            <p:nvPr/>
          </p:nvGrpSpPr>
          <p:grpSpPr bwMode="auto">
            <a:xfrm>
              <a:off x="8081853" y="4184805"/>
              <a:ext cx="129958" cy="101811"/>
              <a:chOff x="8417" y="3367"/>
              <a:chExt cx="374" cy="293"/>
            </a:xfrm>
          </p:grpSpPr>
          <p:sp>
            <p:nvSpPr>
              <p:cNvPr id="920" name="AutoShape 3">
                <a:extLst>
                  <a:ext uri="{FF2B5EF4-FFF2-40B4-BE49-F238E27FC236}">
                    <a16:creationId xmlns:a16="http://schemas.microsoft.com/office/drawing/2014/main" id="{D4478DEB-281A-433C-AC24-EBA7CACCBA53}"/>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21" name="Rectangle 5">
                <a:extLst>
                  <a:ext uri="{FF2B5EF4-FFF2-40B4-BE49-F238E27FC236}">
                    <a16:creationId xmlns:a16="http://schemas.microsoft.com/office/drawing/2014/main" id="{86F1C47B-BD76-4FD5-85F6-F4ECDCF9A296}"/>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22" name="Rectangle 6">
                <a:extLst>
                  <a:ext uri="{FF2B5EF4-FFF2-40B4-BE49-F238E27FC236}">
                    <a16:creationId xmlns:a16="http://schemas.microsoft.com/office/drawing/2014/main" id="{1A4E6233-12BC-44B0-A56F-3A8F14CA81C3}"/>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23" name="Oval 7">
                <a:extLst>
                  <a:ext uri="{FF2B5EF4-FFF2-40B4-BE49-F238E27FC236}">
                    <a16:creationId xmlns:a16="http://schemas.microsoft.com/office/drawing/2014/main" id="{74C3EB14-95F4-4F3E-BD3D-545549F7FC49}"/>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24" name="Oval 8">
                <a:extLst>
                  <a:ext uri="{FF2B5EF4-FFF2-40B4-BE49-F238E27FC236}">
                    <a16:creationId xmlns:a16="http://schemas.microsoft.com/office/drawing/2014/main" id="{B7240650-4E67-46A6-B8CD-FF9EAE23543F}"/>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25" name="Oval 9">
                <a:extLst>
                  <a:ext uri="{FF2B5EF4-FFF2-40B4-BE49-F238E27FC236}">
                    <a16:creationId xmlns:a16="http://schemas.microsoft.com/office/drawing/2014/main" id="{81F75F4B-897A-404F-9471-68EA86CD6571}"/>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26" name="Rectangle 10">
                <a:extLst>
                  <a:ext uri="{FF2B5EF4-FFF2-40B4-BE49-F238E27FC236}">
                    <a16:creationId xmlns:a16="http://schemas.microsoft.com/office/drawing/2014/main" id="{69C93C39-016C-4212-AD0C-C712E00235C7}"/>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27" name="Rectangle 11">
                <a:extLst>
                  <a:ext uri="{FF2B5EF4-FFF2-40B4-BE49-F238E27FC236}">
                    <a16:creationId xmlns:a16="http://schemas.microsoft.com/office/drawing/2014/main" id="{2A00610C-498C-4D7A-BEFC-191AD5A71CF0}"/>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28" name="Rectangle 12">
                <a:extLst>
                  <a:ext uri="{FF2B5EF4-FFF2-40B4-BE49-F238E27FC236}">
                    <a16:creationId xmlns:a16="http://schemas.microsoft.com/office/drawing/2014/main" id="{F12B5F8B-710D-45CB-997D-2C1CDB0AE053}"/>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29" name="Rectangle 13">
                <a:extLst>
                  <a:ext uri="{FF2B5EF4-FFF2-40B4-BE49-F238E27FC236}">
                    <a16:creationId xmlns:a16="http://schemas.microsoft.com/office/drawing/2014/main" id="{968A48ED-B048-4AF6-8BA0-B2A9310882BA}"/>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30" name="Rectangle 929">
                <a:extLst>
                  <a:ext uri="{FF2B5EF4-FFF2-40B4-BE49-F238E27FC236}">
                    <a16:creationId xmlns:a16="http://schemas.microsoft.com/office/drawing/2014/main" id="{07C090D2-4AE7-4AB6-BED5-675EDBB7016B}"/>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31" name="Rectangle 930">
                <a:extLst>
                  <a:ext uri="{FF2B5EF4-FFF2-40B4-BE49-F238E27FC236}">
                    <a16:creationId xmlns:a16="http://schemas.microsoft.com/office/drawing/2014/main" id="{280C7DB8-5B91-47AD-BE95-9EB31F472F2D}"/>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grpSp>
        <p:pic>
          <p:nvPicPr>
            <p:cNvPr id="908" name="Graphic 907">
              <a:extLst>
                <a:ext uri="{FF2B5EF4-FFF2-40B4-BE49-F238E27FC236}">
                  <a16:creationId xmlns:a16="http://schemas.microsoft.com/office/drawing/2014/main" id="{C8C34C5C-4C4E-4585-B2C9-784502307C3D}"/>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592266" y="4177986"/>
              <a:ext cx="116428" cy="115449"/>
            </a:xfrm>
            <a:prstGeom prst="rect">
              <a:avLst/>
            </a:prstGeom>
          </p:spPr>
        </p:pic>
        <p:pic>
          <p:nvPicPr>
            <p:cNvPr id="909" name="Graphic 908">
              <a:extLst>
                <a:ext uri="{FF2B5EF4-FFF2-40B4-BE49-F238E27FC236}">
                  <a16:creationId xmlns:a16="http://schemas.microsoft.com/office/drawing/2014/main" id="{E47B0A9A-B85A-4315-AE3A-F206B662848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8441934" y="4188468"/>
              <a:ext cx="92474" cy="94484"/>
            </a:xfrm>
            <a:prstGeom prst="rect">
              <a:avLst/>
            </a:prstGeom>
          </p:spPr>
        </p:pic>
        <p:pic>
          <p:nvPicPr>
            <p:cNvPr id="910" name="Graphic 909">
              <a:extLst>
                <a:ext uri="{FF2B5EF4-FFF2-40B4-BE49-F238E27FC236}">
                  <a16:creationId xmlns:a16="http://schemas.microsoft.com/office/drawing/2014/main" id="{441F06BE-FFF4-485B-A6C6-E09F26CB787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279680" y="4193223"/>
              <a:ext cx="97722" cy="84975"/>
            </a:xfrm>
            <a:prstGeom prst="rect">
              <a:avLst/>
            </a:prstGeom>
          </p:spPr>
        </p:pic>
        <p:grpSp>
          <p:nvGrpSpPr>
            <p:cNvPr id="911" name="Group 910">
              <a:extLst>
                <a:ext uri="{FF2B5EF4-FFF2-40B4-BE49-F238E27FC236}">
                  <a16:creationId xmlns:a16="http://schemas.microsoft.com/office/drawing/2014/main" id="{E7197318-51F1-4DDE-904E-BB14F7EC8729}"/>
                </a:ext>
              </a:extLst>
            </p:cNvPr>
            <p:cNvGrpSpPr/>
            <p:nvPr/>
          </p:nvGrpSpPr>
          <p:grpSpPr>
            <a:xfrm>
              <a:off x="3592501" y="4143040"/>
              <a:ext cx="307705" cy="201316"/>
              <a:chOff x="4151667" y="4010755"/>
              <a:chExt cx="307705" cy="201316"/>
            </a:xfrm>
          </p:grpSpPr>
          <p:sp>
            <p:nvSpPr>
              <p:cNvPr id="917" name="Rectangle 916">
                <a:extLst>
                  <a:ext uri="{FF2B5EF4-FFF2-40B4-BE49-F238E27FC236}">
                    <a16:creationId xmlns:a16="http://schemas.microsoft.com/office/drawing/2014/main" id="{E1FC7943-0285-46F2-AEB2-2CF31335B763}"/>
                  </a:ext>
                </a:extLst>
              </p:cNvPr>
              <p:cNvSpPr/>
              <p:nvPr/>
            </p:nvSpPr>
            <p:spPr bwMode="auto">
              <a:xfrm>
                <a:off x="4151667" y="4010755"/>
                <a:ext cx="307705" cy="201316"/>
              </a:xfrm>
              <a:prstGeom prst="rect">
                <a:avLst/>
              </a:prstGeom>
              <a:solidFill>
                <a:srgbClr val="000000"/>
              </a:solidFill>
              <a:ln w="127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18" name="Rectangle 917">
                <a:extLst>
                  <a:ext uri="{FF2B5EF4-FFF2-40B4-BE49-F238E27FC236}">
                    <a16:creationId xmlns:a16="http://schemas.microsoft.com/office/drawing/2014/main" id="{0E06B9F2-EE12-457C-8136-40A279354564}"/>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9" name="Rectangle 918">
                <a:extLst>
                  <a:ext uri="{FF2B5EF4-FFF2-40B4-BE49-F238E27FC236}">
                    <a16:creationId xmlns:a16="http://schemas.microsoft.com/office/drawing/2014/main" id="{FCCC266A-3195-4F14-8D68-ADE346B977AD}"/>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12" name="Oval 911">
              <a:extLst>
                <a:ext uri="{FF2B5EF4-FFF2-40B4-BE49-F238E27FC236}">
                  <a16:creationId xmlns:a16="http://schemas.microsoft.com/office/drawing/2014/main" id="{B8FE1D8C-F4A5-4084-9518-797633781AEE}"/>
                </a:ext>
              </a:extLst>
            </p:cNvPr>
            <p:cNvSpPr/>
            <p:nvPr/>
          </p:nvSpPr>
          <p:spPr bwMode="auto">
            <a:xfrm>
              <a:off x="3638998" y="4204510"/>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3" name="Group 912">
              <a:extLst>
                <a:ext uri="{FF2B5EF4-FFF2-40B4-BE49-F238E27FC236}">
                  <a16:creationId xmlns:a16="http://schemas.microsoft.com/office/drawing/2014/main" id="{33C017C1-9A08-491C-919D-9D83DEB5082E}"/>
                </a:ext>
              </a:extLst>
            </p:cNvPr>
            <p:cNvGrpSpPr/>
            <p:nvPr/>
          </p:nvGrpSpPr>
          <p:grpSpPr>
            <a:xfrm>
              <a:off x="8436669" y="4367493"/>
              <a:ext cx="116584" cy="27436"/>
              <a:chOff x="8729367" y="3636988"/>
              <a:chExt cx="116584" cy="27436"/>
            </a:xfrm>
          </p:grpSpPr>
          <p:sp>
            <p:nvSpPr>
              <p:cNvPr id="914" name="Oval 913">
                <a:extLst>
                  <a:ext uri="{FF2B5EF4-FFF2-40B4-BE49-F238E27FC236}">
                    <a16:creationId xmlns:a16="http://schemas.microsoft.com/office/drawing/2014/main" id="{110031AB-600F-48FD-A839-4D1621C81812}"/>
                  </a:ext>
                </a:extLst>
              </p:cNvPr>
              <p:cNvSpPr/>
              <p:nvPr/>
            </p:nvSpPr>
            <p:spPr bwMode="auto">
              <a:xfrm>
                <a:off x="8729367" y="3636992"/>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15" name="Oval 914">
                <a:extLst>
                  <a:ext uri="{FF2B5EF4-FFF2-40B4-BE49-F238E27FC236}">
                    <a16:creationId xmlns:a16="http://schemas.microsoft.com/office/drawing/2014/main" id="{E08CC313-852F-43C5-8A54-1ACFA75AA7A9}"/>
                  </a:ext>
                </a:extLst>
              </p:cNvPr>
              <p:cNvSpPr/>
              <p:nvPr/>
            </p:nvSpPr>
            <p:spPr bwMode="auto">
              <a:xfrm>
                <a:off x="8773943" y="3636990"/>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16" name="Oval 915">
                <a:extLst>
                  <a:ext uri="{FF2B5EF4-FFF2-40B4-BE49-F238E27FC236}">
                    <a16:creationId xmlns:a16="http://schemas.microsoft.com/office/drawing/2014/main" id="{1C7276EB-07DD-41B1-AFA0-4EF4BD77EDDC}"/>
                  </a:ext>
                </a:extLst>
              </p:cNvPr>
              <p:cNvSpPr/>
              <p:nvPr/>
            </p:nvSpPr>
            <p:spPr bwMode="auto">
              <a:xfrm>
                <a:off x="8818519" y="3636988"/>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sp>
        <p:nvSpPr>
          <p:cNvPr id="973" name="Freeform: Shape 972">
            <a:extLst>
              <a:ext uri="{FF2B5EF4-FFF2-40B4-BE49-F238E27FC236}">
                <a16:creationId xmlns:a16="http://schemas.microsoft.com/office/drawing/2014/main" id="{CCC00BFF-68ED-41D6-8E26-0F09873685D9}"/>
              </a:ext>
            </a:extLst>
          </p:cNvPr>
          <p:cNvSpPr/>
          <p:nvPr/>
        </p:nvSpPr>
        <p:spPr>
          <a:xfrm>
            <a:off x="305291" y="3724639"/>
            <a:ext cx="38767" cy="47813"/>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rgbClr val="FFFFFF"/>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endParaRPr>
          </a:p>
        </p:txBody>
      </p:sp>
      <p:sp>
        <p:nvSpPr>
          <p:cNvPr id="974" name="Freeform: Shape 973">
            <a:extLst>
              <a:ext uri="{FF2B5EF4-FFF2-40B4-BE49-F238E27FC236}">
                <a16:creationId xmlns:a16="http://schemas.microsoft.com/office/drawing/2014/main" id="{DAD06CE3-ED90-48FD-A5AF-E42D046C3D22}"/>
              </a:ext>
            </a:extLst>
          </p:cNvPr>
          <p:cNvSpPr/>
          <p:nvPr/>
        </p:nvSpPr>
        <p:spPr>
          <a:xfrm>
            <a:off x="345951" y="3713751"/>
            <a:ext cx="41352" cy="7107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rgbClr val="FFFFFF"/>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endParaRPr>
          </a:p>
        </p:txBody>
      </p:sp>
      <p:sp>
        <p:nvSpPr>
          <p:cNvPr id="975" name="Freeform: Shape 974">
            <a:extLst>
              <a:ext uri="{FF2B5EF4-FFF2-40B4-BE49-F238E27FC236}">
                <a16:creationId xmlns:a16="http://schemas.microsoft.com/office/drawing/2014/main" id="{CB397811-36A0-4199-90CF-2EE671744315}"/>
              </a:ext>
            </a:extLst>
          </p:cNvPr>
          <p:cNvSpPr/>
          <p:nvPr/>
        </p:nvSpPr>
        <p:spPr>
          <a:xfrm>
            <a:off x="389546" y="3724356"/>
            <a:ext cx="38767" cy="47813"/>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rgbClr val="FFFFFF"/>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endParaRPr>
          </a:p>
        </p:txBody>
      </p:sp>
      <p:pic>
        <p:nvPicPr>
          <p:cNvPr id="976" name="Graphic 975">
            <a:extLst>
              <a:ext uri="{FF2B5EF4-FFF2-40B4-BE49-F238E27FC236}">
                <a16:creationId xmlns:a16="http://schemas.microsoft.com/office/drawing/2014/main" id="{3DF3AED1-553A-4ABE-BAF9-B4AF05A94584}"/>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542703" y="4028084"/>
            <a:ext cx="150914" cy="116420"/>
          </a:xfrm>
          <a:prstGeom prst="rect">
            <a:avLst/>
          </a:prstGeom>
        </p:spPr>
      </p:pic>
      <p:sp>
        <p:nvSpPr>
          <p:cNvPr id="977" name="Rectangle 976">
            <a:extLst>
              <a:ext uri="{FF2B5EF4-FFF2-40B4-BE49-F238E27FC236}">
                <a16:creationId xmlns:a16="http://schemas.microsoft.com/office/drawing/2014/main" id="{ABF00CCB-D7CD-421C-80F5-6F25D90B8B60}"/>
              </a:ext>
            </a:extLst>
          </p:cNvPr>
          <p:cNvSpPr/>
          <p:nvPr/>
        </p:nvSpPr>
        <p:spPr>
          <a:xfrm>
            <a:off x="9475737" y="3989583"/>
            <a:ext cx="279632" cy="271149"/>
          </a:xfrm>
          <a:prstGeom prst="rect">
            <a:avLst/>
          </a:prstGeom>
          <a:noFill/>
          <a:ln w="12700" cap="rnd" cmpd="sng" algn="ctr">
            <a:solidFill>
              <a:srgbClr val="0078D4"/>
            </a:solidFill>
            <a:prstDash val="solid"/>
            <a:headEnd type="none" w="med" len="med"/>
            <a:tailEnd type="none" w="med" len="med"/>
          </a:ln>
          <a:effectLst/>
        </p:spPr>
        <p:txBody>
          <a:bodyPr vert="horz" wrap="square" lIns="0" tIns="46637" rIns="0" bIns="27432" numCol="1" rtlCol="0" anchor="b" anchorCtr="0" compatLnSpc="1">
            <a:prstTxWarp prst="textNoShape">
              <a:avLst/>
            </a:prstTxWarp>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API</a:t>
            </a:r>
          </a:p>
        </p:txBody>
      </p:sp>
      <p:sp>
        <p:nvSpPr>
          <p:cNvPr id="978" name="Rectangle 5">
            <a:extLst>
              <a:ext uri="{FF2B5EF4-FFF2-40B4-BE49-F238E27FC236}">
                <a16:creationId xmlns:a16="http://schemas.microsoft.com/office/drawing/2014/main" id="{4D7FE0A9-3709-4E99-A858-99072139B6EC}"/>
              </a:ext>
            </a:extLst>
          </p:cNvPr>
          <p:cNvSpPr>
            <a:spLocks noChangeArrowheads="1"/>
          </p:cNvSpPr>
          <p:nvPr/>
        </p:nvSpPr>
        <p:spPr bwMode="auto">
          <a:xfrm>
            <a:off x="9632719" y="3758574"/>
            <a:ext cx="437700" cy="287893"/>
          </a:xfrm>
          <a:prstGeom prst="rect">
            <a:avLst/>
          </a:prstGeom>
          <a:solidFill>
            <a:srgbClr val="0078D4"/>
          </a:solidFill>
        </p:spPr>
        <p:txBody>
          <a:bodyPr vert="horz" wrap="square" lIns="0" tIns="182880" rIns="0" bIns="13716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srgbClr val="FFFFFF"/>
                    </a:gs>
                    <a:gs pos="100000">
                      <a:srgbClr val="FFFFFF"/>
                    </a:gs>
                  </a:gsLst>
                  <a:lin ang="5400000" scaled="0"/>
                </a:gradFill>
                <a:effectLst/>
                <a:uLnTx/>
                <a:uFillTx/>
              </a:rPr>
              <a:t>Application</a:t>
            </a:r>
          </a:p>
        </p:txBody>
      </p:sp>
      <p:sp>
        <p:nvSpPr>
          <p:cNvPr id="979" name="Rectangle 6">
            <a:extLst>
              <a:ext uri="{FF2B5EF4-FFF2-40B4-BE49-F238E27FC236}">
                <a16:creationId xmlns:a16="http://schemas.microsoft.com/office/drawing/2014/main" id="{AD9A1D2A-2471-403C-BD65-17864B060D3C}"/>
              </a:ext>
            </a:extLst>
          </p:cNvPr>
          <p:cNvSpPr>
            <a:spLocks noChangeArrowheads="1"/>
          </p:cNvSpPr>
          <p:nvPr/>
        </p:nvSpPr>
        <p:spPr bwMode="auto">
          <a:xfrm>
            <a:off x="9632719" y="3703570"/>
            <a:ext cx="437700" cy="4096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80" name="Oval 7">
            <a:extLst>
              <a:ext uri="{FF2B5EF4-FFF2-40B4-BE49-F238E27FC236}">
                <a16:creationId xmlns:a16="http://schemas.microsoft.com/office/drawing/2014/main" id="{1E344691-FEFD-41AD-9B16-64CA17B21C2A}"/>
              </a:ext>
            </a:extLst>
          </p:cNvPr>
          <p:cNvSpPr>
            <a:spLocks noChangeArrowheads="1"/>
          </p:cNvSpPr>
          <p:nvPr/>
        </p:nvSpPr>
        <p:spPr bwMode="auto">
          <a:xfrm>
            <a:off x="9647933" y="3717614"/>
            <a:ext cx="1287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81" name="Oval 8">
            <a:extLst>
              <a:ext uri="{FF2B5EF4-FFF2-40B4-BE49-F238E27FC236}">
                <a16:creationId xmlns:a16="http://schemas.microsoft.com/office/drawing/2014/main" id="{4A2FB453-F417-4D8F-948D-DB91DF064E08}"/>
              </a:ext>
            </a:extLst>
          </p:cNvPr>
          <p:cNvSpPr>
            <a:spLocks noChangeArrowheads="1"/>
          </p:cNvSpPr>
          <p:nvPr/>
        </p:nvSpPr>
        <p:spPr bwMode="auto">
          <a:xfrm>
            <a:off x="9667829" y="3717614"/>
            <a:ext cx="1404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82" name="Oval 9">
            <a:extLst>
              <a:ext uri="{FF2B5EF4-FFF2-40B4-BE49-F238E27FC236}">
                <a16:creationId xmlns:a16="http://schemas.microsoft.com/office/drawing/2014/main" id="{E5BB1724-CD47-42C5-8420-03D211EA1ECF}"/>
              </a:ext>
            </a:extLst>
          </p:cNvPr>
          <p:cNvSpPr>
            <a:spLocks noChangeArrowheads="1"/>
          </p:cNvSpPr>
          <p:nvPr/>
        </p:nvSpPr>
        <p:spPr bwMode="auto">
          <a:xfrm>
            <a:off x="9688894" y="3717614"/>
            <a:ext cx="1287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83" name="Rectangle 10">
            <a:extLst>
              <a:ext uri="{FF2B5EF4-FFF2-40B4-BE49-F238E27FC236}">
                <a16:creationId xmlns:a16="http://schemas.microsoft.com/office/drawing/2014/main" id="{946E3835-43C5-43CE-9238-5D5A450B46AD}"/>
              </a:ext>
            </a:extLst>
          </p:cNvPr>
          <p:cNvSpPr>
            <a:spLocks noChangeArrowheads="1"/>
          </p:cNvSpPr>
          <p:nvPr/>
        </p:nvSpPr>
        <p:spPr bwMode="auto">
          <a:xfrm>
            <a:off x="9714641" y="3813578"/>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84" name="Rectangle 11">
            <a:extLst>
              <a:ext uri="{FF2B5EF4-FFF2-40B4-BE49-F238E27FC236}">
                <a16:creationId xmlns:a16="http://schemas.microsoft.com/office/drawing/2014/main" id="{57E4A08C-F19A-4453-BFEC-3E2A8FA56340}"/>
              </a:ext>
            </a:extLst>
          </p:cNvPr>
          <p:cNvSpPr>
            <a:spLocks noChangeArrowheads="1"/>
          </p:cNvSpPr>
          <p:nvPr/>
        </p:nvSpPr>
        <p:spPr bwMode="auto">
          <a:xfrm>
            <a:off x="9818800" y="3813578"/>
            <a:ext cx="6787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sp>
        <p:nvSpPr>
          <p:cNvPr id="985" name="Rectangle 12">
            <a:extLst>
              <a:ext uri="{FF2B5EF4-FFF2-40B4-BE49-F238E27FC236}">
                <a16:creationId xmlns:a16="http://schemas.microsoft.com/office/drawing/2014/main" id="{F5BD53AE-7CBC-41DE-80BD-F85E8FAC5F11}"/>
              </a:ext>
            </a:extLst>
          </p:cNvPr>
          <p:cNvSpPr>
            <a:spLocks noChangeArrowheads="1"/>
          </p:cNvSpPr>
          <p:nvPr/>
        </p:nvSpPr>
        <p:spPr bwMode="auto">
          <a:xfrm>
            <a:off x="9919448" y="3813578"/>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endParaRPr>
          </a:p>
        </p:txBody>
      </p:sp>
      <p:grpSp>
        <p:nvGrpSpPr>
          <p:cNvPr id="986" name="Group 985">
            <a:extLst>
              <a:ext uri="{FF2B5EF4-FFF2-40B4-BE49-F238E27FC236}">
                <a16:creationId xmlns:a16="http://schemas.microsoft.com/office/drawing/2014/main" id="{187C3F89-7C5C-44E9-99D8-7001BA05CF64}"/>
              </a:ext>
            </a:extLst>
          </p:cNvPr>
          <p:cNvGrpSpPr/>
          <p:nvPr/>
        </p:nvGrpSpPr>
        <p:grpSpPr>
          <a:xfrm>
            <a:off x="9874025" y="3863101"/>
            <a:ext cx="659457" cy="310934"/>
            <a:chOff x="9874025" y="3806323"/>
            <a:chExt cx="659457" cy="310934"/>
          </a:xfrm>
        </p:grpSpPr>
        <p:cxnSp>
          <p:nvCxnSpPr>
            <p:cNvPr id="987" name="Straight Connector 986">
              <a:extLst>
                <a:ext uri="{FF2B5EF4-FFF2-40B4-BE49-F238E27FC236}">
                  <a16:creationId xmlns:a16="http://schemas.microsoft.com/office/drawing/2014/main" id="{FC83C3D8-4AA5-4234-BCE1-8D25D52746C9}"/>
                </a:ext>
              </a:extLst>
            </p:cNvPr>
            <p:cNvCxnSpPr>
              <a:cxnSpLocks/>
            </p:cNvCxnSpPr>
            <p:nvPr/>
          </p:nvCxnSpPr>
          <p:spPr>
            <a:xfrm flipH="1">
              <a:off x="10145632" y="3806323"/>
              <a:ext cx="387850" cy="0"/>
            </a:xfrm>
            <a:prstGeom prst="line">
              <a:avLst/>
            </a:prstGeom>
            <a:noFill/>
            <a:ln w="12700" cap="rnd" cmpd="sng" algn="ctr">
              <a:solidFill>
                <a:srgbClr val="00B294"/>
              </a:solidFill>
              <a:prstDash val="solid"/>
              <a:headEnd type="none" w="lg" len="med"/>
              <a:tailEnd type="arrow" w="med" len="med"/>
            </a:ln>
            <a:effectLst/>
          </p:spPr>
        </p:cxnSp>
        <p:sp>
          <p:nvSpPr>
            <p:cNvPr id="988" name="Rectangle: Rounded Corners 430">
              <a:extLst>
                <a:ext uri="{FF2B5EF4-FFF2-40B4-BE49-F238E27FC236}">
                  <a16:creationId xmlns:a16="http://schemas.microsoft.com/office/drawing/2014/main" id="{76DA3F29-2B34-4BB3-9B00-7B52853300C0}"/>
                </a:ext>
              </a:extLst>
            </p:cNvPr>
            <p:cNvSpPr/>
            <p:nvPr/>
          </p:nvSpPr>
          <p:spPr bwMode="auto">
            <a:xfrm rot="5400000" flipH="1">
              <a:off x="9993182" y="3694250"/>
              <a:ext cx="303850" cy="54216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88085"/>
                <a:gd name="connsiteY0" fmla="*/ 701131 h 701131"/>
                <a:gd name="connsiteX1" fmla="*/ 0 w 188085"/>
                <a:gd name="connsiteY1" fmla="*/ 54368 h 701131"/>
                <a:gd name="connsiteX2" fmla="*/ 53010 w 188085"/>
                <a:gd name="connsiteY2" fmla="*/ 1358 h 701131"/>
                <a:gd name="connsiteX3" fmla="*/ 188085 w 188085"/>
                <a:gd name="connsiteY3" fmla="*/ 126 h 701131"/>
                <a:gd name="connsiteX0" fmla="*/ 0 w 188085"/>
                <a:gd name="connsiteY0" fmla="*/ 686018 h 686018"/>
                <a:gd name="connsiteX1" fmla="*/ 0 w 188085"/>
                <a:gd name="connsiteY1" fmla="*/ 54368 h 686018"/>
                <a:gd name="connsiteX2" fmla="*/ 53010 w 188085"/>
                <a:gd name="connsiteY2" fmla="*/ 1358 h 686018"/>
                <a:gd name="connsiteX3" fmla="*/ 188085 w 188085"/>
                <a:gd name="connsiteY3" fmla="*/ 126 h 686018"/>
                <a:gd name="connsiteX0" fmla="*/ 0 w 188085"/>
                <a:gd name="connsiteY0" fmla="*/ 640681 h 640681"/>
                <a:gd name="connsiteX1" fmla="*/ 0 w 188085"/>
                <a:gd name="connsiteY1" fmla="*/ 54368 h 640681"/>
                <a:gd name="connsiteX2" fmla="*/ 53010 w 188085"/>
                <a:gd name="connsiteY2" fmla="*/ 1358 h 640681"/>
                <a:gd name="connsiteX3" fmla="*/ 188085 w 188085"/>
                <a:gd name="connsiteY3" fmla="*/ 126 h 640681"/>
              </a:gdLst>
              <a:ahLst/>
              <a:cxnLst>
                <a:cxn ang="0">
                  <a:pos x="connsiteX0" y="connsiteY0"/>
                </a:cxn>
                <a:cxn ang="0">
                  <a:pos x="connsiteX1" y="connsiteY1"/>
                </a:cxn>
                <a:cxn ang="0">
                  <a:pos x="connsiteX2" y="connsiteY2"/>
                </a:cxn>
                <a:cxn ang="0">
                  <a:pos x="connsiteX3" y="connsiteY3"/>
                </a:cxn>
              </a:cxnLst>
              <a:rect l="l" t="t" r="r" b="b"/>
              <a:pathLst>
                <a:path w="188085" h="640681">
                  <a:moveTo>
                    <a:pt x="0" y="640681"/>
                  </a:moveTo>
                  <a:lnTo>
                    <a:pt x="0" y="54368"/>
                  </a:lnTo>
                  <a:cubicBezTo>
                    <a:pt x="0" y="25091"/>
                    <a:pt x="23733" y="1358"/>
                    <a:pt x="53010" y="1358"/>
                  </a:cubicBezTo>
                  <a:cubicBezTo>
                    <a:pt x="128743" y="2085"/>
                    <a:pt x="112352" y="-601"/>
                    <a:pt x="188085" y="126"/>
                  </a:cubicBezTo>
                </a:path>
              </a:pathLst>
            </a:custGeom>
            <a:noFill/>
            <a:ln w="12700" cap="rnd" cmpd="sng" algn="ctr">
              <a:solidFill>
                <a:srgbClr val="00B294"/>
              </a:solidFill>
              <a:prstDash val="solid"/>
              <a:headEnd type="arrow"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89" name="Straight Connector 988">
            <a:extLst>
              <a:ext uri="{FF2B5EF4-FFF2-40B4-BE49-F238E27FC236}">
                <a16:creationId xmlns:a16="http://schemas.microsoft.com/office/drawing/2014/main" id="{F3AFF118-F281-4002-BB26-2B2E530809A9}"/>
              </a:ext>
            </a:extLst>
          </p:cNvPr>
          <p:cNvCxnSpPr>
            <a:cxnSpLocks/>
            <a:stCxn id="827" idx="3"/>
          </p:cNvCxnSpPr>
          <p:nvPr/>
        </p:nvCxnSpPr>
        <p:spPr>
          <a:xfrm>
            <a:off x="2988866" y="2211403"/>
            <a:ext cx="149245" cy="0"/>
          </a:xfrm>
          <a:prstGeom prst="line">
            <a:avLst/>
          </a:prstGeom>
          <a:noFill/>
          <a:ln w="19050" cap="flat" cmpd="sng" algn="ctr">
            <a:solidFill>
              <a:srgbClr val="005A9F"/>
            </a:solidFill>
            <a:prstDash val="solid"/>
            <a:headEnd type="none" w="lg" len="med"/>
            <a:tailEnd type="none" w="lg" len="med"/>
          </a:ln>
          <a:effectLst/>
        </p:spPr>
      </p:cxnSp>
      <p:cxnSp>
        <p:nvCxnSpPr>
          <p:cNvPr id="990" name="Straight Connector 989">
            <a:extLst>
              <a:ext uri="{FF2B5EF4-FFF2-40B4-BE49-F238E27FC236}">
                <a16:creationId xmlns:a16="http://schemas.microsoft.com/office/drawing/2014/main" id="{892E691D-F1B7-416D-9744-B77EBF07A65B}"/>
              </a:ext>
            </a:extLst>
          </p:cNvPr>
          <p:cNvCxnSpPr>
            <a:cxnSpLocks/>
          </p:cNvCxnSpPr>
          <p:nvPr/>
        </p:nvCxnSpPr>
        <p:spPr>
          <a:xfrm>
            <a:off x="2893434" y="2794080"/>
            <a:ext cx="244677" cy="0"/>
          </a:xfrm>
          <a:prstGeom prst="line">
            <a:avLst/>
          </a:prstGeom>
          <a:noFill/>
          <a:ln w="19050" cap="flat" cmpd="sng" algn="ctr">
            <a:solidFill>
              <a:srgbClr val="005A9F"/>
            </a:solidFill>
            <a:prstDash val="solid"/>
            <a:headEnd type="none" w="lg" len="med"/>
            <a:tailEnd type="none" w="lg" len="med"/>
          </a:ln>
          <a:effectLst/>
        </p:spPr>
      </p:cxnSp>
      <p:sp>
        <p:nvSpPr>
          <p:cNvPr id="991" name="TextBox 990">
            <a:extLst>
              <a:ext uri="{FF2B5EF4-FFF2-40B4-BE49-F238E27FC236}">
                <a16:creationId xmlns:a16="http://schemas.microsoft.com/office/drawing/2014/main" id="{A143F33D-3AC7-4118-A970-37B677C8CE60}"/>
              </a:ext>
            </a:extLst>
          </p:cNvPr>
          <p:cNvSpPr txBox="1"/>
          <p:nvPr/>
        </p:nvSpPr>
        <p:spPr>
          <a:xfrm>
            <a:off x="1875560" y="4676716"/>
            <a:ext cx="990977" cy="161583"/>
          </a:xfrm>
          <a:prstGeom prst="rect">
            <a:avLst/>
          </a:prstGeom>
          <a:solidFill>
            <a:srgbClr val="000000"/>
          </a:solidFill>
        </p:spPr>
        <p:txBody>
          <a:bodyPr wrap="none" lIns="91440" tIns="0" rIns="91440" bIns="0" rtlCol="0">
            <a:spAutoFit/>
          </a:bodyPr>
          <a:lstStyle/>
          <a:p>
            <a:pPr>
              <a:defRPr/>
            </a:pPr>
            <a:r>
              <a:rPr lang="en-US" sz="1050">
                <a:gradFill>
                  <a:gsLst>
                    <a:gs pos="2917">
                      <a:srgbClr val="50E6FF"/>
                    </a:gs>
                    <a:gs pos="30000">
                      <a:srgbClr val="50E6FF"/>
                    </a:gs>
                  </a:gsLst>
                  <a:lin ang="5400000" scaled="0"/>
                </a:gradFill>
                <a:latin typeface="Segoe UI Semibold"/>
              </a:rPr>
              <a:t>Workstations</a:t>
            </a:r>
          </a:p>
        </p:txBody>
      </p:sp>
      <p:sp>
        <p:nvSpPr>
          <p:cNvPr id="992" name="TextBox 991">
            <a:extLst>
              <a:ext uri="{FF2B5EF4-FFF2-40B4-BE49-F238E27FC236}">
                <a16:creationId xmlns:a16="http://schemas.microsoft.com/office/drawing/2014/main" id="{ED57DD64-676E-4483-AEBC-2E0ECA34B4AF}"/>
              </a:ext>
            </a:extLst>
          </p:cNvPr>
          <p:cNvSpPr txBox="1"/>
          <p:nvPr/>
        </p:nvSpPr>
        <p:spPr>
          <a:xfrm>
            <a:off x="231452" y="4676716"/>
            <a:ext cx="1165704" cy="161583"/>
          </a:xfrm>
          <a:prstGeom prst="rect">
            <a:avLst/>
          </a:prstGeom>
          <a:solidFill>
            <a:srgbClr val="000000"/>
          </a:solidFill>
        </p:spPr>
        <p:txBody>
          <a:bodyPr wrap="none" lIns="91440" tIns="0" rIns="91440" bIns="0" rtlCol="0">
            <a:spAutoFit/>
          </a:bodyPr>
          <a:lstStyle/>
          <a:p>
            <a:pPr>
              <a:defRPr/>
            </a:pPr>
            <a:r>
              <a:rPr lang="en-US" sz="1050">
                <a:gradFill>
                  <a:gsLst>
                    <a:gs pos="2917">
                      <a:srgbClr val="50E6FF"/>
                    </a:gs>
                    <a:gs pos="30000">
                      <a:srgbClr val="50E6FF"/>
                    </a:gs>
                  </a:gsLst>
                  <a:lin ang="5400000" scaled="0"/>
                </a:gradFill>
                <a:latin typeface="Segoe UI Semibold"/>
              </a:rPr>
              <a:t>‘Internal’ Access</a:t>
            </a:r>
          </a:p>
        </p:txBody>
      </p:sp>
      <p:cxnSp>
        <p:nvCxnSpPr>
          <p:cNvPr id="993" name="Straight Connector 992">
            <a:extLst>
              <a:ext uri="{FF2B5EF4-FFF2-40B4-BE49-F238E27FC236}">
                <a16:creationId xmlns:a16="http://schemas.microsoft.com/office/drawing/2014/main" id="{F86BCC7B-8541-4F6A-A5ED-F9FFAE42BA82}"/>
              </a:ext>
            </a:extLst>
          </p:cNvPr>
          <p:cNvCxnSpPr>
            <a:cxnSpLocks/>
          </p:cNvCxnSpPr>
          <p:nvPr/>
        </p:nvCxnSpPr>
        <p:spPr>
          <a:xfrm>
            <a:off x="3553466" y="4769050"/>
            <a:ext cx="1364219" cy="0"/>
          </a:xfrm>
          <a:prstGeom prst="line">
            <a:avLst/>
          </a:prstGeom>
          <a:noFill/>
          <a:ln w="9525" cap="rnd" cmpd="sng" algn="ctr">
            <a:solidFill>
              <a:srgbClr val="FFFFFF">
                <a:lumMod val="75000"/>
              </a:srgbClr>
            </a:solidFill>
            <a:prstDash val="sysDash"/>
            <a:headEnd type="none" w="lg" len="med"/>
            <a:tailEnd type="none" w="lg" len="med"/>
          </a:ln>
          <a:effectLst/>
        </p:spPr>
      </p:cxnSp>
      <p:cxnSp>
        <p:nvCxnSpPr>
          <p:cNvPr id="994" name="Straight Connector 993">
            <a:extLst>
              <a:ext uri="{FF2B5EF4-FFF2-40B4-BE49-F238E27FC236}">
                <a16:creationId xmlns:a16="http://schemas.microsoft.com/office/drawing/2014/main" id="{8D992EEC-73D0-41A5-9990-EF050C6147DD}"/>
              </a:ext>
            </a:extLst>
          </p:cNvPr>
          <p:cNvCxnSpPr>
            <a:cxnSpLocks/>
            <a:endCxn id="1001" idx="1"/>
          </p:cNvCxnSpPr>
          <p:nvPr/>
        </p:nvCxnSpPr>
        <p:spPr>
          <a:xfrm>
            <a:off x="6753571" y="4769050"/>
            <a:ext cx="1575273" cy="0"/>
          </a:xfrm>
          <a:prstGeom prst="line">
            <a:avLst/>
          </a:prstGeom>
          <a:noFill/>
          <a:ln w="9525" cap="rnd" cmpd="sng" algn="ctr">
            <a:solidFill>
              <a:srgbClr val="FFFFFF">
                <a:lumMod val="75000"/>
              </a:srgbClr>
            </a:solidFill>
            <a:prstDash val="sysDash"/>
            <a:headEnd type="none" w="lg" len="med"/>
            <a:tailEnd type="none" w="lg" len="med"/>
          </a:ln>
          <a:effectLst/>
        </p:spPr>
      </p:cxnSp>
      <p:sp>
        <p:nvSpPr>
          <p:cNvPr id="995" name="TextBox 994">
            <a:extLst>
              <a:ext uri="{FF2B5EF4-FFF2-40B4-BE49-F238E27FC236}">
                <a16:creationId xmlns:a16="http://schemas.microsoft.com/office/drawing/2014/main" id="{2157EAAF-C00E-4CDA-A889-8DAA62CDAC1E}"/>
              </a:ext>
            </a:extLst>
          </p:cNvPr>
          <p:cNvSpPr txBox="1"/>
          <p:nvPr/>
        </p:nvSpPr>
        <p:spPr>
          <a:xfrm>
            <a:off x="3154901" y="4707494"/>
            <a:ext cx="611065" cy="123111"/>
          </a:xfrm>
          <a:prstGeom prst="rect">
            <a:avLst/>
          </a:prstGeom>
          <a:solidFill>
            <a:srgbClr val="000000"/>
          </a:solidFill>
        </p:spPr>
        <p:txBody>
          <a:bodyPr wrap="none" lIns="91440" tIns="0" rIns="91440" bIns="0" rtlCol="0" anchor="ctr" anchorCtr="0">
            <a:spAutoFit/>
          </a:bodyPr>
          <a:lstStyle/>
          <a:p>
            <a:pPr algn="ctr">
              <a:defRPr/>
            </a:pPr>
            <a:r>
              <a:rPr lang="en-US" sz="800">
                <a:gradFill>
                  <a:gsLst>
                    <a:gs pos="2917">
                      <a:srgbClr val="FFFFFF"/>
                    </a:gs>
                    <a:gs pos="30000">
                      <a:srgbClr val="FFFFFF"/>
                    </a:gs>
                  </a:gsLst>
                  <a:lin ang="5400000" scaled="0"/>
                </a:gradFill>
                <a:latin typeface="Segoe UI Semibold"/>
              </a:rPr>
              <a:t>Accounts</a:t>
            </a:r>
          </a:p>
        </p:txBody>
      </p:sp>
      <p:sp>
        <p:nvSpPr>
          <p:cNvPr id="996" name="TextBox 995">
            <a:extLst>
              <a:ext uri="{FF2B5EF4-FFF2-40B4-BE49-F238E27FC236}">
                <a16:creationId xmlns:a16="http://schemas.microsoft.com/office/drawing/2014/main" id="{79236A89-CDA3-40DA-AA2D-02EB2B650B8F}"/>
              </a:ext>
            </a:extLst>
          </p:cNvPr>
          <p:cNvSpPr txBox="1"/>
          <p:nvPr/>
        </p:nvSpPr>
        <p:spPr>
          <a:xfrm>
            <a:off x="4652049" y="4707494"/>
            <a:ext cx="1173718" cy="123111"/>
          </a:xfrm>
          <a:prstGeom prst="rect">
            <a:avLst/>
          </a:prstGeom>
          <a:solidFill>
            <a:srgbClr val="000000"/>
          </a:solidFill>
        </p:spPr>
        <p:txBody>
          <a:bodyPr wrap="none" lIns="91440" tIns="0" rIns="91440" bIns="0" rtlCol="0" anchor="ctr" anchorCtr="0">
            <a:spAutoFit/>
          </a:bodyPr>
          <a:lstStyle/>
          <a:p>
            <a:pPr algn="ctr">
              <a:defRPr/>
            </a:pPr>
            <a:r>
              <a:rPr lang="en-US" sz="800">
                <a:gradFill>
                  <a:gsLst>
                    <a:gs pos="2917">
                      <a:srgbClr val="FFFFFF"/>
                    </a:gs>
                    <a:gs pos="30000">
                      <a:srgbClr val="FFFFFF"/>
                    </a:gs>
                  </a:gsLst>
                  <a:lin ang="5400000" scaled="0"/>
                </a:gradFill>
                <a:latin typeface="Segoe UI Semibold"/>
              </a:rPr>
              <a:t>Access and Privileges</a:t>
            </a:r>
          </a:p>
        </p:txBody>
      </p:sp>
      <p:sp>
        <p:nvSpPr>
          <p:cNvPr id="997" name="TextBox 996">
            <a:extLst>
              <a:ext uri="{FF2B5EF4-FFF2-40B4-BE49-F238E27FC236}">
                <a16:creationId xmlns:a16="http://schemas.microsoft.com/office/drawing/2014/main" id="{1492817E-54E9-4A4A-BE0A-5B211C2EF3AA}"/>
              </a:ext>
            </a:extLst>
          </p:cNvPr>
          <p:cNvSpPr txBox="1"/>
          <p:nvPr/>
        </p:nvSpPr>
        <p:spPr>
          <a:xfrm>
            <a:off x="6307936" y="4707494"/>
            <a:ext cx="595035" cy="123111"/>
          </a:xfrm>
          <a:prstGeom prst="rect">
            <a:avLst/>
          </a:prstGeom>
          <a:solidFill>
            <a:srgbClr val="000000"/>
          </a:solidFill>
        </p:spPr>
        <p:txBody>
          <a:bodyPr wrap="none" lIns="91440" tIns="0" rIns="91440" bIns="0" rtlCol="0" anchor="ctr" anchorCtr="0">
            <a:spAutoFit/>
          </a:bodyPr>
          <a:lstStyle/>
          <a:p>
            <a:pPr algn="ctr">
              <a:defRPr/>
            </a:pPr>
            <a:r>
              <a:rPr lang="en-US" sz="800">
                <a:gradFill>
                  <a:gsLst>
                    <a:gs pos="2917">
                      <a:srgbClr val="FFFFFF"/>
                    </a:gs>
                    <a:gs pos="30000">
                      <a:srgbClr val="FFFFFF"/>
                    </a:gs>
                  </a:gsLst>
                  <a:lin ang="5400000" scaled="0"/>
                </a:gradFill>
                <a:latin typeface="Segoe UI Semibold"/>
              </a:rPr>
              <a:t>Interface</a:t>
            </a:r>
          </a:p>
        </p:txBody>
      </p:sp>
      <p:sp>
        <p:nvSpPr>
          <p:cNvPr id="998" name="TextBox 997">
            <a:extLst>
              <a:ext uri="{FF2B5EF4-FFF2-40B4-BE49-F238E27FC236}">
                <a16:creationId xmlns:a16="http://schemas.microsoft.com/office/drawing/2014/main" id="{9FB7498A-B84B-45B6-AD47-1A1FC563250C}"/>
              </a:ext>
            </a:extLst>
          </p:cNvPr>
          <p:cNvSpPr txBox="1"/>
          <p:nvPr/>
        </p:nvSpPr>
        <p:spPr>
          <a:xfrm>
            <a:off x="3839806" y="4688257"/>
            <a:ext cx="655949" cy="161583"/>
          </a:xfrm>
          <a:prstGeom prst="rect">
            <a:avLst/>
          </a:prstGeom>
          <a:solidFill>
            <a:srgbClr val="000000"/>
          </a:solidFill>
        </p:spPr>
        <p:txBody>
          <a:bodyPr wrap="none" lIns="91440" tIns="0" rIns="91440" bIns="0" rtlCol="0" anchor="ctr" anchorCtr="0">
            <a:spAutoFit/>
          </a:bodyPr>
          <a:lstStyle/>
          <a:p>
            <a:pPr>
              <a:defRPr/>
            </a:pPr>
            <a:r>
              <a:rPr lang="en-US" sz="1050">
                <a:gradFill>
                  <a:gsLst>
                    <a:gs pos="2917">
                      <a:srgbClr val="50E6FF"/>
                    </a:gs>
                    <a:gs pos="30000">
                      <a:srgbClr val="50E6FF"/>
                    </a:gs>
                  </a:gsLst>
                  <a:lin ang="5400000" scaled="0"/>
                </a:gradFill>
                <a:latin typeface="Segoe UI Semibold"/>
              </a:rPr>
              <a:t>Identity</a:t>
            </a:r>
          </a:p>
        </p:txBody>
      </p:sp>
      <p:sp>
        <p:nvSpPr>
          <p:cNvPr id="999" name="TextBox 998">
            <a:extLst>
              <a:ext uri="{FF2B5EF4-FFF2-40B4-BE49-F238E27FC236}">
                <a16:creationId xmlns:a16="http://schemas.microsoft.com/office/drawing/2014/main" id="{35E068CD-D609-4A98-839B-6F4DD3C8DE15}"/>
              </a:ext>
            </a:extLst>
          </p:cNvPr>
          <p:cNvSpPr txBox="1"/>
          <p:nvPr/>
        </p:nvSpPr>
        <p:spPr>
          <a:xfrm>
            <a:off x="7040481" y="4676716"/>
            <a:ext cx="1143000" cy="161583"/>
          </a:xfrm>
          <a:prstGeom prst="rect">
            <a:avLst/>
          </a:prstGeom>
          <a:solidFill>
            <a:srgbClr val="000000"/>
          </a:solidFill>
        </p:spPr>
        <p:txBody>
          <a:bodyPr wrap="square" lIns="91440" tIns="0" rIns="91440" bIns="0" rtlCol="0">
            <a:spAutoFit/>
          </a:bodyPr>
          <a:lstStyle/>
          <a:p>
            <a:pPr>
              <a:defRPr/>
            </a:pPr>
            <a:r>
              <a:rPr lang="en-US" sz="1050">
                <a:gradFill>
                  <a:gsLst>
                    <a:gs pos="2917">
                      <a:srgbClr val="50E6FF"/>
                    </a:gs>
                    <a:gs pos="30000">
                      <a:srgbClr val="50E6FF"/>
                    </a:gs>
                  </a:gsLst>
                  <a:lin ang="5400000" scaled="0"/>
                </a:gradFill>
                <a:latin typeface="Segoe UI Semibold"/>
              </a:rPr>
              <a:t>Infrastructure</a:t>
            </a:r>
          </a:p>
        </p:txBody>
      </p:sp>
      <p:sp>
        <p:nvSpPr>
          <p:cNvPr id="1000" name="TextBox 999">
            <a:extLst>
              <a:ext uri="{FF2B5EF4-FFF2-40B4-BE49-F238E27FC236}">
                <a16:creationId xmlns:a16="http://schemas.microsoft.com/office/drawing/2014/main" id="{442483A5-3A7D-4036-85CA-E973A11539BA}"/>
              </a:ext>
            </a:extLst>
          </p:cNvPr>
          <p:cNvSpPr txBox="1"/>
          <p:nvPr/>
        </p:nvSpPr>
        <p:spPr>
          <a:xfrm>
            <a:off x="9364891" y="4676716"/>
            <a:ext cx="1880643" cy="161583"/>
          </a:xfrm>
          <a:prstGeom prst="rect">
            <a:avLst/>
          </a:prstGeom>
          <a:solidFill>
            <a:srgbClr val="000000"/>
          </a:solidFill>
        </p:spPr>
        <p:txBody>
          <a:bodyPr wrap="none" lIns="91440" tIns="0" rIns="91440" bIns="0" rtlCol="0">
            <a:spAutoFit/>
          </a:bodyPr>
          <a:lstStyle/>
          <a:p>
            <a:pPr>
              <a:defRPr/>
            </a:pPr>
            <a:r>
              <a:rPr lang="en-US" sz="1050">
                <a:gradFill>
                  <a:gsLst>
                    <a:gs pos="2917">
                      <a:srgbClr val="50E6FF"/>
                    </a:gs>
                    <a:gs pos="30000">
                      <a:srgbClr val="50E6FF"/>
                    </a:gs>
                  </a:gsLst>
                  <a:lin ang="5400000" scaled="0"/>
                </a:gradFill>
                <a:latin typeface="Segoe UI Semibold"/>
              </a:rPr>
              <a:t>Network &amp; ‘External’ Access</a:t>
            </a:r>
          </a:p>
        </p:txBody>
      </p:sp>
      <p:sp>
        <p:nvSpPr>
          <p:cNvPr id="1001" name="TextBox 1000">
            <a:extLst>
              <a:ext uri="{FF2B5EF4-FFF2-40B4-BE49-F238E27FC236}">
                <a16:creationId xmlns:a16="http://schemas.microsoft.com/office/drawing/2014/main" id="{5B81D65F-BE19-4278-B936-1AF7A43B6E16}"/>
              </a:ext>
            </a:extLst>
          </p:cNvPr>
          <p:cNvSpPr txBox="1"/>
          <p:nvPr/>
        </p:nvSpPr>
        <p:spPr>
          <a:xfrm>
            <a:off x="8328844" y="4707494"/>
            <a:ext cx="609462" cy="123111"/>
          </a:xfrm>
          <a:prstGeom prst="rect">
            <a:avLst/>
          </a:prstGeom>
          <a:solidFill>
            <a:srgbClr val="000000"/>
          </a:solidFill>
        </p:spPr>
        <p:txBody>
          <a:bodyPr wrap="none" lIns="91440" tIns="0" rIns="91440" bIns="0" rtlCol="0" anchor="ctr" anchorCtr="0">
            <a:spAutoFit/>
          </a:bodyPr>
          <a:lstStyle/>
          <a:p>
            <a:pPr algn="ctr">
              <a:defRPr/>
            </a:pPr>
            <a:r>
              <a:rPr lang="en-US" sz="800">
                <a:gradFill>
                  <a:gsLst>
                    <a:gs pos="2917">
                      <a:srgbClr val="FFFFFF"/>
                    </a:gs>
                    <a:gs pos="30000">
                      <a:srgbClr val="FFFFFF"/>
                    </a:gs>
                  </a:gsLst>
                  <a:lin ang="5400000" scaled="0"/>
                </a:gradFill>
                <a:latin typeface="Segoe UI Semibold"/>
              </a:rPr>
              <a:t>Resource</a:t>
            </a:r>
          </a:p>
        </p:txBody>
      </p:sp>
      <p:sp>
        <p:nvSpPr>
          <p:cNvPr id="1002" name="Rectangle 1001">
            <a:extLst>
              <a:ext uri="{FF2B5EF4-FFF2-40B4-BE49-F238E27FC236}">
                <a16:creationId xmlns:a16="http://schemas.microsoft.com/office/drawing/2014/main" id="{9817C287-ECCF-4120-B332-D07BBD460F94}"/>
              </a:ext>
            </a:extLst>
          </p:cNvPr>
          <p:cNvSpPr/>
          <p:nvPr/>
        </p:nvSpPr>
        <p:spPr bwMode="auto">
          <a:xfrm>
            <a:off x="7726089" y="1708332"/>
            <a:ext cx="3395859" cy="287113"/>
          </a:xfrm>
          <a:prstGeom prst="rect">
            <a:avLst/>
          </a:prstGeom>
          <a:noFill/>
          <a:ln w="9525" cap="rnd" cmpd="sng" algn="ctr">
            <a:no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eaLnBrk="1" fontAlgn="base" latinLnBrk="0" hangingPunct="1">
              <a:lnSpc>
                <a:spcPct val="90000"/>
              </a:lnSpc>
              <a:spcBef>
                <a:spcPct val="0"/>
              </a:spcBef>
              <a:spcAft>
                <a:spcPts val="100"/>
              </a:spcAft>
              <a:buClrTx/>
              <a:buSzTx/>
              <a:buFontTx/>
              <a:buNone/>
              <a:tabLst/>
              <a:defRPr/>
            </a:pPr>
            <a:r>
              <a:rPr kumimoji="0" lang="en-US" sz="600" b="0" i="1" u="none" strike="noStrike" kern="0" cap="none" spc="0" normalizeH="0" baseline="0" noProof="0">
                <a:ln>
                  <a:noFill/>
                </a:ln>
                <a:gradFill>
                  <a:gsLst>
                    <a:gs pos="34000">
                      <a:srgbClr val="1A1A1A"/>
                    </a:gs>
                    <a:gs pos="85000">
                      <a:srgbClr val="1A1A1A"/>
                    </a:gs>
                  </a:gsLst>
                  <a:lin ang="5400000" scaled="1"/>
                </a:gradFill>
                <a:effectLst/>
                <a:uLnTx/>
                <a:uFillTx/>
                <a:latin typeface="Segoe UI Semibold"/>
                <a:ea typeface="+mn-ea"/>
                <a:cs typeface="+mn-cs"/>
              </a:rPr>
              <a:t>Enable Zero Trust Networking &amp; Secure Access Service Edge (SASE)</a:t>
            </a:r>
          </a:p>
        </p:txBody>
      </p:sp>
      <p:sp>
        <p:nvSpPr>
          <p:cNvPr id="1003" name="Rectangle 1002">
            <a:hlinkClick r:id="rId67"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1FEC27E5-FF24-4CDF-BA08-CB261898FB75}"/>
              </a:ext>
            </a:extLst>
          </p:cNvPr>
          <p:cNvSpPr/>
          <p:nvPr/>
        </p:nvSpPr>
        <p:spPr>
          <a:xfrm>
            <a:off x="1972752"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defTabSz="91440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Microsoft Defender for Endpoint</a:t>
            </a:r>
          </a:p>
        </p:txBody>
      </p:sp>
      <p:sp>
        <p:nvSpPr>
          <p:cNvPr id="1004" name="Rectangle 1003">
            <a:hlinkClick r:id="rId68" tooltip="Top Azure security best practices Microsoft recommends based on lessons learned across customers and our own environments."/>
            <a:extLst>
              <a:ext uri="{FF2B5EF4-FFF2-40B4-BE49-F238E27FC236}">
                <a16:creationId xmlns:a16="http://schemas.microsoft.com/office/drawing/2014/main" id="{0E65740B-6FF7-458B-B658-814BC089992A}"/>
              </a:ext>
            </a:extLst>
          </p:cNvPr>
          <p:cNvSpPr/>
          <p:nvPr/>
        </p:nvSpPr>
        <p:spPr bwMode="auto">
          <a:xfrm>
            <a:off x="4003111" y="1134266"/>
            <a:ext cx="1484673" cy="188832"/>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8000"/>
              </a:prstClr>
            </a:outerShdw>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Top 10 Azure Security Best Practices</a:t>
            </a:r>
          </a:p>
        </p:txBody>
      </p:sp>
      <p:sp>
        <p:nvSpPr>
          <p:cNvPr id="1005" name="Rectangle 1004">
            <a:hlinkClick r:id="rId69"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3B4841A5-FE80-4EB2-9214-FACEC1D45058}"/>
              </a:ext>
            </a:extLst>
          </p:cNvPr>
          <p:cNvSpPr/>
          <p:nvPr/>
        </p:nvSpPr>
        <p:spPr bwMode="auto">
          <a:xfrm>
            <a:off x="10102453" y="2274459"/>
            <a:ext cx="968664" cy="1382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6" name="Rectangle 1005">
            <a:hlinkClick r:id="rId70"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A151FCBB-22FB-47EB-9521-6BC3A6100C0B}"/>
              </a:ext>
            </a:extLst>
          </p:cNvPr>
          <p:cNvSpPr/>
          <p:nvPr/>
        </p:nvSpPr>
        <p:spPr>
          <a:xfrm>
            <a:off x="4585190" y="2346993"/>
            <a:ext cx="912411"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App Proxy</a:t>
            </a:r>
          </a:p>
        </p:txBody>
      </p:sp>
      <p:sp>
        <p:nvSpPr>
          <p:cNvPr id="1007" name="Rectangle 1006">
            <a:hlinkClick r:id="rId71"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D276AE80-47E6-4A73-84C8-EAD17888611A}"/>
              </a:ext>
            </a:extLst>
          </p:cNvPr>
          <p:cNvSpPr/>
          <p:nvPr/>
        </p:nvSpPr>
        <p:spPr>
          <a:xfrm>
            <a:off x="253641" y="3627207"/>
            <a:ext cx="3923515" cy="872932"/>
          </a:xfrm>
          <a:prstGeom prst="rect">
            <a:avLst/>
          </a:prstGeom>
          <a:noFill/>
          <a:ln w="14224" cap="flat" cmpd="sng" algn="ctr">
            <a:noFill/>
            <a:prstDash val="solid"/>
          </a:ln>
          <a:effectLst/>
        </p:spPr>
        <p:txBody>
          <a:bodyPr l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endParaRPr>
          </a:p>
        </p:txBody>
      </p:sp>
      <p:sp>
        <p:nvSpPr>
          <p:cNvPr id="1008" name="Rectangle 1007">
            <a:hlinkClick r:id="rId72"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A4C2459D-DB3B-46F4-9AD0-F565583D5E0E}"/>
              </a:ext>
            </a:extLst>
          </p:cNvPr>
          <p:cNvSpPr/>
          <p:nvPr/>
        </p:nvSpPr>
        <p:spPr>
          <a:xfrm>
            <a:off x="1905210" y="3617758"/>
            <a:ext cx="1337560" cy="876123"/>
          </a:xfrm>
          <a:prstGeom prst="rect">
            <a:avLst/>
          </a:prstGeom>
          <a:noFill/>
          <a:ln w="14224" cap="flat" cmpd="sng" algn="ctr">
            <a:noFill/>
            <a:prstDash val="solid"/>
          </a:ln>
          <a:effectLst/>
        </p:spPr>
        <p:txBody>
          <a:bodyPr lIns="2286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endParaRPr>
          </a:p>
        </p:txBody>
      </p:sp>
      <p:sp>
        <p:nvSpPr>
          <p:cNvPr id="1009" name="Rectangle 1008">
            <a:hlinkClick r:id="rId73" tooltip="Network security groups filter network traffic to and from Azure resources in an Azure virtual network. A network security group contains security rules that allow or deny inbound network traffic to, or outbound network traffic from, Azure resources"/>
            <a:extLst>
              <a:ext uri="{FF2B5EF4-FFF2-40B4-BE49-F238E27FC236}">
                <a16:creationId xmlns:a16="http://schemas.microsoft.com/office/drawing/2014/main" id="{2D59C756-1644-44C3-95D0-BDD1B8561A83}"/>
              </a:ext>
            </a:extLst>
          </p:cNvPr>
          <p:cNvSpPr/>
          <p:nvPr/>
        </p:nvSpPr>
        <p:spPr>
          <a:xfrm>
            <a:off x="7773870" y="2098064"/>
            <a:ext cx="322577" cy="146304"/>
          </a:xfrm>
          <a:prstGeom prst="rect">
            <a:avLst/>
          </a:prstGeom>
          <a:no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defTabSz="914400" eaLnBrk="1" fontAlgn="base" latinLnBrk="0" hangingPunct="1">
              <a:lnSpc>
                <a:spcPct val="90000"/>
              </a:lnSpc>
              <a:spcBef>
                <a:spcPct val="0"/>
              </a:spcBef>
              <a:spcAft>
                <a:spcPts val="100"/>
              </a:spcAft>
              <a:buClrTx/>
              <a:buSzTx/>
              <a:buFontTx/>
              <a:buNone/>
              <a:tabLst/>
              <a:defRPr/>
            </a:pPr>
            <a:endPar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3658211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847"/>
                                        </p:tgtEl>
                                        <p:attrNameLst>
                                          <p:attrName>style.visibility</p:attrName>
                                        </p:attrNameLst>
                                      </p:cBhvr>
                                      <p:to>
                                        <p:strVal val="visible"/>
                                      </p:to>
                                    </p:set>
                                    <p:animEffect transition="in" filter="wipe(left)">
                                      <p:cBhvr>
                                        <p:cTn id="7" dur="1000"/>
                                        <p:tgtEl>
                                          <p:spTgt spid="847"/>
                                        </p:tgtEl>
                                      </p:cBhvr>
                                    </p:animEffect>
                                  </p:childTnLst>
                                </p:cTn>
                              </p:par>
                            </p:childTnLst>
                          </p:cTn>
                        </p:par>
                        <p:par>
                          <p:cTn id="8" fill="hold">
                            <p:stCondLst>
                              <p:cond delay="1500"/>
                            </p:stCondLst>
                            <p:childTnLst>
                              <p:par>
                                <p:cTn id="9" presetID="16" presetClass="entr" presetSubtype="42" fill="hold" nodeType="afterEffect">
                                  <p:stCondLst>
                                    <p:cond delay="0"/>
                                  </p:stCondLst>
                                  <p:childTnLst>
                                    <p:set>
                                      <p:cBhvr>
                                        <p:cTn id="10" dur="1" fill="hold">
                                          <p:stCondLst>
                                            <p:cond delay="0"/>
                                          </p:stCondLst>
                                        </p:cTn>
                                        <p:tgtEl>
                                          <p:spTgt spid="752"/>
                                        </p:tgtEl>
                                        <p:attrNameLst>
                                          <p:attrName>style.visibility</p:attrName>
                                        </p:attrNameLst>
                                      </p:cBhvr>
                                      <p:to>
                                        <p:strVal val="visible"/>
                                      </p:to>
                                    </p:set>
                                    <p:animEffect transition="in" filter="barn(outHorizontal)">
                                      <p:cBhvr>
                                        <p:cTn id="11" dur="500"/>
                                        <p:tgtEl>
                                          <p:spTgt spid="752"/>
                                        </p:tgtEl>
                                      </p:cBhvr>
                                    </p:animEffect>
                                  </p:childTnLst>
                                </p:cTn>
                              </p:par>
                              <p:par>
                                <p:cTn id="12" presetID="16" presetClass="entr" presetSubtype="42" fill="hold" nodeType="withEffect">
                                  <p:stCondLst>
                                    <p:cond delay="500"/>
                                  </p:stCondLst>
                                  <p:childTnLst>
                                    <p:set>
                                      <p:cBhvr>
                                        <p:cTn id="13" dur="1" fill="hold">
                                          <p:stCondLst>
                                            <p:cond delay="0"/>
                                          </p:stCondLst>
                                        </p:cTn>
                                        <p:tgtEl>
                                          <p:spTgt spid="759"/>
                                        </p:tgtEl>
                                        <p:attrNameLst>
                                          <p:attrName>style.visibility</p:attrName>
                                        </p:attrNameLst>
                                      </p:cBhvr>
                                      <p:to>
                                        <p:strVal val="visible"/>
                                      </p:to>
                                    </p:set>
                                    <p:animEffect transition="in" filter="barn(outHorizontal)">
                                      <p:cBhvr>
                                        <p:cTn id="14" dur="500"/>
                                        <p:tgtEl>
                                          <p:spTgt spid="75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12"/>
                                        </p:tgtEl>
                                        <p:attrNameLst>
                                          <p:attrName>style.visibility</p:attrName>
                                        </p:attrNameLst>
                                      </p:cBhvr>
                                      <p:to>
                                        <p:strVal val="visible"/>
                                      </p:to>
                                    </p:set>
                                    <p:animEffect transition="in" filter="wipe(left)">
                                      <p:cBhvr>
                                        <p:cTn id="19" dur="500"/>
                                        <p:tgtEl>
                                          <p:spTgt spid="712"/>
                                        </p:tgtEl>
                                      </p:cBhvr>
                                    </p:animEffect>
                                  </p:childTnLst>
                                </p:cTn>
                              </p:par>
                              <p:par>
                                <p:cTn id="20" presetID="22" presetClass="entr" presetSubtype="8" fill="hold" nodeType="withEffect">
                                  <p:stCondLst>
                                    <p:cond delay="250"/>
                                  </p:stCondLst>
                                  <p:childTnLst>
                                    <p:set>
                                      <p:cBhvr>
                                        <p:cTn id="21" dur="1" fill="hold">
                                          <p:stCondLst>
                                            <p:cond delay="0"/>
                                          </p:stCondLst>
                                        </p:cTn>
                                        <p:tgtEl>
                                          <p:spTgt spid="703"/>
                                        </p:tgtEl>
                                        <p:attrNameLst>
                                          <p:attrName>style.visibility</p:attrName>
                                        </p:attrNameLst>
                                      </p:cBhvr>
                                      <p:to>
                                        <p:strVal val="visible"/>
                                      </p:to>
                                    </p:set>
                                    <p:animEffect transition="in" filter="wipe(left)">
                                      <p:cBhvr>
                                        <p:cTn id="22" dur="500"/>
                                        <p:tgtEl>
                                          <p:spTgt spid="703"/>
                                        </p:tgtEl>
                                      </p:cBhvr>
                                    </p:animEffect>
                                  </p:childTnLst>
                                </p:cTn>
                              </p:par>
                            </p:childTnLst>
                          </p:cTn>
                        </p:par>
                        <p:par>
                          <p:cTn id="23" fill="hold">
                            <p:stCondLst>
                              <p:cond delay="750"/>
                            </p:stCondLst>
                            <p:childTnLst>
                              <p:par>
                                <p:cTn id="24" presetID="10" presetClass="entr" presetSubtype="0" fill="hold" nodeType="afterEffect">
                                  <p:stCondLst>
                                    <p:cond delay="250"/>
                                  </p:stCondLst>
                                  <p:childTnLst>
                                    <p:set>
                                      <p:cBhvr>
                                        <p:cTn id="25" dur="1" fill="hold">
                                          <p:stCondLst>
                                            <p:cond delay="0"/>
                                          </p:stCondLst>
                                        </p:cTn>
                                        <p:tgtEl>
                                          <p:spTgt spid="789"/>
                                        </p:tgtEl>
                                        <p:attrNameLst>
                                          <p:attrName>style.visibility</p:attrName>
                                        </p:attrNameLst>
                                      </p:cBhvr>
                                      <p:to>
                                        <p:strVal val="visible"/>
                                      </p:to>
                                    </p:set>
                                    <p:animEffect transition="in" filter="fade">
                                      <p:cBhvr>
                                        <p:cTn id="26" dur="500"/>
                                        <p:tgtEl>
                                          <p:spTgt spid="78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41"/>
                                        </p:tgtEl>
                                        <p:attrNameLst>
                                          <p:attrName>style.visibility</p:attrName>
                                        </p:attrNameLst>
                                      </p:cBhvr>
                                      <p:to>
                                        <p:strVal val="visible"/>
                                      </p:to>
                                    </p:set>
                                    <p:animEffect transition="in" filter="fade">
                                      <p:cBhvr>
                                        <p:cTn id="31" dur="500"/>
                                        <p:tgtEl>
                                          <p:spTgt spid="7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43"/>
                                        </p:tgtEl>
                                        <p:attrNameLst>
                                          <p:attrName>style.visibility</p:attrName>
                                        </p:attrNameLst>
                                      </p:cBhvr>
                                      <p:to>
                                        <p:strVal val="visible"/>
                                      </p:to>
                                    </p:set>
                                    <p:animEffect transition="in" filter="fade">
                                      <p:cBhvr>
                                        <p:cTn id="34" dur="500"/>
                                        <p:tgtEl>
                                          <p:spTgt spid="7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03"/>
                                        </p:tgtEl>
                                        <p:attrNameLst>
                                          <p:attrName>style.visibility</p:attrName>
                                        </p:attrNameLst>
                                      </p:cBhvr>
                                      <p:to>
                                        <p:strVal val="visible"/>
                                      </p:to>
                                    </p:set>
                                    <p:animEffect transition="in" filter="fade">
                                      <p:cBhvr>
                                        <p:cTn id="37" dur="500"/>
                                        <p:tgtEl>
                                          <p:spTgt spid="100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42"/>
                                        </p:tgtEl>
                                        <p:attrNameLst>
                                          <p:attrName>style.visibility</p:attrName>
                                        </p:attrNameLst>
                                      </p:cBhvr>
                                      <p:to>
                                        <p:strVal val="visible"/>
                                      </p:to>
                                    </p:set>
                                    <p:animEffect transition="in" filter="fade">
                                      <p:cBhvr>
                                        <p:cTn id="40" dur="500"/>
                                        <p:tgtEl>
                                          <p:spTgt spid="742"/>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44"/>
                                        </p:tgtEl>
                                        <p:attrNameLst>
                                          <p:attrName>style.visibility</p:attrName>
                                        </p:attrNameLst>
                                      </p:cBhvr>
                                      <p:to>
                                        <p:strVal val="visible"/>
                                      </p:to>
                                    </p:set>
                                    <p:animEffect transition="in" filter="fade">
                                      <p:cBhvr>
                                        <p:cTn id="44" dur="500"/>
                                        <p:tgtEl>
                                          <p:spTgt spid="744"/>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740"/>
                                        </p:tgtEl>
                                        <p:attrNameLst>
                                          <p:attrName>style.visibility</p:attrName>
                                        </p:attrNameLst>
                                      </p:cBhvr>
                                      <p:to>
                                        <p:strVal val="visible"/>
                                      </p:to>
                                    </p:set>
                                    <p:animEffect transition="in" filter="wipe(down)">
                                      <p:cBhvr>
                                        <p:cTn id="48" dur="500"/>
                                        <p:tgtEl>
                                          <p:spTgt spid="740"/>
                                        </p:tgtEl>
                                      </p:cBhvr>
                                    </p:animEffect>
                                  </p:childTnLst>
                                </p:cTn>
                              </p:par>
                              <p:par>
                                <p:cTn id="49" presetID="10" presetClass="entr" presetSubtype="0" fill="hold" nodeType="withEffect">
                                  <p:stCondLst>
                                    <p:cond delay="250"/>
                                  </p:stCondLst>
                                  <p:childTnLst>
                                    <p:set>
                                      <p:cBhvr>
                                        <p:cTn id="50" dur="1" fill="hold">
                                          <p:stCondLst>
                                            <p:cond delay="0"/>
                                          </p:stCondLst>
                                        </p:cTn>
                                        <p:tgtEl>
                                          <p:spTgt spid="826"/>
                                        </p:tgtEl>
                                        <p:attrNameLst>
                                          <p:attrName>style.visibility</p:attrName>
                                        </p:attrNameLst>
                                      </p:cBhvr>
                                      <p:to>
                                        <p:strVal val="visible"/>
                                      </p:to>
                                    </p:set>
                                    <p:animEffect transition="in" filter="fade">
                                      <p:cBhvr>
                                        <p:cTn id="51" dur="500"/>
                                        <p:tgtEl>
                                          <p:spTgt spid="826"/>
                                        </p:tgtEl>
                                      </p:cBhvr>
                                    </p:animEffect>
                                  </p:childTnLst>
                                </p:cTn>
                              </p:par>
                            </p:childTnLst>
                          </p:cTn>
                        </p:par>
                        <p:par>
                          <p:cTn id="52" fill="hold">
                            <p:stCondLst>
                              <p:cond delay="1750"/>
                            </p:stCondLst>
                            <p:childTnLst>
                              <p:par>
                                <p:cTn id="53" presetID="22" presetClass="entr" presetSubtype="8" fill="hold" nodeType="afterEffect">
                                  <p:stCondLst>
                                    <p:cond delay="0"/>
                                  </p:stCondLst>
                                  <p:childTnLst>
                                    <p:set>
                                      <p:cBhvr>
                                        <p:cTn id="54" dur="1" fill="hold">
                                          <p:stCondLst>
                                            <p:cond delay="0"/>
                                          </p:stCondLst>
                                        </p:cTn>
                                        <p:tgtEl>
                                          <p:spTgt spid="989"/>
                                        </p:tgtEl>
                                        <p:attrNameLst>
                                          <p:attrName>style.visibility</p:attrName>
                                        </p:attrNameLst>
                                      </p:cBhvr>
                                      <p:to>
                                        <p:strVal val="visible"/>
                                      </p:to>
                                    </p:set>
                                    <p:animEffect transition="in" filter="wipe(left)">
                                      <p:cBhvr>
                                        <p:cTn id="55" dur="500"/>
                                        <p:tgtEl>
                                          <p:spTgt spid="989"/>
                                        </p:tgtEl>
                                      </p:cBhvr>
                                    </p:animEffect>
                                  </p:childTnLst>
                                </p:cTn>
                              </p:par>
                              <p:par>
                                <p:cTn id="56" presetID="22" presetClass="entr" presetSubtype="8" fill="hold" nodeType="withEffect">
                                  <p:stCondLst>
                                    <p:cond delay="0"/>
                                  </p:stCondLst>
                                  <p:childTnLst>
                                    <p:set>
                                      <p:cBhvr>
                                        <p:cTn id="57" dur="1" fill="hold">
                                          <p:stCondLst>
                                            <p:cond delay="0"/>
                                          </p:stCondLst>
                                        </p:cTn>
                                        <p:tgtEl>
                                          <p:spTgt spid="990"/>
                                        </p:tgtEl>
                                        <p:attrNameLst>
                                          <p:attrName>style.visibility</p:attrName>
                                        </p:attrNameLst>
                                      </p:cBhvr>
                                      <p:to>
                                        <p:strVal val="visible"/>
                                      </p:to>
                                    </p:set>
                                    <p:animEffect transition="in" filter="wipe(left)">
                                      <p:cBhvr>
                                        <p:cTn id="58" dur="500"/>
                                        <p:tgtEl>
                                          <p:spTgt spid="990"/>
                                        </p:tgtEl>
                                      </p:cBhvr>
                                    </p:animEffect>
                                  </p:childTnLst>
                                </p:cTn>
                              </p:par>
                              <p:par>
                                <p:cTn id="59" presetID="42" presetClass="entr" presetSubtype="0" fill="hold" nodeType="withEffect">
                                  <p:stCondLst>
                                    <p:cond delay="250"/>
                                  </p:stCondLst>
                                  <p:childTnLst>
                                    <p:set>
                                      <p:cBhvr>
                                        <p:cTn id="60" dur="1" fill="hold">
                                          <p:stCondLst>
                                            <p:cond delay="0"/>
                                          </p:stCondLst>
                                        </p:cTn>
                                        <p:tgtEl>
                                          <p:spTgt spid="709"/>
                                        </p:tgtEl>
                                        <p:attrNameLst>
                                          <p:attrName>style.visibility</p:attrName>
                                        </p:attrNameLst>
                                      </p:cBhvr>
                                      <p:to>
                                        <p:strVal val="visible"/>
                                      </p:to>
                                    </p:set>
                                    <p:animEffect transition="in" filter="fade">
                                      <p:cBhvr>
                                        <p:cTn id="61" dur="500"/>
                                        <p:tgtEl>
                                          <p:spTgt spid="709"/>
                                        </p:tgtEl>
                                      </p:cBhvr>
                                    </p:animEffect>
                                    <p:anim calcmode="lin" valueType="num">
                                      <p:cBhvr>
                                        <p:cTn id="62" dur="500" fill="hold"/>
                                        <p:tgtEl>
                                          <p:spTgt spid="709"/>
                                        </p:tgtEl>
                                        <p:attrNameLst>
                                          <p:attrName>ppt_x</p:attrName>
                                        </p:attrNameLst>
                                      </p:cBhvr>
                                      <p:tavLst>
                                        <p:tav tm="0">
                                          <p:val>
                                            <p:strVal val="#ppt_x"/>
                                          </p:val>
                                        </p:tav>
                                        <p:tav tm="100000">
                                          <p:val>
                                            <p:strVal val="#ppt_x"/>
                                          </p:val>
                                        </p:tav>
                                      </p:tavLst>
                                    </p:anim>
                                    <p:anim calcmode="lin" valueType="num">
                                      <p:cBhvr>
                                        <p:cTn id="63" dur="500" fill="hold"/>
                                        <p:tgtEl>
                                          <p:spTgt spid="709"/>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10" presetClass="entr" presetSubtype="0" fill="hold" grpId="0" nodeType="afterEffect">
                                  <p:stCondLst>
                                    <p:cond delay="0"/>
                                  </p:stCondLst>
                                  <p:childTnLst>
                                    <p:set>
                                      <p:cBhvr>
                                        <p:cTn id="66" dur="1" fill="hold">
                                          <p:stCondLst>
                                            <p:cond delay="0"/>
                                          </p:stCondLst>
                                        </p:cTn>
                                        <p:tgtEl>
                                          <p:spTgt spid="751"/>
                                        </p:tgtEl>
                                        <p:attrNameLst>
                                          <p:attrName>style.visibility</p:attrName>
                                        </p:attrNameLst>
                                      </p:cBhvr>
                                      <p:to>
                                        <p:strVal val="visible"/>
                                      </p:to>
                                    </p:set>
                                    <p:animEffect transition="in" filter="fade">
                                      <p:cBhvr>
                                        <p:cTn id="67" dur="500"/>
                                        <p:tgtEl>
                                          <p:spTgt spid="751"/>
                                        </p:tgtEl>
                                      </p:cBhvr>
                                    </p:animEffect>
                                  </p:childTnLst>
                                </p:cTn>
                              </p:par>
                              <p:par>
                                <p:cTn id="68" presetID="10" presetClass="entr" presetSubtype="0" fill="hold" nodeType="withEffect">
                                  <p:stCondLst>
                                    <p:cond delay="250"/>
                                  </p:stCondLst>
                                  <p:childTnLst>
                                    <p:set>
                                      <p:cBhvr>
                                        <p:cTn id="69" dur="1" fill="hold">
                                          <p:stCondLst>
                                            <p:cond delay="0"/>
                                          </p:stCondLst>
                                        </p:cTn>
                                        <p:tgtEl>
                                          <p:spTgt spid="723"/>
                                        </p:tgtEl>
                                        <p:attrNameLst>
                                          <p:attrName>style.visibility</p:attrName>
                                        </p:attrNameLst>
                                      </p:cBhvr>
                                      <p:to>
                                        <p:strVal val="visible"/>
                                      </p:to>
                                    </p:set>
                                    <p:animEffect transition="in" filter="fade">
                                      <p:cBhvr>
                                        <p:cTn id="70" dur="500"/>
                                        <p:tgtEl>
                                          <p:spTgt spid="723"/>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721"/>
                                        </p:tgtEl>
                                        <p:attrNameLst>
                                          <p:attrName>style.visibility</p:attrName>
                                        </p:attrNameLst>
                                      </p:cBhvr>
                                      <p:to>
                                        <p:strVal val="visible"/>
                                      </p:to>
                                    </p:set>
                                    <p:animEffect transition="in" filter="fade">
                                      <p:cBhvr>
                                        <p:cTn id="73" dur="500"/>
                                        <p:tgtEl>
                                          <p:spTgt spid="721"/>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722"/>
                                        </p:tgtEl>
                                        <p:attrNameLst>
                                          <p:attrName>style.visibility</p:attrName>
                                        </p:attrNameLst>
                                      </p:cBhvr>
                                      <p:to>
                                        <p:strVal val="visible"/>
                                      </p:to>
                                    </p:set>
                                    <p:animEffect transition="in" filter="fade">
                                      <p:cBhvr>
                                        <p:cTn id="76" dur="500"/>
                                        <p:tgtEl>
                                          <p:spTgt spid="722"/>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1006"/>
                                        </p:tgtEl>
                                        <p:attrNameLst>
                                          <p:attrName>style.visibility</p:attrName>
                                        </p:attrNameLst>
                                      </p:cBhvr>
                                      <p:to>
                                        <p:strVal val="visible"/>
                                      </p:to>
                                    </p:set>
                                    <p:animEffect transition="in" filter="fade">
                                      <p:cBhvr>
                                        <p:cTn id="79" dur="500"/>
                                        <p:tgtEl>
                                          <p:spTgt spid="1006"/>
                                        </p:tgtEl>
                                      </p:cBhvr>
                                    </p:animEffect>
                                  </p:childTnLst>
                                </p:cTn>
                              </p:par>
                              <p:par>
                                <p:cTn id="80" presetID="10" presetClass="entr" presetSubtype="0" fill="hold" nodeType="withEffect">
                                  <p:stCondLst>
                                    <p:cond delay="500"/>
                                  </p:stCondLst>
                                  <p:childTnLst>
                                    <p:set>
                                      <p:cBhvr>
                                        <p:cTn id="81" dur="1" fill="hold">
                                          <p:stCondLst>
                                            <p:cond delay="0"/>
                                          </p:stCondLst>
                                        </p:cTn>
                                        <p:tgtEl>
                                          <p:spTgt spid="728"/>
                                        </p:tgtEl>
                                        <p:attrNameLst>
                                          <p:attrName>style.visibility</p:attrName>
                                        </p:attrNameLst>
                                      </p:cBhvr>
                                      <p:to>
                                        <p:strVal val="visible"/>
                                      </p:to>
                                    </p:set>
                                    <p:animEffect transition="in" filter="fade">
                                      <p:cBhvr>
                                        <p:cTn id="82" dur="500"/>
                                        <p:tgtEl>
                                          <p:spTgt spid="728"/>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811"/>
                                        </p:tgtEl>
                                        <p:attrNameLst>
                                          <p:attrName>style.visibility</p:attrName>
                                        </p:attrNameLst>
                                      </p:cBhvr>
                                      <p:to>
                                        <p:strVal val="visible"/>
                                      </p:to>
                                    </p:set>
                                    <p:animEffect transition="in" filter="fade">
                                      <p:cBhvr>
                                        <p:cTn id="85" dur="500"/>
                                        <p:tgtEl>
                                          <p:spTgt spid="811"/>
                                        </p:tgtEl>
                                      </p:cBhvr>
                                    </p:animEffect>
                                  </p:childTnLst>
                                </p:cTn>
                              </p:par>
                            </p:childTnLst>
                          </p:cTn>
                        </p:par>
                        <p:par>
                          <p:cTn id="86" fill="hold">
                            <p:stCondLst>
                              <p:cond delay="3750"/>
                            </p:stCondLst>
                            <p:childTnLst>
                              <p:par>
                                <p:cTn id="87" presetID="10" presetClass="entr" presetSubtype="0" fill="hold" nodeType="afterEffect">
                                  <p:stCondLst>
                                    <p:cond delay="0"/>
                                  </p:stCondLst>
                                  <p:childTnLst>
                                    <p:set>
                                      <p:cBhvr>
                                        <p:cTn id="88" dur="1" fill="hold">
                                          <p:stCondLst>
                                            <p:cond delay="0"/>
                                          </p:stCondLst>
                                        </p:cTn>
                                        <p:tgtEl>
                                          <p:spTgt spid="718"/>
                                        </p:tgtEl>
                                        <p:attrNameLst>
                                          <p:attrName>style.visibility</p:attrName>
                                        </p:attrNameLst>
                                      </p:cBhvr>
                                      <p:to>
                                        <p:strVal val="visible"/>
                                      </p:to>
                                    </p:set>
                                    <p:animEffect transition="in" filter="fade">
                                      <p:cBhvr>
                                        <p:cTn id="89" dur="500"/>
                                        <p:tgtEl>
                                          <p:spTgt spid="718"/>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808"/>
                                        </p:tgtEl>
                                        <p:attrNameLst>
                                          <p:attrName>style.visibility</p:attrName>
                                        </p:attrNameLst>
                                      </p:cBhvr>
                                      <p:to>
                                        <p:strVal val="visible"/>
                                      </p:to>
                                    </p:set>
                                    <p:animEffect transition="in" filter="fade">
                                      <p:cBhvr>
                                        <p:cTn id="94" dur="1000"/>
                                        <p:tgtEl>
                                          <p:spTgt spid="808"/>
                                        </p:tgtEl>
                                      </p:cBhvr>
                                    </p:animEffect>
                                    <p:anim calcmode="lin" valueType="num">
                                      <p:cBhvr>
                                        <p:cTn id="95" dur="1000" fill="hold"/>
                                        <p:tgtEl>
                                          <p:spTgt spid="808"/>
                                        </p:tgtEl>
                                        <p:attrNameLst>
                                          <p:attrName>ppt_x</p:attrName>
                                        </p:attrNameLst>
                                      </p:cBhvr>
                                      <p:tavLst>
                                        <p:tav tm="0">
                                          <p:val>
                                            <p:strVal val="#ppt_x"/>
                                          </p:val>
                                        </p:tav>
                                        <p:tav tm="100000">
                                          <p:val>
                                            <p:strVal val="#ppt_x"/>
                                          </p:val>
                                        </p:tav>
                                      </p:tavLst>
                                    </p:anim>
                                    <p:anim calcmode="lin" valueType="num">
                                      <p:cBhvr>
                                        <p:cTn id="96" dur="1000" fill="hold"/>
                                        <p:tgtEl>
                                          <p:spTgt spid="808"/>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815"/>
                                        </p:tgtEl>
                                        <p:attrNameLst>
                                          <p:attrName>style.visibility</p:attrName>
                                        </p:attrNameLst>
                                      </p:cBhvr>
                                      <p:to>
                                        <p:strVal val="visible"/>
                                      </p:to>
                                    </p:set>
                                    <p:animEffect transition="in" filter="fade">
                                      <p:cBhvr>
                                        <p:cTn id="100" dur="500"/>
                                        <p:tgtEl>
                                          <p:spTgt spid="815"/>
                                        </p:tgtEl>
                                      </p:cBhvr>
                                    </p:animEffect>
                                  </p:childTnLst>
                                </p:cTn>
                              </p:par>
                              <p:par>
                                <p:cTn id="101" presetID="10" presetClass="entr" presetSubtype="0" fill="hold" grpId="0" nodeType="withEffect">
                                  <p:stCondLst>
                                    <p:cond delay="500"/>
                                  </p:stCondLst>
                                  <p:childTnLst>
                                    <p:set>
                                      <p:cBhvr>
                                        <p:cTn id="102" dur="1" fill="hold">
                                          <p:stCondLst>
                                            <p:cond delay="0"/>
                                          </p:stCondLst>
                                        </p:cTn>
                                        <p:tgtEl>
                                          <p:spTgt spid="816"/>
                                        </p:tgtEl>
                                        <p:attrNameLst>
                                          <p:attrName>style.visibility</p:attrName>
                                        </p:attrNameLst>
                                      </p:cBhvr>
                                      <p:to>
                                        <p:strVal val="visible"/>
                                      </p:to>
                                    </p:set>
                                    <p:animEffect transition="in" filter="fade">
                                      <p:cBhvr>
                                        <p:cTn id="103" dur="500"/>
                                        <p:tgtEl>
                                          <p:spTgt spid="816"/>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1002"/>
                                        </p:tgtEl>
                                        <p:attrNameLst>
                                          <p:attrName>style.visibility</p:attrName>
                                        </p:attrNameLst>
                                      </p:cBhvr>
                                      <p:to>
                                        <p:strVal val="visible"/>
                                      </p:to>
                                    </p:set>
                                    <p:animEffect transition="in" filter="fade">
                                      <p:cBhvr>
                                        <p:cTn id="106" dur="500"/>
                                        <p:tgtEl>
                                          <p:spTgt spid="1002"/>
                                        </p:tgtEl>
                                      </p:cBhvr>
                                    </p:animEffect>
                                  </p:childTnLst>
                                </p:cTn>
                              </p:par>
                            </p:childTnLst>
                          </p:cTn>
                        </p:par>
                        <p:par>
                          <p:cTn id="107" fill="hold">
                            <p:stCondLst>
                              <p:cond delay="2000"/>
                            </p:stCondLst>
                            <p:childTnLst>
                              <p:par>
                                <p:cTn id="108" presetID="10" presetClass="entr" presetSubtype="0" fill="hold" grpId="0" nodeType="afterEffect">
                                  <p:stCondLst>
                                    <p:cond delay="0"/>
                                  </p:stCondLst>
                                  <p:childTnLst>
                                    <p:set>
                                      <p:cBhvr>
                                        <p:cTn id="109" dur="1" fill="hold">
                                          <p:stCondLst>
                                            <p:cond delay="0"/>
                                          </p:stCondLst>
                                        </p:cTn>
                                        <p:tgtEl>
                                          <p:spTgt spid="824"/>
                                        </p:tgtEl>
                                        <p:attrNameLst>
                                          <p:attrName>style.visibility</p:attrName>
                                        </p:attrNameLst>
                                      </p:cBhvr>
                                      <p:to>
                                        <p:strVal val="visible"/>
                                      </p:to>
                                    </p:set>
                                    <p:animEffect transition="in" filter="fade">
                                      <p:cBhvr>
                                        <p:cTn id="110" dur="200"/>
                                        <p:tgtEl>
                                          <p:spTgt spid="824"/>
                                        </p:tgtEl>
                                      </p:cBhvr>
                                    </p:animEffect>
                                  </p:childTnLst>
                                </p:cTn>
                              </p:par>
                            </p:childTnLst>
                          </p:cTn>
                        </p:par>
                        <p:par>
                          <p:cTn id="111" fill="hold">
                            <p:stCondLst>
                              <p:cond delay="2200"/>
                            </p:stCondLst>
                            <p:childTnLst>
                              <p:par>
                                <p:cTn id="112" presetID="10" presetClass="entr" presetSubtype="0" fill="hold" grpId="0" nodeType="afterEffect">
                                  <p:stCondLst>
                                    <p:cond delay="0"/>
                                  </p:stCondLst>
                                  <p:childTnLst>
                                    <p:set>
                                      <p:cBhvr>
                                        <p:cTn id="113" dur="1" fill="hold">
                                          <p:stCondLst>
                                            <p:cond delay="0"/>
                                          </p:stCondLst>
                                        </p:cTn>
                                        <p:tgtEl>
                                          <p:spTgt spid="823"/>
                                        </p:tgtEl>
                                        <p:attrNameLst>
                                          <p:attrName>style.visibility</p:attrName>
                                        </p:attrNameLst>
                                      </p:cBhvr>
                                      <p:to>
                                        <p:strVal val="visible"/>
                                      </p:to>
                                    </p:set>
                                    <p:animEffect transition="in" filter="fade">
                                      <p:cBhvr>
                                        <p:cTn id="114" dur="200"/>
                                        <p:tgtEl>
                                          <p:spTgt spid="823"/>
                                        </p:tgtEl>
                                      </p:cBhvr>
                                    </p:animEffect>
                                  </p:childTnLst>
                                </p:cTn>
                              </p:par>
                            </p:childTnLst>
                          </p:cTn>
                        </p:par>
                        <p:par>
                          <p:cTn id="115" fill="hold">
                            <p:stCondLst>
                              <p:cond delay="2400"/>
                            </p:stCondLst>
                            <p:childTnLst>
                              <p:par>
                                <p:cTn id="116" presetID="10" presetClass="entr" presetSubtype="0" fill="hold" grpId="0" nodeType="afterEffect">
                                  <p:stCondLst>
                                    <p:cond delay="0"/>
                                  </p:stCondLst>
                                  <p:childTnLst>
                                    <p:set>
                                      <p:cBhvr>
                                        <p:cTn id="117" dur="1" fill="hold">
                                          <p:stCondLst>
                                            <p:cond delay="0"/>
                                          </p:stCondLst>
                                        </p:cTn>
                                        <p:tgtEl>
                                          <p:spTgt spid="822"/>
                                        </p:tgtEl>
                                        <p:attrNameLst>
                                          <p:attrName>style.visibility</p:attrName>
                                        </p:attrNameLst>
                                      </p:cBhvr>
                                      <p:to>
                                        <p:strVal val="visible"/>
                                      </p:to>
                                    </p:set>
                                    <p:animEffect transition="in" filter="fade">
                                      <p:cBhvr>
                                        <p:cTn id="118" dur="200"/>
                                        <p:tgtEl>
                                          <p:spTgt spid="822"/>
                                        </p:tgtEl>
                                      </p:cBhvr>
                                    </p:animEffect>
                                  </p:childTnLst>
                                </p:cTn>
                              </p:par>
                            </p:childTnLst>
                          </p:cTn>
                        </p:par>
                        <p:par>
                          <p:cTn id="119" fill="hold">
                            <p:stCondLst>
                              <p:cond delay="2600"/>
                            </p:stCondLst>
                            <p:childTnLst>
                              <p:par>
                                <p:cTn id="120" presetID="10" presetClass="entr" presetSubtype="0" fill="hold" grpId="0" nodeType="afterEffect">
                                  <p:stCondLst>
                                    <p:cond delay="0"/>
                                  </p:stCondLst>
                                  <p:childTnLst>
                                    <p:set>
                                      <p:cBhvr>
                                        <p:cTn id="121" dur="1" fill="hold">
                                          <p:stCondLst>
                                            <p:cond delay="0"/>
                                          </p:stCondLst>
                                        </p:cTn>
                                        <p:tgtEl>
                                          <p:spTgt spid="821"/>
                                        </p:tgtEl>
                                        <p:attrNameLst>
                                          <p:attrName>style.visibility</p:attrName>
                                        </p:attrNameLst>
                                      </p:cBhvr>
                                      <p:to>
                                        <p:strVal val="visible"/>
                                      </p:to>
                                    </p:set>
                                    <p:animEffect transition="in" filter="fade">
                                      <p:cBhvr>
                                        <p:cTn id="122" dur="200"/>
                                        <p:tgtEl>
                                          <p:spTgt spid="821"/>
                                        </p:tgtEl>
                                      </p:cBhvr>
                                    </p:animEffect>
                                  </p:childTnLst>
                                </p:cTn>
                              </p:par>
                            </p:childTnLst>
                          </p:cTn>
                        </p:par>
                        <p:par>
                          <p:cTn id="123" fill="hold">
                            <p:stCondLst>
                              <p:cond delay="2800"/>
                            </p:stCondLst>
                            <p:childTnLst>
                              <p:par>
                                <p:cTn id="124" presetID="10" presetClass="entr" presetSubtype="0" fill="hold" grpId="0" nodeType="afterEffect">
                                  <p:stCondLst>
                                    <p:cond delay="0"/>
                                  </p:stCondLst>
                                  <p:childTnLst>
                                    <p:set>
                                      <p:cBhvr>
                                        <p:cTn id="125" dur="1" fill="hold">
                                          <p:stCondLst>
                                            <p:cond delay="0"/>
                                          </p:stCondLst>
                                        </p:cTn>
                                        <p:tgtEl>
                                          <p:spTgt spid="820"/>
                                        </p:tgtEl>
                                        <p:attrNameLst>
                                          <p:attrName>style.visibility</p:attrName>
                                        </p:attrNameLst>
                                      </p:cBhvr>
                                      <p:to>
                                        <p:strVal val="visible"/>
                                      </p:to>
                                    </p:set>
                                    <p:animEffect transition="in" filter="fade">
                                      <p:cBhvr>
                                        <p:cTn id="126" dur="200"/>
                                        <p:tgtEl>
                                          <p:spTgt spid="82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19"/>
                                        </p:tgtEl>
                                        <p:attrNameLst>
                                          <p:attrName>style.visibility</p:attrName>
                                        </p:attrNameLst>
                                      </p:cBhvr>
                                      <p:to>
                                        <p:strVal val="visible"/>
                                      </p:to>
                                    </p:set>
                                    <p:animEffect transition="in" filter="fade">
                                      <p:cBhvr>
                                        <p:cTn id="129" dur="200"/>
                                        <p:tgtEl>
                                          <p:spTgt spid="819"/>
                                        </p:tgtEl>
                                      </p:cBhvr>
                                    </p:animEffect>
                                  </p:childTnLst>
                                </p:cTn>
                              </p:par>
                            </p:childTnLst>
                          </p:cTn>
                        </p:par>
                        <p:par>
                          <p:cTn id="130" fill="hold">
                            <p:stCondLst>
                              <p:cond delay="3000"/>
                            </p:stCondLst>
                            <p:childTnLst>
                              <p:par>
                                <p:cTn id="131" presetID="10" presetClass="entr" presetSubtype="0" fill="hold" grpId="0" nodeType="afterEffect">
                                  <p:stCondLst>
                                    <p:cond delay="0"/>
                                  </p:stCondLst>
                                  <p:childTnLst>
                                    <p:set>
                                      <p:cBhvr>
                                        <p:cTn id="132" dur="1" fill="hold">
                                          <p:stCondLst>
                                            <p:cond delay="0"/>
                                          </p:stCondLst>
                                        </p:cTn>
                                        <p:tgtEl>
                                          <p:spTgt spid="817"/>
                                        </p:tgtEl>
                                        <p:attrNameLst>
                                          <p:attrName>style.visibility</p:attrName>
                                        </p:attrNameLst>
                                      </p:cBhvr>
                                      <p:to>
                                        <p:strVal val="visible"/>
                                      </p:to>
                                    </p:set>
                                    <p:animEffect transition="in" filter="fade">
                                      <p:cBhvr>
                                        <p:cTn id="133" dur="200"/>
                                        <p:tgtEl>
                                          <p:spTgt spid="81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18"/>
                                        </p:tgtEl>
                                        <p:attrNameLst>
                                          <p:attrName>style.visibility</p:attrName>
                                        </p:attrNameLst>
                                      </p:cBhvr>
                                      <p:to>
                                        <p:strVal val="visible"/>
                                      </p:to>
                                    </p:set>
                                    <p:animEffect transition="in" filter="fade">
                                      <p:cBhvr>
                                        <p:cTn id="136" dur="200"/>
                                        <p:tgtEl>
                                          <p:spTgt spid="818"/>
                                        </p:tgtEl>
                                      </p:cBhvr>
                                    </p:animEffect>
                                  </p:childTnLst>
                                </p:cTn>
                              </p:par>
                            </p:childTnLst>
                          </p:cTn>
                        </p:par>
                        <p:par>
                          <p:cTn id="137" fill="hold">
                            <p:stCondLst>
                              <p:cond delay="3200"/>
                            </p:stCondLst>
                            <p:childTnLst>
                              <p:par>
                                <p:cTn id="138" presetID="22" presetClass="entr" presetSubtype="1" fill="hold" grpId="0" nodeType="afterEffect">
                                  <p:stCondLst>
                                    <p:cond delay="0"/>
                                  </p:stCondLst>
                                  <p:childTnLst>
                                    <p:set>
                                      <p:cBhvr>
                                        <p:cTn id="139" dur="1" fill="hold">
                                          <p:stCondLst>
                                            <p:cond delay="0"/>
                                          </p:stCondLst>
                                        </p:cTn>
                                        <p:tgtEl>
                                          <p:spTgt spid="788"/>
                                        </p:tgtEl>
                                        <p:attrNameLst>
                                          <p:attrName>style.visibility</p:attrName>
                                        </p:attrNameLst>
                                      </p:cBhvr>
                                      <p:to>
                                        <p:strVal val="visible"/>
                                      </p:to>
                                    </p:set>
                                    <p:animEffect transition="in" filter="wipe(up)">
                                      <p:cBhvr>
                                        <p:cTn id="140" dur="500"/>
                                        <p:tgtEl>
                                          <p:spTgt spid="78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739"/>
                                        </p:tgtEl>
                                        <p:attrNameLst>
                                          <p:attrName>style.visibility</p:attrName>
                                        </p:attrNameLst>
                                      </p:cBhvr>
                                      <p:to>
                                        <p:strVal val="visible"/>
                                      </p:to>
                                    </p:set>
                                    <p:animEffect transition="in" filter="fade">
                                      <p:cBhvr>
                                        <p:cTn id="145" dur="500"/>
                                        <p:tgtEl>
                                          <p:spTgt spid="739"/>
                                        </p:tgtEl>
                                      </p:cBhvr>
                                    </p:animEffec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774"/>
                                        </p:tgtEl>
                                        <p:attrNameLst>
                                          <p:attrName>style.visibility</p:attrName>
                                        </p:attrNameLst>
                                      </p:cBhvr>
                                      <p:to>
                                        <p:strVal val="visible"/>
                                      </p:to>
                                    </p:set>
                                    <p:animEffect transition="in" filter="wipe(left)">
                                      <p:cBhvr>
                                        <p:cTn id="149" dur="750"/>
                                        <p:tgtEl>
                                          <p:spTgt spid="774"/>
                                        </p:tgtEl>
                                      </p:cBhvr>
                                    </p:animEffect>
                                  </p:childTnLst>
                                </p:cTn>
                              </p:par>
                            </p:childTnLst>
                          </p:cTn>
                        </p:par>
                        <p:par>
                          <p:cTn id="150" fill="hold">
                            <p:stCondLst>
                              <p:cond delay="1250"/>
                            </p:stCondLst>
                            <p:childTnLst>
                              <p:par>
                                <p:cTn id="151" presetID="22" presetClass="entr" presetSubtype="1" fill="hold" grpId="0" nodeType="afterEffect">
                                  <p:stCondLst>
                                    <p:cond delay="0"/>
                                  </p:stCondLst>
                                  <p:childTnLst>
                                    <p:set>
                                      <p:cBhvr>
                                        <p:cTn id="152" dur="1" fill="hold">
                                          <p:stCondLst>
                                            <p:cond delay="0"/>
                                          </p:stCondLst>
                                        </p:cTn>
                                        <p:tgtEl>
                                          <p:spTgt spid="701"/>
                                        </p:tgtEl>
                                        <p:attrNameLst>
                                          <p:attrName>style.visibility</p:attrName>
                                        </p:attrNameLst>
                                      </p:cBhvr>
                                      <p:to>
                                        <p:strVal val="visible"/>
                                      </p:to>
                                    </p:set>
                                    <p:animEffect transition="in" filter="wipe(up)">
                                      <p:cBhvr>
                                        <p:cTn id="153" dur="500"/>
                                        <p:tgtEl>
                                          <p:spTgt spid="701"/>
                                        </p:tgtEl>
                                      </p:cBhvr>
                                    </p:animEffect>
                                  </p:childTnLst>
                                </p:cTn>
                              </p:par>
                              <p:par>
                                <p:cTn id="154" presetID="42" presetClass="entr" presetSubtype="0" fill="hold" grpId="0" nodeType="withEffect">
                                  <p:stCondLst>
                                    <p:cond delay="0"/>
                                  </p:stCondLst>
                                  <p:childTnLst>
                                    <p:set>
                                      <p:cBhvr>
                                        <p:cTn id="155" dur="1" fill="hold">
                                          <p:stCondLst>
                                            <p:cond delay="0"/>
                                          </p:stCondLst>
                                        </p:cTn>
                                        <p:tgtEl>
                                          <p:spTgt spid="702"/>
                                        </p:tgtEl>
                                        <p:attrNameLst>
                                          <p:attrName>style.visibility</p:attrName>
                                        </p:attrNameLst>
                                      </p:cBhvr>
                                      <p:to>
                                        <p:strVal val="visible"/>
                                      </p:to>
                                    </p:set>
                                    <p:animEffect transition="in" filter="fade">
                                      <p:cBhvr>
                                        <p:cTn id="156" dur="1000"/>
                                        <p:tgtEl>
                                          <p:spTgt spid="702"/>
                                        </p:tgtEl>
                                      </p:cBhvr>
                                    </p:animEffect>
                                    <p:anim calcmode="lin" valueType="num">
                                      <p:cBhvr>
                                        <p:cTn id="157" dur="1000" fill="hold"/>
                                        <p:tgtEl>
                                          <p:spTgt spid="702"/>
                                        </p:tgtEl>
                                        <p:attrNameLst>
                                          <p:attrName>ppt_x</p:attrName>
                                        </p:attrNameLst>
                                      </p:cBhvr>
                                      <p:tavLst>
                                        <p:tav tm="0">
                                          <p:val>
                                            <p:strVal val="#ppt_x"/>
                                          </p:val>
                                        </p:tav>
                                        <p:tav tm="100000">
                                          <p:val>
                                            <p:strVal val="#ppt_x"/>
                                          </p:val>
                                        </p:tav>
                                      </p:tavLst>
                                    </p:anim>
                                    <p:anim calcmode="lin" valueType="num">
                                      <p:cBhvr>
                                        <p:cTn id="158" dur="1000" fill="hold"/>
                                        <p:tgtEl>
                                          <p:spTgt spid="702"/>
                                        </p:tgtEl>
                                        <p:attrNameLst>
                                          <p:attrName>ppt_y</p:attrName>
                                        </p:attrNameLst>
                                      </p:cBhvr>
                                      <p:tavLst>
                                        <p:tav tm="0">
                                          <p:val>
                                            <p:strVal val="#ppt_y+.1"/>
                                          </p:val>
                                        </p:tav>
                                        <p:tav tm="100000">
                                          <p:val>
                                            <p:strVal val="#ppt_y"/>
                                          </p:val>
                                        </p:tav>
                                      </p:tavLst>
                                    </p:anim>
                                  </p:childTnLst>
                                </p:cTn>
                              </p:par>
                            </p:childTnLst>
                          </p:cTn>
                        </p:par>
                        <p:par>
                          <p:cTn id="159" fill="hold">
                            <p:stCondLst>
                              <p:cond delay="2250"/>
                            </p:stCondLst>
                            <p:childTnLst>
                              <p:par>
                                <p:cTn id="160" presetID="10" presetClass="entr" presetSubtype="0" fill="hold" nodeType="afterEffect">
                                  <p:stCondLst>
                                    <p:cond delay="0"/>
                                  </p:stCondLst>
                                  <p:childTnLst>
                                    <p:set>
                                      <p:cBhvr>
                                        <p:cTn id="161" dur="1" fill="hold">
                                          <p:stCondLst>
                                            <p:cond delay="0"/>
                                          </p:stCondLst>
                                        </p:cTn>
                                        <p:tgtEl>
                                          <p:spTgt spid="812"/>
                                        </p:tgtEl>
                                        <p:attrNameLst>
                                          <p:attrName>style.visibility</p:attrName>
                                        </p:attrNameLst>
                                      </p:cBhvr>
                                      <p:to>
                                        <p:strVal val="visible"/>
                                      </p:to>
                                    </p:set>
                                    <p:animEffect transition="in" filter="fade">
                                      <p:cBhvr>
                                        <p:cTn id="162" dur="500"/>
                                        <p:tgtEl>
                                          <p:spTgt spid="812"/>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004"/>
                                        </p:tgtEl>
                                        <p:attrNameLst>
                                          <p:attrName>style.visibility</p:attrName>
                                        </p:attrNameLst>
                                      </p:cBhvr>
                                      <p:to>
                                        <p:strVal val="visible"/>
                                      </p:to>
                                    </p:set>
                                    <p:animEffect transition="in" filter="fade">
                                      <p:cBhvr>
                                        <p:cTn id="165" dur="500"/>
                                        <p:tgtEl>
                                          <p:spTgt spid="1004"/>
                                        </p:tgtEl>
                                      </p:cBhvr>
                                    </p:animEffect>
                                  </p:childTnLst>
                                </p:cTn>
                              </p:par>
                            </p:childTnLst>
                          </p:cTn>
                        </p:par>
                        <p:par>
                          <p:cTn id="166" fill="hold">
                            <p:stCondLst>
                              <p:cond delay="2750"/>
                            </p:stCondLst>
                            <p:childTnLst>
                              <p:par>
                                <p:cTn id="167" presetID="10" presetClass="entr" presetSubtype="0" fill="hold" grpId="0" nodeType="afterEffect">
                                  <p:stCondLst>
                                    <p:cond delay="0"/>
                                  </p:stCondLst>
                                  <p:childTnLst>
                                    <p:set>
                                      <p:cBhvr>
                                        <p:cTn id="168" dur="1" fill="hold">
                                          <p:stCondLst>
                                            <p:cond delay="0"/>
                                          </p:stCondLst>
                                        </p:cTn>
                                        <p:tgtEl>
                                          <p:spTgt spid="1009"/>
                                        </p:tgtEl>
                                        <p:attrNameLst>
                                          <p:attrName>style.visibility</p:attrName>
                                        </p:attrNameLst>
                                      </p:cBhvr>
                                      <p:to>
                                        <p:strVal val="visible"/>
                                      </p:to>
                                    </p:set>
                                    <p:animEffect transition="in" filter="fade">
                                      <p:cBhvr>
                                        <p:cTn id="169" dur="2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animBg="1"/>
      <p:bldP spid="702" grpId="0" animBg="1"/>
      <p:bldP spid="721" grpId="0" animBg="1"/>
      <p:bldP spid="722" grpId="0" animBg="1"/>
      <p:bldP spid="739" grpId="0" animBg="1"/>
      <p:bldP spid="740" grpId="0" animBg="1"/>
      <p:bldP spid="741" grpId="0" animBg="1"/>
      <p:bldP spid="742" grpId="0" animBg="1"/>
      <p:bldP spid="743" grpId="0" animBg="1"/>
      <p:bldP spid="751" grpId="0" animBg="1"/>
      <p:bldP spid="788" grpId="0" animBg="1"/>
      <p:bldP spid="811" grpId="0" animBg="1"/>
      <p:bldP spid="815" grpId="0" animBg="1"/>
      <p:bldP spid="816" grpId="0" animBg="1"/>
      <p:bldP spid="817" grpId="0" animBg="1"/>
      <p:bldP spid="818" grpId="0" animBg="1"/>
      <p:bldP spid="819" grpId="0" animBg="1"/>
      <p:bldP spid="820" grpId="0" animBg="1"/>
      <p:bldP spid="821" grpId="0" animBg="1"/>
      <p:bldP spid="822" grpId="0" animBg="1"/>
      <p:bldP spid="823" grpId="0" animBg="1"/>
      <p:bldP spid="824" grpId="0" animBg="1"/>
      <p:bldP spid="1002" grpId="0"/>
      <p:bldP spid="1003" grpId="0" animBg="1"/>
      <p:bldP spid="1004" grpId="0" animBg="1"/>
      <p:bldP spid="1006" grpId="0" animBg="1"/>
      <p:bldP spid="100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86A6-84EF-40B4-81A4-E49B5FCFE8AD}"/>
              </a:ext>
            </a:extLst>
          </p:cNvPr>
          <p:cNvSpPr>
            <a:spLocks noGrp="1"/>
          </p:cNvSpPr>
          <p:nvPr>
            <p:ph type="title"/>
          </p:nvPr>
        </p:nvSpPr>
        <p:spPr/>
        <p:txBody>
          <a:bodyPr/>
          <a:lstStyle/>
          <a:p>
            <a:r>
              <a:rPr lang="en-US" dirty="0" err="1"/>
              <a:t>SecDevOps</a:t>
            </a:r>
            <a:endParaRPr lang="gsw-CH" dirty="0"/>
          </a:p>
        </p:txBody>
      </p:sp>
      <p:grpSp>
        <p:nvGrpSpPr>
          <p:cNvPr id="3" name="Group 2">
            <a:extLst>
              <a:ext uri="{FF2B5EF4-FFF2-40B4-BE49-F238E27FC236}">
                <a16:creationId xmlns:a16="http://schemas.microsoft.com/office/drawing/2014/main" id="{5BCD502A-6F55-4FB8-8E32-C4E080A99EB2}"/>
              </a:ext>
            </a:extLst>
          </p:cNvPr>
          <p:cNvGrpSpPr/>
          <p:nvPr/>
        </p:nvGrpSpPr>
        <p:grpSpPr>
          <a:xfrm>
            <a:off x="0" y="1468398"/>
            <a:ext cx="4463404" cy="837631"/>
            <a:chOff x="-1974986" y="1464109"/>
            <a:chExt cx="4463404" cy="837631"/>
          </a:xfrm>
        </p:grpSpPr>
        <p:sp>
          <p:nvSpPr>
            <p:cNvPr id="4" name="Rectangle: Top Corners Rounded 3">
              <a:extLst>
                <a:ext uri="{FF2B5EF4-FFF2-40B4-BE49-F238E27FC236}">
                  <a16:creationId xmlns:a16="http://schemas.microsoft.com/office/drawing/2014/main" id="{7F421961-0759-47EB-B4FA-CD76E4BFBA5A}"/>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Market Circle">
              <a:extLst>
                <a:ext uri="{FF2B5EF4-FFF2-40B4-BE49-F238E27FC236}">
                  <a16:creationId xmlns:a16="http://schemas.microsoft.com/office/drawing/2014/main" id="{49595F06-7E1E-4469-B7F1-EFEFD05F180F}"/>
                </a:ext>
              </a:extLst>
            </p:cNvPr>
            <p:cNvGrpSpPr/>
            <p:nvPr/>
          </p:nvGrpSpPr>
          <p:grpSpPr>
            <a:xfrm>
              <a:off x="1651174" y="1464496"/>
              <a:ext cx="837244" cy="837244"/>
              <a:chOff x="1651174" y="1462114"/>
              <a:chExt cx="837244" cy="837244"/>
            </a:xfrm>
          </p:grpSpPr>
          <p:sp>
            <p:nvSpPr>
              <p:cNvPr id="6" name="!!Market white">
                <a:extLst>
                  <a:ext uri="{FF2B5EF4-FFF2-40B4-BE49-F238E27FC236}">
                    <a16:creationId xmlns:a16="http://schemas.microsoft.com/office/drawing/2014/main" id="{51D2AE39-B929-4C0F-812A-DE304B448E5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 name="!!Market grey">
                <a:extLst>
                  <a:ext uri="{FF2B5EF4-FFF2-40B4-BE49-F238E27FC236}">
                    <a16:creationId xmlns:a16="http://schemas.microsoft.com/office/drawing/2014/main" id="{2CC5B626-3515-40F6-A218-E845CC49470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EE312D37-F828-4F83-A35F-6516C8D65793}"/>
              </a:ext>
            </a:extLst>
          </p:cNvPr>
          <p:cNvGrpSpPr/>
          <p:nvPr/>
        </p:nvGrpSpPr>
        <p:grpSpPr>
          <a:xfrm>
            <a:off x="0" y="2681687"/>
            <a:ext cx="4463404" cy="837631"/>
            <a:chOff x="-1974986" y="1464109"/>
            <a:chExt cx="4463404" cy="837631"/>
          </a:xfrm>
        </p:grpSpPr>
        <p:sp>
          <p:nvSpPr>
            <p:cNvPr id="9" name="Rectangle: Top Corners Rounded 8">
              <a:extLst>
                <a:ext uri="{FF2B5EF4-FFF2-40B4-BE49-F238E27FC236}">
                  <a16:creationId xmlns:a16="http://schemas.microsoft.com/office/drawing/2014/main" id="{137E71DF-EEB2-4298-9B38-C63E22173876}"/>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Market Circle">
              <a:extLst>
                <a:ext uri="{FF2B5EF4-FFF2-40B4-BE49-F238E27FC236}">
                  <a16:creationId xmlns:a16="http://schemas.microsoft.com/office/drawing/2014/main" id="{F2339A40-60F4-419F-85E3-B9C7E6B78E75}"/>
                </a:ext>
              </a:extLst>
            </p:cNvPr>
            <p:cNvGrpSpPr/>
            <p:nvPr/>
          </p:nvGrpSpPr>
          <p:grpSpPr>
            <a:xfrm>
              <a:off x="1651174" y="1464496"/>
              <a:ext cx="837244" cy="837244"/>
              <a:chOff x="1651174" y="1462114"/>
              <a:chExt cx="837244" cy="837244"/>
            </a:xfrm>
          </p:grpSpPr>
          <p:sp>
            <p:nvSpPr>
              <p:cNvPr id="11" name="!!Market white">
                <a:extLst>
                  <a:ext uri="{FF2B5EF4-FFF2-40B4-BE49-F238E27FC236}">
                    <a16:creationId xmlns:a16="http://schemas.microsoft.com/office/drawing/2014/main" id="{A7DE4FDE-8BC1-45DC-8BB6-C393CA4BCF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2" name="!!Market grey">
                <a:extLst>
                  <a:ext uri="{FF2B5EF4-FFF2-40B4-BE49-F238E27FC236}">
                    <a16:creationId xmlns:a16="http://schemas.microsoft.com/office/drawing/2014/main" id="{30AF20E0-8FFF-4C67-A93F-F40ABB3E200B}"/>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8F6A8A17-30D6-4F3C-B2D9-BB177E564F63}"/>
              </a:ext>
            </a:extLst>
          </p:cNvPr>
          <p:cNvGrpSpPr/>
          <p:nvPr/>
        </p:nvGrpSpPr>
        <p:grpSpPr>
          <a:xfrm>
            <a:off x="0" y="3894976"/>
            <a:ext cx="4463404" cy="837631"/>
            <a:chOff x="-1974986" y="1464109"/>
            <a:chExt cx="4463404" cy="837631"/>
          </a:xfrm>
        </p:grpSpPr>
        <p:sp>
          <p:nvSpPr>
            <p:cNvPr id="14" name="Rectangle: Top Corners Rounded 13">
              <a:extLst>
                <a:ext uri="{FF2B5EF4-FFF2-40B4-BE49-F238E27FC236}">
                  <a16:creationId xmlns:a16="http://schemas.microsoft.com/office/drawing/2014/main" id="{3837FC6B-D8BC-408D-B274-AA49256A9762}"/>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5" name="!!Market Circle">
              <a:extLst>
                <a:ext uri="{FF2B5EF4-FFF2-40B4-BE49-F238E27FC236}">
                  <a16:creationId xmlns:a16="http://schemas.microsoft.com/office/drawing/2014/main" id="{6D1BD2CD-364D-4F44-84D8-BD25A4265376}"/>
                </a:ext>
              </a:extLst>
            </p:cNvPr>
            <p:cNvGrpSpPr/>
            <p:nvPr/>
          </p:nvGrpSpPr>
          <p:grpSpPr>
            <a:xfrm>
              <a:off x="1651174" y="1464496"/>
              <a:ext cx="837244" cy="837244"/>
              <a:chOff x="1651174" y="1462114"/>
              <a:chExt cx="837244" cy="837244"/>
            </a:xfrm>
          </p:grpSpPr>
          <p:sp>
            <p:nvSpPr>
              <p:cNvPr id="16" name="!!Market white">
                <a:extLst>
                  <a:ext uri="{FF2B5EF4-FFF2-40B4-BE49-F238E27FC236}">
                    <a16:creationId xmlns:a16="http://schemas.microsoft.com/office/drawing/2014/main" id="{41E35024-1011-4F02-B4BF-4E84733C88F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7" name="!!Market grey">
                <a:extLst>
                  <a:ext uri="{FF2B5EF4-FFF2-40B4-BE49-F238E27FC236}">
                    <a16:creationId xmlns:a16="http://schemas.microsoft.com/office/drawing/2014/main" id="{66C4CA07-F2BB-4F52-AA0D-485D374CEDA5}"/>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259C7B5F-F896-45BA-9CD3-78B575C70681}"/>
              </a:ext>
            </a:extLst>
          </p:cNvPr>
          <p:cNvGrpSpPr/>
          <p:nvPr/>
        </p:nvGrpSpPr>
        <p:grpSpPr>
          <a:xfrm>
            <a:off x="0" y="5108265"/>
            <a:ext cx="4463404" cy="837631"/>
            <a:chOff x="-1974986" y="1464109"/>
            <a:chExt cx="4463404" cy="837631"/>
          </a:xfrm>
        </p:grpSpPr>
        <p:sp>
          <p:nvSpPr>
            <p:cNvPr id="19" name="Rectangle: Top Corners Rounded 18">
              <a:extLst>
                <a:ext uri="{FF2B5EF4-FFF2-40B4-BE49-F238E27FC236}">
                  <a16:creationId xmlns:a16="http://schemas.microsoft.com/office/drawing/2014/main" id="{A9663D95-6E9A-4EEB-9814-E3110F261D1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0" name="!!Market Circle">
              <a:extLst>
                <a:ext uri="{FF2B5EF4-FFF2-40B4-BE49-F238E27FC236}">
                  <a16:creationId xmlns:a16="http://schemas.microsoft.com/office/drawing/2014/main" id="{70BAAF9B-FF98-40F3-B235-F4A49715367B}"/>
                </a:ext>
              </a:extLst>
            </p:cNvPr>
            <p:cNvGrpSpPr/>
            <p:nvPr/>
          </p:nvGrpSpPr>
          <p:grpSpPr>
            <a:xfrm>
              <a:off x="1651174" y="1464496"/>
              <a:ext cx="837244" cy="837244"/>
              <a:chOff x="1651174" y="1462114"/>
              <a:chExt cx="837244" cy="837244"/>
            </a:xfrm>
          </p:grpSpPr>
          <p:sp>
            <p:nvSpPr>
              <p:cNvPr id="21" name="!!Market white">
                <a:extLst>
                  <a:ext uri="{FF2B5EF4-FFF2-40B4-BE49-F238E27FC236}">
                    <a16:creationId xmlns:a16="http://schemas.microsoft.com/office/drawing/2014/main" id="{FA7A063E-15CB-4568-84E3-D1D29B73C83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2" name="!!Market grey">
                <a:extLst>
                  <a:ext uri="{FF2B5EF4-FFF2-40B4-BE49-F238E27FC236}">
                    <a16:creationId xmlns:a16="http://schemas.microsoft.com/office/drawing/2014/main" id="{E11D7546-6435-404D-BA1F-09CEBB2300B6}"/>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3" name="TextBox 22">
            <a:extLst>
              <a:ext uri="{FF2B5EF4-FFF2-40B4-BE49-F238E27FC236}">
                <a16:creationId xmlns:a16="http://schemas.microsoft.com/office/drawing/2014/main" id="{136E56EB-862D-4E63-B4CB-1708C94822B8}"/>
              </a:ext>
            </a:extLst>
          </p:cNvPr>
          <p:cNvSpPr txBox="1"/>
          <p:nvPr/>
        </p:nvSpPr>
        <p:spPr>
          <a:xfrm>
            <a:off x="4609044" y="1710048"/>
            <a:ext cx="3123291" cy="353943"/>
          </a:xfrm>
          <a:prstGeom prst="rect">
            <a:avLst/>
          </a:prstGeom>
          <a:noFill/>
        </p:spPr>
        <p:txBody>
          <a:bodyPr wrap="none" lIns="0" tIns="0" rIns="0" bIns="0" rtlCol="0">
            <a:spAutoFit/>
          </a:bodyPr>
          <a:lstStyle/>
          <a:p>
            <a:r>
              <a:rPr lang="en-US" sz="2300" dirty="0">
                <a:latin typeface="+mj-lt"/>
              </a:rPr>
              <a:t>This is a culture change</a:t>
            </a:r>
          </a:p>
        </p:txBody>
      </p:sp>
      <p:sp>
        <p:nvSpPr>
          <p:cNvPr id="24" name="TextBox 23">
            <a:extLst>
              <a:ext uri="{FF2B5EF4-FFF2-40B4-BE49-F238E27FC236}">
                <a16:creationId xmlns:a16="http://schemas.microsoft.com/office/drawing/2014/main" id="{B4F35C6E-0CE0-4E78-87CC-465D45F387BD}"/>
              </a:ext>
            </a:extLst>
          </p:cNvPr>
          <p:cNvSpPr txBox="1"/>
          <p:nvPr/>
        </p:nvSpPr>
        <p:spPr>
          <a:xfrm>
            <a:off x="4609044" y="2923337"/>
            <a:ext cx="2704779" cy="353943"/>
          </a:xfrm>
          <a:prstGeom prst="rect">
            <a:avLst/>
          </a:prstGeom>
          <a:noFill/>
        </p:spPr>
        <p:txBody>
          <a:bodyPr wrap="none" lIns="0" tIns="0" rIns="0" bIns="0" rtlCol="0">
            <a:spAutoFit/>
          </a:bodyPr>
          <a:lstStyle/>
          <a:p>
            <a:r>
              <a:rPr lang="en-US" sz="2300" dirty="0">
                <a:latin typeface="+mj-lt"/>
              </a:rPr>
              <a:t>Create agile security</a:t>
            </a:r>
          </a:p>
        </p:txBody>
      </p:sp>
      <p:sp>
        <p:nvSpPr>
          <p:cNvPr id="25" name="TextBox 24">
            <a:extLst>
              <a:ext uri="{FF2B5EF4-FFF2-40B4-BE49-F238E27FC236}">
                <a16:creationId xmlns:a16="http://schemas.microsoft.com/office/drawing/2014/main" id="{4F81ABA7-32C1-46FB-85CF-63178825345E}"/>
              </a:ext>
            </a:extLst>
          </p:cNvPr>
          <p:cNvSpPr txBox="1"/>
          <p:nvPr/>
        </p:nvSpPr>
        <p:spPr>
          <a:xfrm>
            <a:off x="4607959" y="4136626"/>
            <a:ext cx="3036024" cy="353943"/>
          </a:xfrm>
          <a:prstGeom prst="rect">
            <a:avLst/>
          </a:prstGeom>
          <a:noFill/>
        </p:spPr>
        <p:txBody>
          <a:bodyPr wrap="none" lIns="0" tIns="0" rIns="0" bIns="0" rtlCol="0">
            <a:spAutoFit/>
          </a:bodyPr>
          <a:lstStyle/>
          <a:p>
            <a:r>
              <a:rPr lang="en-US" sz="2300" dirty="0">
                <a:latin typeface="+mj-lt"/>
              </a:rPr>
              <a:t>Do not overdo policies</a:t>
            </a:r>
            <a:endParaRPr lang="gsw-CH" sz="2300" dirty="0">
              <a:latin typeface="+mj-lt"/>
            </a:endParaRPr>
          </a:p>
        </p:txBody>
      </p:sp>
      <p:sp>
        <p:nvSpPr>
          <p:cNvPr id="26" name="TextBox 25">
            <a:extLst>
              <a:ext uri="{FF2B5EF4-FFF2-40B4-BE49-F238E27FC236}">
                <a16:creationId xmlns:a16="http://schemas.microsoft.com/office/drawing/2014/main" id="{48B749F4-89D5-4CFD-89F3-A731372B4E98}"/>
              </a:ext>
            </a:extLst>
          </p:cNvPr>
          <p:cNvSpPr txBox="1"/>
          <p:nvPr/>
        </p:nvSpPr>
        <p:spPr>
          <a:xfrm>
            <a:off x="4607959" y="5350112"/>
            <a:ext cx="4082080" cy="353943"/>
          </a:xfrm>
          <a:prstGeom prst="rect">
            <a:avLst/>
          </a:prstGeom>
          <a:noFill/>
        </p:spPr>
        <p:txBody>
          <a:bodyPr wrap="none" lIns="0" tIns="0" rIns="0" bIns="0" rtlCol="0">
            <a:spAutoFit/>
          </a:bodyPr>
          <a:lstStyle/>
          <a:p>
            <a:r>
              <a:rPr lang="en-US" sz="2300" dirty="0">
                <a:latin typeface="+mj-lt"/>
              </a:rPr>
              <a:t>Leverage cloud </a:t>
            </a:r>
            <a:r>
              <a:rPr lang="en-US" sz="2300">
                <a:latin typeface="+mj-lt"/>
              </a:rPr>
              <a:t>native controls</a:t>
            </a:r>
            <a:endParaRPr lang="en-US" sz="2300" dirty="0">
              <a:latin typeface="+mj-lt"/>
            </a:endParaRPr>
          </a:p>
        </p:txBody>
      </p:sp>
    </p:spTree>
    <p:extLst>
      <p:ext uri="{BB962C8B-B14F-4D97-AF65-F5344CB8AC3E}">
        <p14:creationId xmlns:p14="http://schemas.microsoft.com/office/powerpoint/2010/main" val="146958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TextBox 3">
            <a:extLst>
              <a:ext uri="{FF2B5EF4-FFF2-40B4-BE49-F238E27FC236}">
                <a16:creationId xmlns:a16="http://schemas.microsoft.com/office/drawing/2014/main" id="{7B77ABDE-3442-4F3D-BF91-450D3EEC3B89}"/>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Roger Halbheer</a:t>
            </a:r>
          </a:p>
        </p:txBody>
      </p:sp>
      <p:sp>
        <p:nvSpPr>
          <p:cNvPr id="6" name="mail" title="Icon of an envelope">
            <a:extLst>
              <a:ext uri="{FF2B5EF4-FFF2-40B4-BE49-F238E27FC236}">
                <a16:creationId xmlns:a16="http://schemas.microsoft.com/office/drawing/2014/main" id="{1E3A074D-45B3-4383-BF10-5B9419238B05}"/>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F5C88EB8-33F3-4CFB-9581-88879AD0A14E}"/>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4E8E0828-ACC9-442F-A71A-F024235FCE0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B3F00B0F-F257-4BD0-A21E-383C2BCCDC37}"/>
              </a:ext>
            </a:extLst>
          </p:cNvPr>
          <p:cNvPicPr>
            <a:picLocks noChangeAspect="1"/>
          </p:cNvPicPr>
          <p:nvPr/>
        </p:nvPicPr>
        <p:blipFill rotWithShape="1">
          <a:blip r:embed="rId3"/>
          <a:srcRect l="21062" t="43158" r="21001" b="12421"/>
          <a:stretch/>
        </p:blipFill>
        <p:spPr>
          <a:xfrm>
            <a:off x="8519962" y="5331542"/>
            <a:ext cx="863292" cy="856527"/>
          </a:xfrm>
          <a:prstGeom prst="rect">
            <a:avLst/>
          </a:prstGeom>
        </p:spPr>
      </p:pic>
      <p:pic>
        <p:nvPicPr>
          <p:cNvPr id="14" name="Picture 13" descr="Linkedin">
            <a:hlinkClick r:id="rId4" tgtFrame="&quot;_blank&quot;"/>
            <a:extLst>
              <a:ext uri="{FF2B5EF4-FFF2-40B4-BE49-F238E27FC236}">
                <a16:creationId xmlns:a16="http://schemas.microsoft.com/office/drawing/2014/main" id="{B7573143-5A83-43D6-9F86-29CD561EC05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1045360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2AB4-2AC8-4285-996C-12369E728642}"/>
              </a:ext>
            </a:extLst>
          </p:cNvPr>
          <p:cNvSpPr>
            <a:spLocks noGrp="1"/>
          </p:cNvSpPr>
          <p:nvPr>
            <p:ph type="title"/>
          </p:nvPr>
        </p:nvSpPr>
        <p:spPr>
          <a:xfrm>
            <a:off x="585216" y="2537210"/>
            <a:ext cx="3948684" cy="997196"/>
          </a:xfrm>
        </p:spPr>
        <p:txBody>
          <a:bodyPr/>
          <a:lstStyle/>
          <a:p>
            <a:r>
              <a:rPr lang="en-US"/>
              <a:t>Access Control – Zero Trust</a:t>
            </a:r>
            <a:endParaRPr lang="gsw-CH"/>
          </a:p>
        </p:txBody>
      </p:sp>
    </p:spTree>
    <p:extLst>
      <p:ext uri="{BB962C8B-B14F-4D97-AF65-F5344CB8AC3E}">
        <p14:creationId xmlns:p14="http://schemas.microsoft.com/office/powerpoint/2010/main" val="114068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 Security</a:t>
            </a:r>
          </a:p>
        </p:txBody>
      </p:sp>
    </p:spTree>
    <p:extLst>
      <p:ext uri="{BB962C8B-B14F-4D97-AF65-F5344CB8AC3E}">
        <p14:creationId xmlns:p14="http://schemas.microsoft.com/office/powerpoint/2010/main" val="2643471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95DC-9D4A-4178-87C4-25B9B5C7CDA4}"/>
              </a:ext>
            </a:extLst>
          </p:cNvPr>
          <p:cNvSpPr>
            <a:spLocks noGrp="1"/>
          </p:cNvSpPr>
          <p:nvPr>
            <p:ph type="title"/>
          </p:nvPr>
        </p:nvSpPr>
        <p:spPr/>
        <p:txBody>
          <a:bodyPr/>
          <a:lstStyle/>
          <a:p>
            <a:r>
              <a:rPr lang="en-US"/>
              <a:t>Transforming Legacy to the Cloud</a:t>
            </a:r>
            <a:endParaRPr lang="gsw-CH"/>
          </a:p>
        </p:txBody>
      </p:sp>
      <p:grpSp>
        <p:nvGrpSpPr>
          <p:cNvPr id="3" name="Group 2">
            <a:extLst>
              <a:ext uri="{FF2B5EF4-FFF2-40B4-BE49-F238E27FC236}">
                <a16:creationId xmlns:a16="http://schemas.microsoft.com/office/drawing/2014/main" id="{85DF0AD9-0881-4106-80C0-E3985C3C99AE}"/>
              </a:ext>
            </a:extLst>
          </p:cNvPr>
          <p:cNvGrpSpPr/>
          <p:nvPr/>
        </p:nvGrpSpPr>
        <p:grpSpPr>
          <a:xfrm>
            <a:off x="600805" y="3466943"/>
            <a:ext cx="11267493" cy="933966"/>
            <a:chOff x="600805" y="3346623"/>
            <a:chExt cx="11267493" cy="933966"/>
          </a:xfrm>
        </p:grpSpPr>
        <p:sp>
          <p:nvSpPr>
            <p:cNvPr id="4" name="Arrow: Pentagon 3">
              <a:extLst>
                <a:ext uri="{FF2B5EF4-FFF2-40B4-BE49-F238E27FC236}">
                  <a16:creationId xmlns:a16="http://schemas.microsoft.com/office/drawing/2014/main" id="{7EA1A2FF-82FB-4FEA-89E1-96005C226F35}"/>
                </a:ext>
              </a:extLst>
            </p:cNvPr>
            <p:cNvSpPr/>
            <p:nvPr/>
          </p:nvSpPr>
          <p:spPr bwMode="auto">
            <a:xfrm>
              <a:off x="600805" y="3346623"/>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Roles, responsibilities, and skillsets will evolve</a:t>
              </a:r>
            </a:p>
          </p:txBody>
        </p:sp>
        <p:sp>
          <p:nvSpPr>
            <p:cNvPr id="5" name="people_4" title="Icon of a person">
              <a:extLst>
                <a:ext uri="{FF2B5EF4-FFF2-40B4-BE49-F238E27FC236}">
                  <a16:creationId xmlns:a16="http://schemas.microsoft.com/office/drawing/2014/main" id="{5C100034-2938-4C19-80A1-0DF492130B97}"/>
                </a:ext>
              </a:extLst>
            </p:cNvPr>
            <p:cNvSpPr>
              <a:spLocks noChangeAspect="1" noEditPoints="1"/>
            </p:cNvSpPr>
            <p:nvPr/>
          </p:nvSpPr>
          <p:spPr bwMode="auto">
            <a:xfrm>
              <a:off x="900803" y="3665828"/>
              <a:ext cx="264367" cy="295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681AB70B-D4BE-441C-A172-1E084D144CB3}"/>
              </a:ext>
            </a:extLst>
          </p:cNvPr>
          <p:cNvGrpSpPr/>
          <p:nvPr/>
        </p:nvGrpSpPr>
        <p:grpSpPr>
          <a:xfrm>
            <a:off x="600805" y="4440857"/>
            <a:ext cx="11267493" cy="933966"/>
            <a:chOff x="600805" y="4418279"/>
            <a:chExt cx="11267493" cy="933966"/>
          </a:xfrm>
        </p:grpSpPr>
        <p:sp>
          <p:nvSpPr>
            <p:cNvPr id="7" name="Arrow: Pentagon 6">
              <a:extLst>
                <a:ext uri="{FF2B5EF4-FFF2-40B4-BE49-F238E27FC236}">
                  <a16:creationId xmlns:a16="http://schemas.microsoft.com/office/drawing/2014/main" id="{45B2F493-883E-4724-9FD8-681A4ACBC519}"/>
                </a:ext>
              </a:extLst>
            </p:cNvPr>
            <p:cNvSpPr/>
            <p:nvPr/>
          </p:nvSpPr>
          <p:spPr bwMode="auto">
            <a:xfrm>
              <a:off x="600805" y="4418279"/>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Controls, tools, and processes will evolve</a:t>
              </a:r>
            </a:p>
          </p:txBody>
        </p:sp>
        <p:sp>
          <p:nvSpPr>
            <p:cNvPr id="8" name="tool" title="Icon of a skrewdriver and wrench">
              <a:extLst>
                <a:ext uri="{FF2B5EF4-FFF2-40B4-BE49-F238E27FC236}">
                  <a16:creationId xmlns:a16="http://schemas.microsoft.com/office/drawing/2014/main" id="{DA9C445B-A645-46F5-A81E-3BFA0546FC03}"/>
                </a:ext>
              </a:extLst>
            </p:cNvPr>
            <p:cNvSpPr>
              <a:spLocks noChangeAspect="1" noEditPoints="1"/>
            </p:cNvSpPr>
            <p:nvPr/>
          </p:nvSpPr>
          <p:spPr bwMode="auto">
            <a:xfrm>
              <a:off x="903155" y="4702382"/>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71FB45F8-A2A9-444C-B926-AFD35B608F54}"/>
              </a:ext>
            </a:extLst>
          </p:cNvPr>
          <p:cNvGrpSpPr/>
          <p:nvPr/>
        </p:nvGrpSpPr>
        <p:grpSpPr>
          <a:xfrm>
            <a:off x="600805" y="2271708"/>
            <a:ext cx="11267493" cy="933966"/>
            <a:chOff x="600805" y="2271708"/>
            <a:chExt cx="11267493" cy="933966"/>
          </a:xfrm>
        </p:grpSpPr>
        <p:sp>
          <p:nvSpPr>
            <p:cNvPr id="10" name="Arrow: Pentagon 9">
              <a:extLst>
                <a:ext uri="{FF2B5EF4-FFF2-40B4-BE49-F238E27FC236}">
                  <a16:creationId xmlns:a16="http://schemas.microsoft.com/office/drawing/2014/main" id="{8CFED48D-62F0-4715-B335-8401D063C048}"/>
                </a:ext>
              </a:extLst>
            </p:cNvPr>
            <p:cNvSpPr/>
            <p:nvPr/>
          </p:nvSpPr>
          <p:spPr bwMode="auto">
            <a:xfrm>
              <a:off x="600805" y="2271708"/>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Architectures change, but principles &amp; outcomes remain the same</a:t>
              </a:r>
            </a:p>
          </p:txBody>
        </p:sp>
        <p:sp>
          <p:nvSpPr>
            <p:cNvPr id="11" name="Relationship_F003" title="Icon of three boxes connected by lines">
              <a:extLst>
                <a:ext uri="{FF2B5EF4-FFF2-40B4-BE49-F238E27FC236}">
                  <a16:creationId xmlns:a16="http://schemas.microsoft.com/office/drawing/2014/main" id="{7D679F49-E8B0-4820-9AD4-0B4203AFA7F7}"/>
                </a:ext>
              </a:extLst>
            </p:cNvPr>
            <p:cNvSpPr>
              <a:spLocks noChangeAspect="1" noEditPoints="1"/>
            </p:cNvSpPr>
            <p:nvPr/>
          </p:nvSpPr>
          <p:spPr bwMode="auto">
            <a:xfrm>
              <a:off x="862357" y="2582981"/>
              <a:ext cx="341259" cy="31918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A2AA650D-E6F7-40C4-A273-D6DF4A02878B}"/>
              </a:ext>
            </a:extLst>
          </p:cNvPr>
          <p:cNvSpPr/>
          <p:nvPr/>
        </p:nvSpPr>
        <p:spPr bwMode="auto">
          <a:xfrm>
            <a:off x="658003" y="5513551"/>
            <a:ext cx="10875993" cy="454037"/>
          </a:xfrm>
          <a:prstGeom prst="rect">
            <a:avLst/>
          </a:prstGeom>
          <a:no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Legacy ‘technical debt’ persists with legacy workloads/applications in IaaS</a:t>
            </a:r>
          </a:p>
        </p:txBody>
      </p:sp>
      <p:grpSp>
        <p:nvGrpSpPr>
          <p:cNvPr id="14" name="Group 13">
            <a:extLst>
              <a:ext uri="{FF2B5EF4-FFF2-40B4-BE49-F238E27FC236}">
                <a16:creationId xmlns:a16="http://schemas.microsoft.com/office/drawing/2014/main" id="{BEF75B51-6B96-46DB-A105-980CA37E5CAD}"/>
              </a:ext>
            </a:extLst>
          </p:cNvPr>
          <p:cNvGrpSpPr/>
          <p:nvPr/>
        </p:nvGrpSpPr>
        <p:grpSpPr>
          <a:xfrm>
            <a:off x="7927350" y="1133017"/>
            <a:ext cx="3836631" cy="1764096"/>
            <a:chOff x="7927350" y="1133017"/>
            <a:chExt cx="3836631" cy="1764096"/>
          </a:xfrm>
        </p:grpSpPr>
        <p:grpSp>
          <p:nvGrpSpPr>
            <p:cNvPr id="15" name="Group 14">
              <a:extLst>
                <a:ext uri="{FF2B5EF4-FFF2-40B4-BE49-F238E27FC236}">
                  <a16:creationId xmlns:a16="http://schemas.microsoft.com/office/drawing/2014/main" id="{1DAE81F9-56A1-4779-8FC7-9F9CAA07CC01}"/>
                </a:ext>
              </a:extLst>
            </p:cNvPr>
            <p:cNvGrpSpPr/>
            <p:nvPr/>
          </p:nvGrpSpPr>
          <p:grpSpPr>
            <a:xfrm>
              <a:off x="7927350" y="1133017"/>
              <a:ext cx="3836631" cy="1764096"/>
              <a:chOff x="9180774" y="1741069"/>
              <a:chExt cx="2573186" cy="1183160"/>
            </a:xfrm>
          </p:grpSpPr>
          <p:sp>
            <p:nvSpPr>
              <p:cNvPr id="17" name="Freeform: Shape 16">
                <a:extLst>
                  <a:ext uri="{FF2B5EF4-FFF2-40B4-BE49-F238E27FC236}">
                    <a16:creationId xmlns:a16="http://schemas.microsoft.com/office/drawing/2014/main" id="{2903A503-0AB0-48F1-B602-95BF0FA6E29F}"/>
                  </a:ext>
                </a:extLst>
              </p:cNvPr>
              <p:cNvSpPr/>
              <p:nvPr/>
            </p:nvSpPr>
            <p:spPr>
              <a:xfrm>
                <a:off x="9184943" y="1741069"/>
                <a:ext cx="2391670" cy="1183160"/>
              </a:xfrm>
              <a:custGeom>
                <a:avLst/>
                <a:gdLst>
                  <a:gd name="connsiteX0" fmla="*/ 2353151 w 2695575"/>
                  <a:gd name="connsiteY0" fmla="*/ 654844 h 1333500"/>
                  <a:gd name="connsiteX1" fmla="*/ 2222659 w 2695575"/>
                  <a:gd name="connsiteY1" fmla="*/ 681514 h 1333500"/>
                  <a:gd name="connsiteX2" fmla="*/ 2222659 w 2695575"/>
                  <a:gd name="connsiteY2" fmla="*/ 668179 h 1333500"/>
                  <a:gd name="connsiteX3" fmla="*/ 1552099 w 2695575"/>
                  <a:gd name="connsiteY3" fmla="*/ 7144 h 1333500"/>
                  <a:gd name="connsiteX4" fmla="*/ 905351 w 2695575"/>
                  <a:gd name="connsiteY4" fmla="*/ 502444 h 1333500"/>
                  <a:gd name="connsiteX5" fmla="*/ 516731 w 2695575"/>
                  <a:gd name="connsiteY5" fmla="*/ 326231 h 1333500"/>
                  <a:gd name="connsiteX6" fmla="*/ 7144 w 2695575"/>
                  <a:gd name="connsiteY6" fmla="*/ 824389 h 1333500"/>
                  <a:gd name="connsiteX7" fmla="*/ 516731 w 2695575"/>
                  <a:gd name="connsiteY7" fmla="*/ 1326356 h 1333500"/>
                  <a:gd name="connsiteX8" fmla="*/ 2354104 w 2695575"/>
                  <a:gd name="connsiteY8" fmla="*/ 1326356 h 1333500"/>
                  <a:gd name="connsiteX9" fmla="*/ 2695099 w 2695575"/>
                  <a:gd name="connsiteY9" fmla="*/ 990124 h 1333500"/>
                  <a:gd name="connsiteX10" fmla="*/ 2353151 w 2695575"/>
                  <a:gd name="connsiteY10" fmla="*/ 654844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5575" h="1333500">
                    <a:moveTo>
                      <a:pt x="2353151" y="654844"/>
                    </a:moveTo>
                    <a:cubicBezTo>
                      <a:pt x="2308384" y="654844"/>
                      <a:pt x="2263616" y="665321"/>
                      <a:pt x="2222659" y="681514"/>
                    </a:cubicBezTo>
                    <a:lnTo>
                      <a:pt x="2222659" y="668179"/>
                    </a:lnTo>
                    <a:cubicBezTo>
                      <a:pt x="2222659" y="301466"/>
                      <a:pt x="1923574" y="7144"/>
                      <a:pt x="1552099" y="7144"/>
                    </a:cubicBezTo>
                    <a:cubicBezTo>
                      <a:pt x="1238726" y="7144"/>
                      <a:pt x="977741" y="217646"/>
                      <a:pt x="905351" y="502444"/>
                    </a:cubicBezTo>
                    <a:cubicBezTo>
                      <a:pt x="812006" y="393859"/>
                      <a:pt x="671036" y="326231"/>
                      <a:pt x="516731" y="326231"/>
                    </a:cubicBezTo>
                    <a:cubicBezTo>
                      <a:pt x="233839" y="322421"/>
                      <a:pt x="7144" y="546259"/>
                      <a:pt x="7144" y="824389"/>
                    </a:cubicBezTo>
                    <a:cubicBezTo>
                      <a:pt x="7144" y="1102519"/>
                      <a:pt x="233839" y="1326356"/>
                      <a:pt x="516731" y="1326356"/>
                    </a:cubicBezTo>
                    <a:lnTo>
                      <a:pt x="2354104" y="1326356"/>
                    </a:lnTo>
                    <a:cubicBezTo>
                      <a:pt x="2543651" y="1326356"/>
                      <a:pt x="2695099" y="1176814"/>
                      <a:pt x="2695099" y="990124"/>
                    </a:cubicBezTo>
                    <a:cubicBezTo>
                      <a:pt x="2694146" y="804386"/>
                      <a:pt x="2538889" y="654844"/>
                      <a:pt x="2353151" y="654844"/>
                    </a:cubicBezTo>
                    <a:close/>
                  </a:path>
                </a:pathLst>
              </a:custGeom>
              <a:solidFill>
                <a:schemeClr val="accent1"/>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000">
                        <a:srgbClr val="FFFFFF"/>
                      </a:gs>
                      <a:gs pos="100000">
                        <a:srgbClr val="FFFFFF"/>
                      </a:gs>
                    </a:gsLst>
                    <a:lin ang="5400000" scaled="1"/>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BEE3643E-C331-4158-A74D-91A644E6D554}"/>
                  </a:ext>
                </a:extLst>
              </p:cNvPr>
              <p:cNvSpPr txBox="1"/>
              <p:nvPr/>
            </p:nvSpPr>
            <p:spPr>
              <a:xfrm>
                <a:off x="9436426" y="2286717"/>
                <a:ext cx="564750" cy="175459"/>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Forensics</a:t>
                </a:r>
              </a:p>
            </p:txBody>
          </p:sp>
          <p:sp>
            <p:nvSpPr>
              <p:cNvPr id="19" name="TextBox 18">
                <a:extLst>
                  <a:ext uri="{FF2B5EF4-FFF2-40B4-BE49-F238E27FC236}">
                    <a16:creationId xmlns:a16="http://schemas.microsoft.com/office/drawing/2014/main" id="{8EEDC46B-6948-43B2-A53B-6E185B01939B}"/>
                  </a:ext>
                </a:extLst>
              </p:cNvPr>
              <p:cNvSpPr txBox="1"/>
              <p:nvPr/>
            </p:nvSpPr>
            <p:spPr>
              <a:xfrm>
                <a:off x="10784654" y="2578027"/>
                <a:ext cx="582073" cy="154817"/>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Firewalls</a:t>
                </a:r>
              </a:p>
            </p:txBody>
          </p:sp>
          <p:sp>
            <p:nvSpPr>
              <p:cNvPr id="20" name="TextBox 19">
                <a:extLst>
                  <a:ext uri="{FF2B5EF4-FFF2-40B4-BE49-F238E27FC236}">
                    <a16:creationId xmlns:a16="http://schemas.microsoft.com/office/drawing/2014/main" id="{1413CA64-51EC-48C4-9F66-193E441C2B07}"/>
                  </a:ext>
                </a:extLst>
              </p:cNvPr>
              <p:cNvSpPr txBox="1"/>
              <p:nvPr/>
            </p:nvSpPr>
            <p:spPr>
              <a:xfrm>
                <a:off x="9989340" y="2276396"/>
                <a:ext cx="1073696"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Protection</a:t>
                </a:r>
              </a:p>
            </p:txBody>
          </p:sp>
          <p:sp>
            <p:nvSpPr>
              <p:cNvPr id="21" name="TextBox 20">
                <a:extLst>
                  <a:ext uri="{FF2B5EF4-FFF2-40B4-BE49-F238E27FC236}">
                    <a16:creationId xmlns:a16="http://schemas.microsoft.com/office/drawing/2014/main" id="{1EF4E763-4179-49E1-BF2C-77108E16B8A6}"/>
                  </a:ext>
                </a:extLst>
              </p:cNvPr>
              <p:cNvSpPr txBox="1"/>
              <p:nvPr/>
            </p:nvSpPr>
            <p:spPr>
              <a:xfrm>
                <a:off x="11059493" y="2392584"/>
                <a:ext cx="525931"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SIEM</a:t>
                </a:r>
              </a:p>
            </p:txBody>
          </p:sp>
          <p:sp>
            <p:nvSpPr>
              <p:cNvPr id="22" name="TextBox 21">
                <a:extLst>
                  <a:ext uri="{FF2B5EF4-FFF2-40B4-BE49-F238E27FC236}">
                    <a16:creationId xmlns:a16="http://schemas.microsoft.com/office/drawing/2014/main" id="{B42E546D-6425-4D24-95F2-1E20AD1C031E}"/>
                  </a:ext>
                </a:extLst>
              </p:cNvPr>
              <p:cNvSpPr txBox="1"/>
              <p:nvPr/>
            </p:nvSpPr>
            <p:spPr>
              <a:xfrm>
                <a:off x="10380778" y="1746163"/>
                <a:ext cx="571015" cy="206423"/>
              </a:xfrm>
              <a:prstGeom prst="rect">
                <a:avLst/>
              </a:prstGeom>
              <a:noFill/>
              <a:ln>
                <a:noFill/>
              </a:ln>
            </p:spPr>
            <p:txBody>
              <a:bodyPr wrap="square" rtlCol="0">
                <a:spAutoFit/>
              </a:bodyPr>
              <a:lstStyle>
                <a:defPPr>
                  <a:defRPr lang="en-US"/>
                </a:defPPr>
                <a:lvl1pPr>
                  <a:defRPr sz="105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Risk</a:t>
                </a:r>
              </a:p>
            </p:txBody>
          </p:sp>
          <p:sp>
            <p:nvSpPr>
              <p:cNvPr id="23" name="TextBox 22">
                <a:extLst>
                  <a:ext uri="{FF2B5EF4-FFF2-40B4-BE49-F238E27FC236}">
                    <a16:creationId xmlns:a16="http://schemas.microsoft.com/office/drawing/2014/main" id="{BB46DB6D-D65C-4431-A1D2-686DE2CC3340}"/>
                  </a:ext>
                </a:extLst>
              </p:cNvPr>
              <p:cNvSpPr txBox="1"/>
              <p:nvPr/>
            </p:nvSpPr>
            <p:spPr>
              <a:xfrm>
                <a:off x="10537693" y="1923637"/>
                <a:ext cx="561774"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Sandboxing</a:t>
                </a:r>
              </a:p>
            </p:txBody>
          </p:sp>
          <p:sp>
            <p:nvSpPr>
              <p:cNvPr id="24" name="TextBox 23">
                <a:extLst>
                  <a:ext uri="{FF2B5EF4-FFF2-40B4-BE49-F238E27FC236}">
                    <a16:creationId xmlns:a16="http://schemas.microsoft.com/office/drawing/2014/main" id="{EAE67F69-5A41-4D1D-AFC1-07E5344BF109}"/>
                  </a:ext>
                </a:extLst>
              </p:cNvPr>
              <p:cNvSpPr txBox="1"/>
              <p:nvPr/>
            </p:nvSpPr>
            <p:spPr>
              <a:xfrm>
                <a:off x="9384087" y="2548608"/>
                <a:ext cx="523217"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WAFs</a:t>
                </a:r>
              </a:p>
            </p:txBody>
          </p:sp>
          <p:sp>
            <p:nvSpPr>
              <p:cNvPr id="25" name="TextBox 24">
                <a:extLst>
                  <a:ext uri="{FF2B5EF4-FFF2-40B4-BE49-F238E27FC236}">
                    <a16:creationId xmlns:a16="http://schemas.microsoft.com/office/drawing/2014/main" id="{A2935BBF-68FC-4005-989D-29A74C728C1C}"/>
                  </a:ext>
                </a:extLst>
              </p:cNvPr>
              <p:cNvSpPr txBox="1"/>
              <p:nvPr/>
            </p:nvSpPr>
            <p:spPr>
              <a:xfrm>
                <a:off x="11171887" y="2552224"/>
                <a:ext cx="582073"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TLS</a:t>
                </a:r>
              </a:p>
            </p:txBody>
          </p:sp>
          <p:sp>
            <p:nvSpPr>
              <p:cNvPr id="26" name="TextBox 25">
                <a:extLst>
                  <a:ext uri="{FF2B5EF4-FFF2-40B4-BE49-F238E27FC236}">
                    <a16:creationId xmlns:a16="http://schemas.microsoft.com/office/drawing/2014/main" id="{7A8F081C-5B15-4773-B416-68904ECDD4AD}"/>
                  </a:ext>
                </a:extLst>
              </p:cNvPr>
              <p:cNvSpPr txBox="1"/>
              <p:nvPr/>
            </p:nvSpPr>
            <p:spPr>
              <a:xfrm>
                <a:off x="9262503" y="2149871"/>
                <a:ext cx="708237" cy="17545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Encryption</a:t>
                </a:r>
              </a:p>
            </p:txBody>
          </p:sp>
          <p:sp>
            <p:nvSpPr>
              <p:cNvPr id="27" name="TextBox 26">
                <a:extLst>
                  <a:ext uri="{FF2B5EF4-FFF2-40B4-BE49-F238E27FC236}">
                    <a16:creationId xmlns:a16="http://schemas.microsoft.com/office/drawing/2014/main" id="{EB3FFAE9-EF0D-410B-9A72-F35FCE93EFBB}"/>
                  </a:ext>
                </a:extLst>
              </p:cNvPr>
              <p:cNvSpPr txBox="1"/>
              <p:nvPr/>
            </p:nvSpPr>
            <p:spPr>
              <a:xfrm>
                <a:off x="9415364" y="2053844"/>
                <a:ext cx="436254"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panose="020B0502040204020203" pitchFamily="34" charset="0"/>
                  </a:rPr>
                  <a:t>Scanning</a:t>
                </a:r>
              </a:p>
            </p:txBody>
          </p:sp>
          <p:sp>
            <p:nvSpPr>
              <p:cNvPr id="28" name="TextBox 27">
                <a:extLst>
                  <a:ext uri="{FF2B5EF4-FFF2-40B4-BE49-F238E27FC236}">
                    <a16:creationId xmlns:a16="http://schemas.microsoft.com/office/drawing/2014/main" id="{067F34E0-5074-43FE-8FB1-74C014D50C0A}"/>
                  </a:ext>
                </a:extLst>
              </p:cNvPr>
              <p:cNvSpPr txBox="1"/>
              <p:nvPr/>
            </p:nvSpPr>
            <p:spPr>
              <a:xfrm>
                <a:off x="10291151" y="2041717"/>
                <a:ext cx="693966"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Segmentation</a:t>
                </a:r>
              </a:p>
            </p:txBody>
          </p:sp>
          <p:sp>
            <p:nvSpPr>
              <p:cNvPr id="29" name="TextBox 28">
                <a:extLst>
                  <a:ext uri="{FF2B5EF4-FFF2-40B4-BE49-F238E27FC236}">
                    <a16:creationId xmlns:a16="http://schemas.microsoft.com/office/drawing/2014/main" id="{7FB1ED4C-BC9C-4AFF-91B7-976B6202F472}"/>
                  </a:ext>
                </a:extLst>
              </p:cNvPr>
              <p:cNvSpPr txBox="1"/>
              <p:nvPr/>
            </p:nvSpPr>
            <p:spPr>
              <a:xfrm>
                <a:off x="10126909" y="1913317"/>
                <a:ext cx="472499" cy="16513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Patching</a:t>
                </a:r>
              </a:p>
            </p:txBody>
          </p:sp>
          <p:sp>
            <p:nvSpPr>
              <p:cNvPr id="30" name="TextBox 29">
                <a:extLst>
                  <a:ext uri="{FF2B5EF4-FFF2-40B4-BE49-F238E27FC236}">
                    <a16:creationId xmlns:a16="http://schemas.microsoft.com/office/drawing/2014/main" id="{1829F62D-143F-46DD-9291-985A6C3A8310}"/>
                  </a:ext>
                </a:extLst>
              </p:cNvPr>
              <p:cNvSpPr txBox="1"/>
              <p:nvPr/>
            </p:nvSpPr>
            <p:spPr>
              <a:xfrm>
                <a:off x="10343599" y="2708911"/>
                <a:ext cx="1152751" cy="17029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Intelligence</a:t>
                </a:r>
              </a:p>
            </p:txBody>
          </p:sp>
          <p:sp>
            <p:nvSpPr>
              <p:cNvPr id="31" name="TextBox 30">
                <a:extLst>
                  <a:ext uri="{FF2B5EF4-FFF2-40B4-BE49-F238E27FC236}">
                    <a16:creationId xmlns:a16="http://schemas.microsoft.com/office/drawing/2014/main" id="{9AFD048B-2AF7-43FD-84B8-87958EC2BB5A}"/>
                  </a:ext>
                </a:extLst>
              </p:cNvPr>
              <p:cNvSpPr txBox="1"/>
              <p:nvPr/>
            </p:nvSpPr>
            <p:spPr>
              <a:xfrm>
                <a:off x="9180774" y="2420520"/>
                <a:ext cx="86448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Logging &amp; Analytics</a:t>
                </a:r>
              </a:p>
            </p:txBody>
          </p:sp>
          <p:sp>
            <p:nvSpPr>
              <p:cNvPr id="32" name="TextBox 31">
                <a:extLst>
                  <a:ext uri="{FF2B5EF4-FFF2-40B4-BE49-F238E27FC236}">
                    <a16:creationId xmlns:a16="http://schemas.microsoft.com/office/drawing/2014/main" id="{FCC97E0D-AB82-41BD-92A9-89A2866230C3}"/>
                  </a:ext>
                </a:extLst>
              </p:cNvPr>
              <p:cNvSpPr txBox="1"/>
              <p:nvPr/>
            </p:nvSpPr>
            <p:spPr>
              <a:xfrm>
                <a:off x="10140900" y="2435234"/>
                <a:ext cx="927403" cy="134175"/>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Orchestration &amp; Automation</a:t>
                </a:r>
              </a:p>
            </p:txBody>
          </p:sp>
          <p:sp>
            <p:nvSpPr>
              <p:cNvPr id="33" name="TextBox 32">
                <a:extLst>
                  <a:ext uri="{FF2B5EF4-FFF2-40B4-BE49-F238E27FC236}">
                    <a16:creationId xmlns:a16="http://schemas.microsoft.com/office/drawing/2014/main" id="{DA5E60FE-09B5-4393-BF03-893608E9C03E}"/>
                  </a:ext>
                </a:extLst>
              </p:cNvPr>
              <p:cNvSpPr txBox="1"/>
              <p:nvPr/>
            </p:nvSpPr>
            <p:spPr>
              <a:xfrm>
                <a:off x="9427639" y="2717782"/>
                <a:ext cx="96329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Information Protection</a:t>
                </a:r>
              </a:p>
            </p:txBody>
          </p:sp>
          <p:sp>
            <p:nvSpPr>
              <p:cNvPr id="34" name="TextBox 33">
                <a:extLst>
                  <a:ext uri="{FF2B5EF4-FFF2-40B4-BE49-F238E27FC236}">
                    <a16:creationId xmlns:a16="http://schemas.microsoft.com/office/drawing/2014/main" id="{BD3DD9CF-0D37-43D2-AAF1-71F5ACFA9442}"/>
                  </a:ext>
                </a:extLst>
              </p:cNvPr>
              <p:cNvSpPr txBox="1"/>
              <p:nvPr/>
            </p:nvSpPr>
            <p:spPr>
              <a:xfrm>
                <a:off x="9805415" y="2564569"/>
                <a:ext cx="1025465" cy="144496"/>
              </a:xfrm>
              <a:prstGeom prst="rect">
                <a:avLst/>
              </a:prstGeom>
              <a:noFill/>
              <a:ln>
                <a:noFill/>
              </a:ln>
            </p:spPr>
            <p:txBody>
              <a:bodyPr wrap="square" rtlCol="0">
                <a:spAutoFit/>
              </a:bodyPr>
              <a:lstStyle>
                <a:defPPr>
                  <a:defRPr lang="en-US"/>
                </a:defPPr>
                <a:lvl1pPr>
                  <a:defRPr sz="7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Vulnerability Management</a:t>
                </a:r>
              </a:p>
            </p:txBody>
          </p:sp>
        </p:grpSp>
        <p:sp>
          <p:nvSpPr>
            <p:cNvPr id="16" name="TextBox 15">
              <a:extLst>
                <a:ext uri="{FF2B5EF4-FFF2-40B4-BE49-F238E27FC236}">
                  <a16:creationId xmlns:a16="http://schemas.microsoft.com/office/drawing/2014/main" id="{0FE5E15A-553F-4D66-92C4-B7C90513E553}"/>
                </a:ext>
              </a:extLst>
            </p:cNvPr>
            <p:cNvSpPr txBox="1"/>
            <p:nvPr/>
          </p:nvSpPr>
          <p:spPr>
            <a:xfrm>
              <a:off x="8883013" y="1757930"/>
              <a:ext cx="2091001" cy="246221"/>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Secure Development Lifecycle</a:t>
              </a:r>
            </a:p>
          </p:txBody>
        </p:sp>
      </p:grpSp>
      <p:grpSp>
        <p:nvGrpSpPr>
          <p:cNvPr id="41" name="Group 40">
            <a:extLst>
              <a:ext uri="{FF2B5EF4-FFF2-40B4-BE49-F238E27FC236}">
                <a16:creationId xmlns:a16="http://schemas.microsoft.com/office/drawing/2014/main" id="{86B99C73-1886-472A-B67B-5359EE904813}"/>
              </a:ext>
            </a:extLst>
          </p:cNvPr>
          <p:cNvGrpSpPr/>
          <p:nvPr/>
        </p:nvGrpSpPr>
        <p:grpSpPr>
          <a:xfrm>
            <a:off x="9428777" y="3845515"/>
            <a:ext cx="1359352" cy="826022"/>
            <a:chOff x="9874676" y="4459924"/>
            <a:chExt cx="1359352" cy="826022"/>
          </a:xfrm>
        </p:grpSpPr>
        <p:sp>
          <p:nvSpPr>
            <p:cNvPr id="42" name="Rectangle 41">
              <a:extLst>
                <a:ext uri="{FF2B5EF4-FFF2-40B4-BE49-F238E27FC236}">
                  <a16:creationId xmlns:a16="http://schemas.microsoft.com/office/drawing/2014/main" id="{93B7FA50-6614-46DF-A4E2-5B5660B52DEB}"/>
                </a:ext>
              </a:extLst>
            </p:cNvPr>
            <p:cNvSpPr/>
            <p:nvPr/>
          </p:nvSpPr>
          <p:spPr bwMode="auto">
            <a:xfrm>
              <a:off x="9874676" y="4920186"/>
              <a:ext cx="1359352" cy="365760"/>
            </a:xfrm>
            <a:prstGeom prst="rect">
              <a:avLst/>
            </a:prstGeom>
            <a:solidFill>
              <a:schemeClr val="accent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New</a:t>
              </a:r>
            </a:p>
          </p:txBody>
        </p:sp>
        <p:grpSp>
          <p:nvGrpSpPr>
            <p:cNvPr id="43" name="Graphic 31">
              <a:extLst>
                <a:ext uri="{FF2B5EF4-FFF2-40B4-BE49-F238E27FC236}">
                  <a16:creationId xmlns:a16="http://schemas.microsoft.com/office/drawing/2014/main" id="{B17C9809-2CFE-4D8C-B104-8184B7F79071}"/>
                </a:ext>
              </a:extLst>
            </p:cNvPr>
            <p:cNvGrpSpPr/>
            <p:nvPr/>
          </p:nvGrpSpPr>
          <p:grpSpPr>
            <a:xfrm>
              <a:off x="10318742" y="4459924"/>
              <a:ext cx="469387" cy="466345"/>
              <a:chOff x="5423696" y="2707928"/>
              <a:chExt cx="1724987" cy="1713808"/>
            </a:xfrm>
          </p:grpSpPr>
          <p:sp>
            <p:nvSpPr>
              <p:cNvPr id="44" name="Freeform: Shape 43">
                <a:extLst>
                  <a:ext uri="{FF2B5EF4-FFF2-40B4-BE49-F238E27FC236}">
                    <a16:creationId xmlns:a16="http://schemas.microsoft.com/office/drawing/2014/main" id="{C97EBB74-EFB6-4118-A9BD-27FC49DAEFFF}"/>
                  </a:ext>
                </a:extLst>
              </p:cNvPr>
              <p:cNvSpPr/>
              <p:nvPr/>
            </p:nvSpPr>
            <p:spPr>
              <a:xfrm>
                <a:off x="5429351" y="3043788"/>
                <a:ext cx="961467" cy="848353"/>
              </a:xfrm>
              <a:custGeom>
                <a:avLst/>
                <a:gdLst>
                  <a:gd name="connsiteX0" fmla="*/ 759830 w 961467"/>
                  <a:gd name="connsiteY0" fmla="*/ 250818 h 848354"/>
                  <a:gd name="connsiteX1" fmla="*/ 250818 w 961467"/>
                  <a:gd name="connsiteY1" fmla="*/ 250818 h 848354"/>
                  <a:gd name="connsiteX2" fmla="*/ 250818 w 961467"/>
                  <a:gd name="connsiteY2" fmla="*/ 544914 h 848354"/>
                  <a:gd name="connsiteX3" fmla="*/ 358276 w 961467"/>
                  <a:gd name="connsiteY3" fmla="*/ 652372 h 848354"/>
                  <a:gd name="connsiteX4" fmla="*/ 759830 w 961467"/>
                  <a:gd name="connsiteY4" fmla="*/ 250818 h 8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467" h="848354">
                    <a:moveTo>
                      <a:pt x="759830" y="250818"/>
                    </a:moveTo>
                    <a:lnTo>
                      <a:pt x="250818" y="250818"/>
                    </a:lnTo>
                    <a:cubicBezTo>
                      <a:pt x="250818" y="544914"/>
                      <a:pt x="250818" y="544914"/>
                      <a:pt x="250818" y="544914"/>
                    </a:cubicBezTo>
                    <a:cubicBezTo>
                      <a:pt x="324342" y="618438"/>
                      <a:pt x="358276" y="652372"/>
                      <a:pt x="358276" y="652372"/>
                    </a:cubicBezTo>
                    <a:lnTo>
                      <a:pt x="759830" y="250818"/>
                    </a:lnTo>
                    <a:close/>
                  </a:path>
                </a:pathLst>
              </a:custGeom>
              <a:solidFill>
                <a:schemeClr val="accent3"/>
              </a:solidFill>
              <a:ln w="5632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94107D6-B4EB-48EA-AAB1-7B702E2B21ED}"/>
                  </a:ext>
                </a:extLst>
              </p:cNvPr>
              <p:cNvSpPr/>
              <p:nvPr/>
            </p:nvSpPr>
            <p:spPr>
              <a:xfrm>
                <a:off x="6079757" y="3188794"/>
                <a:ext cx="622126" cy="622127"/>
              </a:xfrm>
              <a:custGeom>
                <a:avLst/>
                <a:gdLst>
                  <a:gd name="connsiteX0" fmla="*/ 250818 w 622126"/>
                  <a:gd name="connsiteY0" fmla="*/ 313030 h 622126"/>
                  <a:gd name="connsiteX1" fmla="*/ 313030 w 622126"/>
                  <a:gd name="connsiteY1" fmla="*/ 375243 h 622126"/>
                  <a:gd name="connsiteX2" fmla="*/ 375243 w 622126"/>
                  <a:gd name="connsiteY2" fmla="*/ 313030 h 622126"/>
                  <a:gd name="connsiteX3" fmla="*/ 313030 w 622126"/>
                  <a:gd name="connsiteY3" fmla="*/ 250818 h 622126"/>
                  <a:gd name="connsiteX4" fmla="*/ 250818 w 622126"/>
                  <a:gd name="connsiteY4" fmla="*/ 313030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250818" y="313030"/>
                    </a:moveTo>
                    <a:cubicBezTo>
                      <a:pt x="250818" y="346965"/>
                      <a:pt x="279096" y="375243"/>
                      <a:pt x="313030" y="375243"/>
                    </a:cubicBezTo>
                    <a:cubicBezTo>
                      <a:pt x="346964" y="375243"/>
                      <a:pt x="375243" y="346965"/>
                      <a:pt x="375243" y="313030"/>
                    </a:cubicBezTo>
                    <a:cubicBezTo>
                      <a:pt x="375243" y="279096"/>
                      <a:pt x="346964" y="250818"/>
                      <a:pt x="313030" y="250818"/>
                    </a:cubicBezTo>
                    <a:cubicBezTo>
                      <a:pt x="279096" y="250818"/>
                      <a:pt x="250818" y="279096"/>
                      <a:pt x="250818" y="313030"/>
                    </a:cubicBezTo>
                    <a:close/>
                  </a:path>
                </a:pathLst>
              </a:custGeom>
              <a:solidFill>
                <a:schemeClr val="accent3"/>
              </a:solidFill>
              <a:ln w="5632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4655254-24BF-459F-896E-5DA9881A419C}"/>
                  </a:ext>
                </a:extLst>
              </p:cNvPr>
              <p:cNvSpPr/>
              <p:nvPr/>
            </p:nvSpPr>
            <p:spPr>
              <a:xfrm>
                <a:off x="5423696" y="3516825"/>
                <a:ext cx="904911" cy="904911"/>
              </a:xfrm>
              <a:custGeom>
                <a:avLst/>
                <a:gdLst>
                  <a:gd name="connsiteX0" fmla="*/ 358276 w 904910"/>
                  <a:gd name="connsiteY0" fmla="*/ 250818 h 904911"/>
                  <a:gd name="connsiteX1" fmla="*/ 250818 w 904910"/>
                  <a:gd name="connsiteY1" fmla="*/ 488357 h 904911"/>
                  <a:gd name="connsiteX2" fmla="*/ 426144 w 904910"/>
                  <a:gd name="connsiteY2" fmla="*/ 663684 h 904911"/>
                  <a:gd name="connsiteX3" fmla="*/ 663683 w 904910"/>
                  <a:gd name="connsiteY3" fmla="*/ 595815 h 904911"/>
                  <a:gd name="connsiteX4" fmla="*/ 669339 w 904910"/>
                  <a:gd name="connsiteY4" fmla="*/ 590159 h 904911"/>
                  <a:gd name="connsiteX5" fmla="*/ 669339 w 904910"/>
                  <a:gd name="connsiteY5" fmla="*/ 590159 h 904911"/>
                  <a:gd name="connsiteX6" fmla="*/ 358276 w 904910"/>
                  <a:gd name="connsiteY6" fmla="*/ 250818 h 90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910" h="904911">
                    <a:moveTo>
                      <a:pt x="358276" y="250818"/>
                    </a:moveTo>
                    <a:cubicBezTo>
                      <a:pt x="250818" y="488357"/>
                      <a:pt x="250818" y="488357"/>
                      <a:pt x="250818" y="488357"/>
                    </a:cubicBezTo>
                    <a:cubicBezTo>
                      <a:pt x="426144" y="663684"/>
                      <a:pt x="426144" y="663684"/>
                      <a:pt x="426144" y="663684"/>
                    </a:cubicBezTo>
                    <a:cubicBezTo>
                      <a:pt x="663683" y="595815"/>
                      <a:pt x="663683" y="595815"/>
                      <a:pt x="663683" y="595815"/>
                    </a:cubicBezTo>
                    <a:cubicBezTo>
                      <a:pt x="663683" y="595815"/>
                      <a:pt x="669339" y="590159"/>
                      <a:pt x="669339" y="590159"/>
                    </a:cubicBezTo>
                    <a:cubicBezTo>
                      <a:pt x="669339" y="590159"/>
                      <a:pt x="669339" y="590159"/>
                      <a:pt x="669339" y="590159"/>
                    </a:cubicBezTo>
                    <a:cubicBezTo>
                      <a:pt x="674994" y="590159"/>
                      <a:pt x="674994" y="590159"/>
                      <a:pt x="358276" y="250818"/>
                    </a:cubicBezTo>
                    <a:close/>
                  </a:path>
                </a:pathLst>
              </a:custGeom>
              <a:solidFill>
                <a:schemeClr val="accent3"/>
              </a:solidFill>
              <a:ln w="5632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BC67219-B86D-4919-95B2-2129300FF3AC}"/>
                  </a:ext>
                </a:extLst>
              </p:cNvPr>
              <p:cNvSpPr/>
              <p:nvPr/>
            </p:nvSpPr>
            <p:spPr>
              <a:xfrm>
                <a:off x="5565089" y="2707928"/>
                <a:ext cx="1583594" cy="1583595"/>
              </a:xfrm>
              <a:custGeom>
                <a:avLst/>
                <a:gdLst>
                  <a:gd name="connsiteX0" fmla="*/ 861632 w 1583593"/>
                  <a:gd name="connsiteY0" fmla="*/ 426277 h 1583594"/>
                  <a:gd name="connsiteX1" fmla="*/ 250818 w 1583593"/>
                  <a:gd name="connsiteY1" fmla="*/ 1031436 h 1583594"/>
                  <a:gd name="connsiteX2" fmla="*/ 567536 w 1583593"/>
                  <a:gd name="connsiteY2" fmla="*/ 1370778 h 1583594"/>
                  <a:gd name="connsiteX3" fmla="*/ 567536 w 1583593"/>
                  <a:gd name="connsiteY3" fmla="*/ 1370778 h 1583594"/>
                  <a:gd name="connsiteX4" fmla="*/ 1206629 w 1583593"/>
                  <a:gd name="connsiteY4" fmla="*/ 748651 h 1583594"/>
                  <a:gd name="connsiteX5" fmla="*/ 1223597 w 1583593"/>
                  <a:gd name="connsiteY5" fmla="*/ 737340 h 1583594"/>
                  <a:gd name="connsiteX6" fmla="*/ 1387612 w 1583593"/>
                  <a:gd name="connsiteY6" fmla="*/ 250950 h 1583594"/>
                  <a:gd name="connsiteX7" fmla="*/ 861632 w 1583593"/>
                  <a:gd name="connsiteY7" fmla="*/ 426277 h 158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3593" h="1583594">
                    <a:moveTo>
                      <a:pt x="861632" y="426277"/>
                    </a:moveTo>
                    <a:cubicBezTo>
                      <a:pt x="669339" y="618570"/>
                      <a:pt x="250818" y="1031436"/>
                      <a:pt x="250818" y="1031436"/>
                    </a:cubicBezTo>
                    <a:cubicBezTo>
                      <a:pt x="567536" y="1370778"/>
                      <a:pt x="567536" y="1370778"/>
                      <a:pt x="567536" y="1370778"/>
                    </a:cubicBezTo>
                    <a:cubicBezTo>
                      <a:pt x="567536" y="1370778"/>
                      <a:pt x="567536" y="1370778"/>
                      <a:pt x="567536" y="1370778"/>
                    </a:cubicBezTo>
                    <a:cubicBezTo>
                      <a:pt x="1036959" y="912666"/>
                      <a:pt x="1167040" y="782585"/>
                      <a:pt x="1206629" y="748651"/>
                    </a:cubicBezTo>
                    <a:cubicBezTo>
                      <a:pt x="1223597" y="737340"/>
                      <a:pt x="1223597" y="737340"/>
                      <a:pt x="1223597" y="737340"/>
                    </a:cubicBezTo>
                    <a:cubicBezTo>
                      <a:pt x="1223597" y="737340"/>
                      <a:pt x="1370645" y="539390"/>
                      <a:pt x="1387612" y="250950"/>
                    </a:cubicBezTo>
                    <a:cubicBezTo>
                      <a:pt x="1387612" y="250950"/>
                      <a:pt x="1048270" y="239639"/>
                      <a:pt x="861632" y="426277"/>
                    </a:cubicBezTo>
                    <a:close/>
                  </a:path>
                </a:pathLst>
              </a:custGeom>
              <a:solidFill>
                <a:schemeClr val="accent3"/>
              </a:solidFill>
              <a:ln w="5632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727432D-69D1-4A79-854C-4D109B1EF6AA}"/>
                  </a:ext>
                </a:extLst>
              </p:cNvPr>
              <p:cNvSpPr/>
              <p:nvPr/>
            </p:nvSpPr>
            <p:spPr>
              <a:xfrm>
                <a:off x="6079757" y="3188794"/>
                <a:ext cx="622126" cy="622127"/>
              </a:xfrm>
              <a:custGeom>
                <a:avLst/>
                <a:gdLst>
                  <a:gd name="connsiteX0" fmla="*/ 313030 w 622126"/>
                  <a:gd name="connsiteY0" fmla="*/ 375243 h 622126"/>
                  <a:gd name="connsiteX1" fmla="*/ 250818 w 622126"/>
                  <a:gd name="connsiteY1" fmla="*/ 313030 h 622126"/>
                  <a:gd name="connsiteX2" fmla="*/ 313030 w 622126"/>
                  <a:gd name="connsiteY2" fmla="*/ 250818 h 622126"/>
                  <a:gd name="connsiteX3" fmla="*/ 375243 w 622126"/>
                  <a:gd name="connsiteY3" fmla="*/ 313030 h 622126"/>
                  <a:gd name="connsiteX4" fmla="*/ 313030 w 622126"/>
                  <a:gd name="connsiteY4" fmla="*/ 375243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313030" y="375243"/>
                    </a:moveTo>
                    <a:cubicBezTo>
                      <a:pt x="279096" y="375243"/>
                      <a:pt x="250818" y="346965"/>
                      <a:pt x="250818" y="313030"/>
                    </a:cubicBezTo>
                    <a:cubicBezTo>
                      <a:pt x="250818" y="279096"/>
                      <a:pt x="279096" y="250818"/>
                      <a:pt x="313030" y="250818"/>
                    </a:cubicBezTo>
                    <a:cubicBezTo>
                      <a:pt x="346964" y="250818"/>
                      <a:pt x="375243" y="279096"/>
                      <a:pt x="375243" y="313030"/>
                    </a:cubicBezTo>
                    <a:cubicBezTo>
                      <a:pt x="375243" y="346965"/>
                      <a:pt x="346964" y="375243"/>
                      <a:pt x="313030" y="375243"/>
                    </a:cubicBezTo>
                    <a:close/>
                  </a:path>
                </a:pathLst>
              </a:custGeom>
              <a:solidFill>
                <a:schemeClr val="bg1"/>
              </a:solidFill>
              <a:ln w="5632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E0CD585-35F6-4A3E-A243-5553D8C86E8B}"/>
                  </a:ext>
                </a:extLst>
              </p:cNvPr>
              <p:cNvSpPr/>
              <p:nvPr/>
            </p:nvSpPr>
            <p:spPr>
              <a:xfrm>
                <a:off x="5927053" y="3460268"/>
                <a:ext cx="848354" cy="961468"/>
              </a:xfrm>
              <a:custGeom>
                <a:avLst/>
                <a:gdLst>
                  <a:gd name="connsiteX0" fmla="*/ 250818 w 848353"/>
                  <a:gd name="connsiteY0" fmla="*/ 652372 h 961468"/>
                  <a:gd name="connsiteX1" fmla="*/ 358276 w 848353"/>
                  <a:gd name="connsiteY1" fmla="*/ 759830 h 961468"/>
                  <a:gd name="connsiteX2" fmla="*/ 652372 w 848353"/>
                  <a:gd name="connsiteY2" fmla="*/ 759830 h 961468"/>
                  <a:gd name="connsiteX3" fmla="*/ 652372 w 848353"/>
                  <a:gd name="connsiteY3" fmla="*/ 250818 h 961468"/>
                  <a:gd name="connsiteX4" fmla="*/ 250818 w 848353"/>
                  <a:gd name="connsiteY4" fmla="*/ 652372 h 96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353" h="961468">
                    <a:moveTo>
                      <a:pt x="250818" y="652372"/>
                    </a:moveTo>
                    <a:cubicBezTo>
                      <a:pt x="250818" y="652372"/>
                      <a:pt x="284752" y="686306"/>
                      <a:pt x="358276" y="759830"/>
                    </a:cubicBezTo>
                    <a:cubicBezTo>
                      <a:pt x="358276" y="759830"/>
                      <a:pt x="358276" y="759830"/>
                      <a:pt x="652372" y="759830"/>
                    </a:cubicBezTo>
                    <a:lnTo>
                      <a:pt x="652372" y="250818"/>
                    </a:lnTo>
                    <a:lnTo>
                      <a:pt x="250818" y="652372"/>
                    </a:lnTo>
                    <a:close/>
                  </a:path>
                </a:pathLst>
              </a:custGeom>
              <a:solidFill>
                <a:schemeClr val="accent3"/>
              </a:solidFill>
              <a:ln w="56322" cap="flat">
                <a:noFill/>
                <a:prstDash val="solid"/>
                <a:miter/>
              </a:ln>
            </p:spPr>
            <p:txBody>
              <a:bodyPr rtlCol="0" anchor="ctr"/>
              <a:lstStyle/>
              <a:p>
                <a:endParaRPr lang="en-US"/>
              </a:p>
            </p:txBody>
          </p:sp>
        </p:grpSp>
      </p:grpSp>
      <p:grpSp>
        <p:nvGrpSpPr>
          <p:cNvPr id="50" name="Group 49">
            <a:extLst>
              <a:ext uri="{FF2B5EF4-FFF2-40B4-BE49-F238E27FC236}">
                <a16:creationId xmlns:a16="http://schemas.microsoft.com/office/drawing/2014/main" id="{13B8D07A-57A2-4341-843B-DFD454598438}"/>
              </a:ext>
            </a:extLst>
          </p:cNvPr>
          <p:cNvGrpSpPr/>
          <p:nvPr/>
        </p:nvGrpSpPr>
        <p:grpSpPr>
          <a:xfrm>
            <a:off x="6532573" y="3932918"/>
            <a:ext cx="1359352" cy="738619"/>
            <a:chOff x="6978472" y="4547327"/>
            <a:chExt cx="1359352" cy="738619"/>
          </a:xfrm>
          <a:solidFill>
            <a:srgbClr val="666666"/>
          </a:solidFill>
        </p:grpSpPr>
        <p:sp>
          <p:nvSpPr>
            <p:cNvPr id="51" name="Rectangle 50">
              <a:extLst>
                <a:ext uri="{FF2B5EF4-FFF2-40B4-BE49-F238E27FC236}">
                  <a16:creationId xmlns:a16="http://schemas.microsoft.com/office/drawing/2014/main" id="{ACD9AD24-15F5-409D-94F6-BEAF572BD1A0}"/>
                </a:ext>
              </a:extLst>
            </p:cNvPr>
            <p:cNvSpPr/>
            <p:nvPr/>
          </p:nvSpPr>
          <p:spPr bwMode="auto">
            <a:xfrm>
              <a:off x="6978472" y="4920186"/>
              <a:ext cx="1359352" cy="365760"/>
            </a:xfrm>
            <a:prstGeom prst="rect">
              <a:avLst/>
            </a:prstGeom>
            <a:grp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Same</a:t>
              </a:r>
            </a:p>
          </p:txBody>
        </p:sp>
        <p:grpSp>
          <p:nvGrpSpPr>
            <p:cNvPr id="52" name="Group 4">
              <a:extLst>
                <a:ext uri="{FF2B5EF4-FFF2-40B4-BE49-F238E27FC236}">
                  <a16:creationId xmlns:a16="http://schemas.microsoft.com/office/drawing/2014/main" id="{AAC3E71D-A6C5-4B9F-8A08-CF3F00FE1300}"/>
                </a:ext>
              </a:extLst>
            </p:cNvPr>
            <p:cNvGrpSpPr>
              <a:grpSpLocks noChangeAspect="1"/>
            </p:cNvGrpSpPr>
            <p:nvPr/>
          </p:nvGrpSpPr>
          <p:grpSpPr bwMode="auto">
            <a:xfrm>
              <a:off x="7414218" y="4547327"/>
              <a:ext cx="419100" cy="328613"/>
              <a:chOff x="1553" y="2168"/>
              <a:chExt cx="264" cy="207"/>
            </a:xfrm>
            <a:grpFill/>
          </p:grpSpPr>
          <p:sp>
            <p:nvSpPr>
              <p:cNvPr id="53" name="Freeform 5">
                <a:extLst>
                  <a:ext uri="{FF2B5EF4-FFF2-40B4-BE49-F238E27FC236}">
                    <a16:creationId xmlns:a16="http://schemas.microsoft.com/office/drawing/2014/main" id="{606C2052-4A57-4755-9EF5-6770EA766374}"/>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
                <a:extLst>
                  <a:ext uri="{FF2B5EF4-FFF2-40B4-BE49-F238E27FC236}">
                    <a16:creationId xmlns:a16="http://schemas.microsoft.com/office/drawing/2014/main" id="{66B49629-18FE-443C-AF39-1D5A8963EC05}"/>
                  </a:ext>
                </a:extLst>
              </p:cNvPr>
              <p:cNvSpPr>
                <a:spLocks/>
              </p:cNvSpPr>
              <p:nvPr/>
            </p:nvSpPr>
            <p:spPr bwMode="auto">
              <a:xfrm>
                <a:off x="1553" y="2168"/>
                <a:ext cx="157" cy="11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190">
                    <a:moveTo>
                      <a:pt x="253" y="190"/>
                    </a:moveTo>
                    <a:lnTo>
                      <a:pt x="253" y="190"/>
                    </a:lnTo>
                    <a:lnTo>
                      <a:pt x="253" y="80"/>
                    </a:lnTo>
                    <a:lnTo>
                      <a:pt x="253" y="0"/>
                    </a:lnTo>
                    <a:lnTo>
                      <a:pt x="0" y="0"/>
                    </a:lnTo>
                    <a:lnTo>
                      <a:pt x="0" y="190"/>
                    </a:lnTo>
                    <a:lnTo>
                      <a:pt x="26" y="190"/>
                    </a:lnTo>
                    <a:lnTo>
                      <a:pt x="253"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162BB507-0F73-40ED-B1AC-7690F9665CC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9224DB3E-E999-4159-9F3E-86DBF3EC946A}"/>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9">
                <a:extLst>
                  <a:ext uri="{FF2B5EF4-FFF2-40B4-BE49-F238E27FC236}">
                    <a16:creationId xmlns:a16="http://schemas.microsoft.com/office/drawing/2014/main" id="{B7132404-B86A-4E57-ADD4-F9251FEC371F}"/>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0">
                <a:extLst>
                  <a:ext uri="{FF2B5EF4-FFF2-40B4-BE49-F238E27FC236}">
                    <a16:creationId xmlns:a16="http://schemas.microsoft.com/office/drawing/2014/main" id="{E779C3F2-9F2D-479B-BF9C-5486AD273F68}"/>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1">
                <a:extLst>
                  <a:ext uri="{FF2B5EF4-FFF2-40B4-BE49-F238E27FC236}">
                    <a16:creationId xmlns:a16="http://schemas.microsoft.com/office/drawing/2014/main" id="{8155AA9A-F758-4C5D-85BC-BA92CB1C8CC1}"/>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2">
                <a:extLst>
                  <a:ext uri="{FF2B5EF4-FFF2-40B4-BE49-F238E27FC236}">
                    <a16:creationId xmlns:a16="http://schemas.microsoft.com/office/drawing/2014/main" id="{022C4433-1810-4F8F-9406-EF191D746525}"/>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3">
                <a:extLst>
                  <a:ext uri="{FF2B5EF4-FFF2-40B4-BE49-F238E27FC236}">
                    <a16:creationId xmlns:a16="http://schemas.microsoft.com/office/drawing/2014/main" id="{6E374EEB-1D78-4225-8F84-E711795FCF45}"/>
                  </a:ext>
                </a:extLst>
              </p:cNvPr>
              <p:cNvSpPr>
                <a:spLocks/>
              </p:cNvSpPr>
              <p:nvPr/>
            </p:nvSpPr>
            <p:spPr bwMode="auto">
              <a:xfrm>
                <a:off x="1608" y="2336"/>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4">
                <a:extLst>
                  <a:ext uri="{FF2B5EF4-FFF2-40B4-BE49-F238E27FC236}">
                    <a16:creationId xmlns:a16="http://schemas.microsoft.com/office/drawing/2014/main" id="{F2499DE4-37A3-4C55-940D-765C1AB4551A}"/>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5">
                <a:extLst>
                  <a:ext uri="{FF2B5EF4-FFF2-40B4-BE49-F238E27FC236}">
                    <a16:creationId xmlns:a16="http://schemas.microsoft.com/office/drawing/2014/main" id="{52A226E1-E1BD-4CA6-AA59-D74B9AC9BA98}"/>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88860372-3ED1-434B-A06A-E21D5227DC9D}"/>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7">
                <a:extLst>
                  <a:ext uri="{FF2B5EF4-FFF2-40B4-BE49-F238E27FC236}">
                    <a16:creationId xmlns:a16="http://schemas.microsoft.com/office/drawing/2014/main" id="{9D347ADB-FCD0-4E21-9483-E5BF8B21CBC3}"/>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8">
                <a:extLst>
                  <a:ext uri="{FF2B5EF4-FFF2-40B4-BE49-F238E27FC236}">
                    <a16:creationId xmlns:a16="http://schemas.microsoft.com/office/drawing/2014/main" id="{52180BAF-1BFE-48FD-A211-2A059BE4B16B}"/>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9">
                <a:extLst>
                  <a:ext uri="{FF2B5EF4-FFF2-40B4-BE49-F238E27FC236}">
                    <a16:creationId xmlns:a16="http://schemas.microsoft.com/office/drawing/2014/main" id="{6121A01C-8C29-4A3E-A644-450892C6DEC1}"/>
                  </a:ext>
                </a:extLst>
              </p:cNvPr>
              <p:cNvSpPr>
                <a:spLocks/>
              </p:cNvSpPr>
              <p:nvPr/>
            </p:nvSpPr>
            <p:spPr bwMode="auto">
              <a:xfrm>
                <a:off x="1764" y="2344"/>
                <a:ext cx="12" cy="12"/>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8" name="Group 67">
            <a:extLst>
              <a:ext uri="{FF2B5EF4-FFF2-40B4-BE49-F238E27FC236}">
                <a16:creationId xmlns:a16="http://schemas.microsoft.com/office/drawing/2014/main" id="{7825DCCB-2681-4501-A899-8CAB0D5446A1}"/>
              </a:ext>
            </a:extLst>
          </p:cNvPr>
          <p:cNvGrpSpPr/>
          <p:nvPr/>
        </p:nvGrpSpPr>
        <p:grpSpPr>
          <a:xfrm>
            <a:off x="7980675" y="3900559"/>
            <a:ext cx="1359352" cy="770978"/>
            <a:chOff x="8426574" y="4514968"/>
            <a:chExt cx="1359352" cy="770978"/>
          </a:xfrm>
          <a:solidFill>
            <a:srgbClr val="0078D4"/>
          </a:solidFill>
        </p:grpSpPr>
        <p:sp>
          <p:nvSpPr>
            <p:cNvPr id="69" name="Rectangle 68">
              <a:extLst>
                <a:ext uri="{FF2B5EF4-FFF2-40B4-BE49-F238E27FC236}">
                  <a16:creationId xmlns:a16="http://schemas.microsoft.com/office/drawing/2014/main" id="{51168AAC-5B43-4038-91FB-C6C84AC2E639}"/>
                </a:ext>
              </a:extLst>
            </p:cNvPr>
            <p:cNvSpPr/>
            <p:nvPr/>
          </p:nvSpPr>
          <p:spPr bwMode="auto">
            <a:xfrm>
              <a:off x="8426574" y="4920186"/>
              <a:ext cx="1359352" cy="365760"/>
            </a:xfrm>
            <a:prstGeom prst="rect">
              <a:avLst/>
            </a:prstGeom>
            <a:grp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Changed</a:t>
              </a:r>
            </a:p>
          </p:txBody>
        </p:sp>
        <p:grpSp>
          <p:nvGrpSpPr>
            <p:cNvPr id="70" name="Group 4">
              <a:extLst>
                <a:ext uri="{FF2B5EF4-FFF2-40B4-BE49-F238E27FC236}">
                  <a16:creationId xmlns:a16="http://schemas.microsoft.com/office/drawing/2014/main" id="{CB29F56B-0DFD-4D57-80D3-D645F15181F8}"/>
                </a:ext>
              </a:extLst>
            </p:cNvPr>
            <p:cNvGrpSpPr>
              <a:grpSpLocks noChangeAspect="1"/>
            </p:cNvGrpSpPr>
            <p:nvPr/>
          </p:nvGrpSpPr>
          <p:grpSpPr bwMode="auto">
            <a:xfrm>
              <a:off x="8882450" y="4514968"/>
              <a:ext cx="461174" cy="360991"/>
              <a:chOff x="1527" y="2148"/>
              <a:chExt cx="290" cy="227"/>
            </a:xfrm>
            <a:grpFill/>
          </p:grpSpPr>
          <p:sp>
            <p:nvSpPr>
              <p:cNvPr id="71" name="Freeform 5">
                <a:extLst>
                  <a:ext uri="{FF2B5EF4-FFF2-40B4-BE49-F238E27FC236}">
                    <a16:creationId xmlns:a16="http://schemas.microsoft.com/office/drawing/2014/main" id="{54E22838-596B-43BE-9F7B-D2D5B20BDC03}"/>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6">
                <a:extLst>
                  <a:ext uri="{FF2B5EF4-FFF2-40B4-BE49-F238E27FC236}">
                    <a16:creationId xmlns:a16="http://schemas.microsoft.com/office/drawing/2014/main" id="{8BD4273E-87A3-4A7E-90F2-FAA5C52474C5}"/>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7">
                <a:extLst>
                  <a:ext uri="{FF2B5EF4-FFF2-40B4-BE49-F238E27FC236}">
                    <a16:creationId xmlns:a16="http://schemas.microsoft.com/office/drawing/2014/main" id="{F67E1E39-D807-4734-9803-45C82F8E908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8">
                <a:extLst>
                  <a:ext uri="{FF2B5EF4-FFF2-40B4-BE49-F238E27FC236}">
                    <a16:creationId xmlns:a16="http://schemas.microsoft.com/office/drawing/2014/main" id="{FB2783B6-CBF4-4928-9A1E-E8A63591A21B}"/>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9">
                <a:extLst>
                  <a:ext uri="{FF2B5EF4-FFF2-40B4-BE49-F238E27FC236}">
                    <a16:creationId xmlns:a16="http://schemas.microsoft.com/office/drawing/2014/main" id="{5E074B8A-8C42-49A3-A46B-AD9CF1552694}"/>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10">
                <a:extLst>
                  <a:ext uri="{FF2B5EF4-FFF2-40B4-BE49-F238E27FC236}">
                    <a16:creationId xmlns:a16="http://schemas.microsoft.com/office/drawing/2014/main" id="{ADA05B0F-31AD-48F3-A818-8106D77C1D31}"/>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11">
                <a:extLst>
                  <a:ext uri="{FF2B5EF4-FFF2-40B4-BE49-F238E27FC236}">
                    <a16:creationId xmlns:a16="http://schemas.microsoft.com/office/drawing/2014/main" id="{DFD0F990-EC5C-415A-810C-F04F374D67E0}"/>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12">
                <a:extLst>
                  <a:ext uri="{FF2B5EF4-FFF2-40B4-BE49-F238E27FC236}">
                    <a16:creationId xmlns:a16="http://schemas.microsoft.com/office/drawing/2014/main" id="{063C1A27-473C-4131-85B0-2D8A63B01BF8}"/>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13">
                <a:extLst>
                  <a:ext uri="{FF2B5EF4-FFF2-40B4-BE49-F238E27FC236}">
                    <a16:creationId xmlns:a16="http://schemas.microsoft.com/office/drawing/2014/main" id="{5C191C48-5FAC-4387-B122-493E4162E052}"/>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4">
                <a:extLst>
                  <a:ext uri="{FF2B5EF4-FFF2-40B4-BE49-F238E27FC236}">
                    <a16:creationId xmlns:a16="http://schemas.microsoft.com/office/drawing/2014/main" id="{D27C06E3-CA88-4792-A44D-8AEF5046E655}"/>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5">
                <a:extLst>
                  <a:ext uri="{FF2B5EF4-FFF2-40B4-BE49-F238E27FC236}">
                    <a16:creationId xmlns:a16="http://schemas.microsoft.com/office/drawing/2014/main" id="{606D3294-C072-4F4C-8727-FBBA55C059BA}"/>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BBC434E-FD60-48B3-9CAE-5CDD025C9F9E}"/>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7">
                <a:extLst>
                  <a:ext uri="{FF2B5EF4-FFF2-40B4-BE49-F238E27FC236}">
                    <a16:creationId xmlns:a16="http://schemas.microsoft.com/office/drawing/2014/main" id="{51DDC705-D9B5-4EB6-B2A8-9BF617337AF7}"/>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8">
                <a:extLst>
                  <a:ext uri="{FF2B5EF4-FFF2-40B4-BE49-F238E27FC236}">
                    <a16:creationId xmlns:a16="http://schemas.microsoft.com/office/drawing/2014/main" id="{6984BB4A-70C7-455B-BACF-9EDA8983E6F5}"/>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9">
                <a:extLst>
                  <a:ext uri="{FF2B5EF4-FFF2-40B4-BE49-F238E27FC236}">
                    <a16:creationId xmlns:a16="http://schemas.microsoft.com/office/drawing/2014/main" id="{9810D18C-39F1-4D6D-8414-D299F2577AB6}"/>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65899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1946-1893-451C-8974-3C7E2AC6414E}"/>
              </a:ext>
            </a:extLst>
          </p:cNvPr>
          <p:cNvSpPr>
            <a:spLocks noGrp="1"/>
          </p:cNvSpPr>
          <p:nvPr>
            <p:ph type="title"/>
          </p:nvPr>
        </p:nvSpPr>
        <p:spPr/>
        <p:txBody>
          <a:bodyPr/>
          <a:lstStyle/>
          <a:p>
            <a:r>
              <a:rPr lang="en-GB"/>
              <a:t>“Bad </a:t>
            </a:r>
            <a:r>
              <a:rPr lang="en-GB" err="1"/>
              <a:t>Neighborhood</a:t>
            </a:r>
            <a:r>
              <a:rPr lang="en-GB"/>
              <a:t>” on the Internet</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298045C8-CC95-4ABD-BBFF-6E2FDA30BF94}"/>
              </a:ext>
            </a:extLst>
          </p:cNvPr>
          <p:cNvCxnSpPr>
            <a:cxnSpLocks/>
            <a:stCxn id="18" idx="2"/>
            <a:endCxn id="32" idx="4"/>
          </p:cNvCxnSpPr>
          <p:nvPr/>
        </p:nvCxnSpPr>
        <p:spPr>
          <a:xfrm flipV="1">
            <a:off x="2699595" y="2464067"/>
            <a:ext cx="168847" cy="2720704"/>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3D029F43-FB2C-4774-B9A9-B408D77B179F}"/>
              </a:ext>
            </a:extLst>
          </p:cNvPr>
          <p:cNvSpPr/>
          <p:nvPr/>
        </p:nvSpPr>
        <p:spPr>
          <a:xfrm>
            <a:off x="2272485" y="1359487"/>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600">
                <a:solidFill>
                  <a:srgbClr val="D83B01"/>
                </a:solidFill>
                <a:latin typeface="+mj-lt"/>
              </a:rPr>
              <a:t>Attacker for hire (per job) </a:t>
            </a:r>
          </a:p>
          <a:p>
            <a:pPr marL="171450" defTabSz="914225">
              <a:defRPr/>
            </a:pPr>
            <a:r>
              <a:rPr lang="en-US" sz="1200">
                <a:solidFill>
                  <a:schemeClr val="tx1"/>
                </a:solidFill>
              </a:rPr>
              <a:t>$250 per job (and up)</a:t>
            </a:r>
          </a:p>
        </p:txBody>
      </p:sp>
      <p:cxnSp>
        <p:nvCxnSpPr>
          <p:cNvPr id="5" name="Straight Connector 4" descr="Line from &quot;Attacker&quot; to &quot;Ransomware Kits&quot;">
            <a:extLst>
              <a:ext uri="{FF2B5EF4-FFF2-40B4-BE49-F238E27FC236}">
                <a16:creationId xmlns:a16="http://schemas.microsoft.com/office/drawing/2014/main" id="{FA101797-5CF2-40D4-BB22-410DA9991A32}"/>
              </a:ext>
            </a:extLst>
          </p:cNvPr>
          <p:cNvCxnSpPr>
            <a:cxnSpLocks/>
            <a:stCxn id="18" idx="2"/>
            <a:endCxn id="29" idx="2"/>
          </p:cNvCxnSpPr>
          <p:nvPr/>
        </p:nvCxnSpPr>
        <p:spPr>
          <a:xfrm flipV="1">
            <a:off x="2699595" y="2097781"/>
            <a:ext cx="3880506" cy="3086990"/>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2B9C951D-716A-44FB-B9F3-1B0C9430C773}"/>
              </a:ext>
            </a:extLst>
          </p:cNvPr>
          <p:cNvSpPr/>
          <p:nvPr/>
        </p:nvSpPr>
        <p:spPr>
          <a:xfrm>
            <a:off x="6629294" y="1671150"/>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600">
                <a:solidFill>
                  <a:srgbClr val="D83B01"/>
                </a:solidFill>
                <a:latin typeface="+mj-lt"/>
              </a:rPr>
              <a:t>Ransomware Kits </a:t>
            </a:r>
          </a:p>
          <a:p>
            <a:pPr marL="171450" defTabSz="914225">
              <a:defRPr/>
            </a:pPr>
            <a:r>
              <a:rPr lang="en-US" sz="1200">
                <a:solidFill>
                  <a:schemeClr val="tx1"/>
                </a:solidFill>
              </a:rPr>
              <a:t>$66 upfront </a:t>
            </a:r>
            <a:br>
              <a:rPr lang="en-US" sz="1200">
                <a:solidFill>
                  <a:schemeClr val="tx1"/>
                </a:solidFill>
              </a:rPr>
            </a:br>
            <a:r>
              <a:rPr lang="en-US" sz="1200">
                <a:solidFill>
                  <a:schemeClr val="tx1"/>
                </a:solidFill>
              </a:rPr>
              <a:t>(or 30% of the profit / affiliate model)</a:t>
            </a:r>
          </a:p>
        </p:txBody>
      </p:sp>
      <p:cxnSp>
        <p:nvCxnSpPr>
          <p:cNvPr id="7" name="Straight Connector 6" descr="Line from &quot;Attacker&quot; to &quot;Compromised PCs / Devices&quot;">
            <a:extLst>
              <a:ext uri="{FF2B5EF4-FFF2-40B4-BE49-F238E27FC236}">
                <a16:creationId xmlns:a16="http://schemas.microsoft.com/office/drawing/2014/main" id="{E488A8E7-5175-4C8A-A91B-E600C105CC2F}"/>
              </a:ext>
            </a:extLst>
          </p:cNvPr>
          <p:cNvCxnSpPr>
            <a:cxnSpLocks/>
            <a:stCxn id="18" idx="2"/>
            <a:endCxn id="21" idx="3"/>
          </p:cNvCxnSpPr>
          <p:nvPr/>
        </p:nvCxnSpPr>
        <p:spPr>
          <a:xfrm flipV="1">
            <a:off x="2699595" y="3119798"/>
            <a:ext cx="5163504" cy="2064973"/>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ADECC07B-1CE1-40A5-8A2D-28D274A6C2BE}"/>
              </a:ext>
            </a:extLst>
          </p:cNvPr>
          <p:cNvSpPr/>
          <p:nvPr/>
        </p:nvSpPr>
        <p:spPr>
          <a:xfrm>
            <a:off x="7903369" y="2698584"/>
            <a:ext cx="2959151"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600">
                <a:solidFill>
                  <a:srgbClr val="D83B01"/>
                </a:solidFill>
                <a:latin typeface="+mj-lt"/>
              </a:rPr>
              <a:t>Compromised PCs / Devices</a:t>
            </a:r>
          </a:p>
          <a:p>
            <a:pPr marL="171450" defTabSz="914225">
              <a:defRPr/>
            </a:pPr>
            <a:r>
              <a:rPr lang="en-US" sz="1200">
                <a:solidFill>
                  <a:schemeClr val="tx1"/>
                </a:solidFill>
              </a:rPr>
              <a:t>PC: $0.13 to $0.89</a:t>
            </a:r>
          </a:p>
          <a:p>
            <a:pPr marL="171450" defTabSz="914225">
              <a:defRPr/>
            </a:pPr>
            <a:r>
              <a:rPr lang="en-US" sz="1200">
                <a:solidFill>
                  <a:schemeClr val="tx1"/>
                </a:solidFill>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81CD8C01-2E2A-427D-882B-373C63A5A8E9}"/>
              </a:ext>
            </a:extLst>
          </p:cNvPr>
          <p:cNvCxnSpPr>
            <a:cxnSpLocks/>
            <a:stCxn id="18" idx="2"/>
            <a:endCxn id="26" idx="2"/>
          </p:cNvCxnSpPr>
          <p:nvPr/>
        </p:nvCxnSpPr>
        <p:spPr>
          <a:xfrm flipV="1">
            <a:off x="2699595" y="4137499"/>
            <a:ext cx="6306758" cy="1047272"/>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cxnSp>
        <p:nvCxnSpPr>
          <p:cNvPr id="10" name="Straight Connector 9" descr="Line from &quot;Attacker&quot; to &quot;Stolen Passwords&quot;">
            <a:extLst>
              <a:ext uri="{FF2B5EF4-FFF2-40B4-BE49-F238E27FC236}">
                <a16:creationId xmlns:a16="http://schemas.microsoft.com/office/drawing/2014/main" id="{9D1F8C18-AE60-4F97-A8B2-205A4759A959}"/>
              </a:ext>
            </a:extLst>
          </p:cNvPr>
          <p:cNvCxnSpPr>
            <a:cxnSpLocks/>
            <a:stCxn id="18" idx="2"/>
            <a:endCxn id="22" idx="2"/>
          </p:cNvCxnSpPr>
          <p:nvPr/>
        </p:nvCxnSpPr>
        <p:spPr>
          <a:xfrm flipV="1">
            <a:off x="2699595" y="5150309"/>
            <a:ext cx="4092276" cy="34462"/>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CC6A9898-1F87-4466-9444-6AFBD709BAC4}"/>
              </a:ext>
            </a:extLst>
          </p:cNvPr>
          <p:cNvSpPr/>
          <p:nvPr/>
        </p:nvSpPr>
        <p:spPr>
          <a:xfrm>
            <a:off x="6862109" y="475345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600">
                <a:solidFill>
                  <a:srgbClr val="D83B01"/>
                </a:solidFill>
                <a:latin typeface="+mj-lt"/>
              </a:rPr>
              <a:t>Stolen Passwords</a:t>
            </a:r>
          </a:p>
          <a:p>
            <a:pPr marL="171450" defTabSz="914225">
              <a:defRPr/>
            </a:pPr>
            <a:r>
              <a:rPr lang="en-US" sz="1200">
                <a:solidFill>
                  <a:schemeClr val="tx1"/>
                </a:solidFill>
              </a:rPr>
              <a:t>$0.97 per 1,000 (average)</a:t>
            </a:r>
          </a:p>
          <a:p>
            <a:pPr marL="171450" defTabSz="914225">
              <a:defRPr/>
            </a:pPr>
            <a:r>
              <a:rPr lang="en-US" sz="1200">
                <a:solidFill>
                  <a:schemeClr val="tx1"/>
                </a:solidFill>
              </a:rPr>
              <a:t>(Bulk: $150 for 400M)</a:t>
            </a:r>
          </a:p>
        </p:txBody>
      </p:sp>
      <p:cxnSp>
        <p:nvCxnSpPr>
          <p:cNvPr id="12" name="Straight Connector 11" descr="Line from &quot;Attacker&quot; to &quot;Denial of Service&quot;">
            <a:extLst>
              <a:ext uri="{FF2B5EF4-FFF2-40B4-BE49-F238E27FC236}">
                <a16:creationId xmlns:a16="http://schemas.microsoft.com/office/drawing/2014/main" id="{0031706B-CD1A-480D-B814-F3C3C0927637}"/>
              </a:ext>
            </a:extLst>
          </p:cNvPr>
          <p:cNvCxnSpPr>
            <a:cxnSpLocks/>
            <a:stCxn id="18" idx="2"/>
            <a:endCxn id="23" idx="2"/>
          </p:cNvCxnSpPr>
          <p:nvPr/>
        </p:nvCxnSpPr>
        <p:spPr>
          <a:xfrm>
            <a:off x="2699595" y="5184771"/>
            <a:ext cx="2805469" cy="978870"/>
          </a:xfrm>
          <a:prstGeom prst="line">
            <a:avLst/>
          </a:prstGeom>
          <a:noFill/>
          <a:ln w="19050" cap="rnd">
            <a:solidFill>
              <a:schemeClr val="tx2"/>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3" name="Rectangle 12">
            <a:extLst>
              <a:ext uri="{FF2B5EF4-FFF2-40B4-BE49-F238E27FC236}">
                <a16:creationId xmlns:a16="http://schemas.microsoft.com/office/drawing/2014/main" id="{C93D12E5-6308-47C2-9588-4C81ED52BCE7}"/>
              </a:ext>
            </a:extLst>
          </p:cNvPr>
          <p:cNvSpPr/>
          <p:nvPr/>
        </p:nvSpPr>
        <p:spPr>
          <a:xfrm>
            <a:off x="5562253" y="5780887"/>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600">
                <a:solidFill>
                  <a:srgbClr val="D83B01"/>
                </a:solidFill>
                <a:latin typeface="+mj-lt"/>
              </a:rPr>
              <a:t>Denial of Service </a:t>
            </a:r>
          </a:p>
          <a:p>
            <a:pPr marL="171450" defTabSz="914225">
              <a:defRPr/>
            </a:pPr>
            <a:r>
              <a:rPr lang="en-US" sz="1200">
                <a:solidFill>
                  <a:schemeClr val="tx1"/>
                </a:solidFill>
              </a:rPr>
              <a:t>$766.67 per month</a:t>
            </a:r>
          </a:p>
        </p:txBody>
      </p:sp>
      <p:sp>
        <p:nvSpPr>
          <p:cNvPr id="14" name="Oval 13">
            <a:extLst>
              <a:ext uri="{FF2B5EF4-FFF2-40B4-BE49-F238E27FC236}">
                <a16:creationId xmlns:a16="http://schemas.microsoft.com/office/drawing/2014/main" id="{E2E45698-6A4B-4F1D-AE4D-7EA583FA7DA5}"/>
              </a:ext>
              <a:ext uri="{C183D7F6-B498-43B3-948B-1728B52AA6E4}">
                <adec:decorative xmlns:adec="http://schemas.microsoft.com/office/drawing/2017/decorative" val="1"/>
              </a:ext>
            </a:extLst>
          </p:cNvPr>
          <p:cNvSpPr/>
          <p:nvPr/>
        </p:nvSpPr>
        <p:spPr bwMode="auto">
          <a:xfrm>
            <a:off x="1149197" y="3465096"/>
            <a:ext cx="3100798" cy="31007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16" name="Group 15" descr="Attackers">
            <a:extLst>
              <a:ext uri="{FF2B5EF4-FFF2-40B4-BE49-F238E27FC236}">
                <a16:creationId xmlns:a16="http://schemas.microsoft.com/office/drawing/2014/main" id="{2D78676F-3DB3-4364-AB5E-6A412639B2E8}"/>
              </a:ext>
            </a:extLst>
          </p:cNvPr>
          <p:cNvGrpSpPr/>
          <p:nvPr/>
        </p:nvGrpSpPr>
        <p:grpSpPr>
          <a:xfrm>
            <a:off x="1785126" y="4101025"/>
            <a:ext cx="1828940" cy="1828940"/>
            <a:chOff x="1527175" y="3391383"/>
            <a:chExt cx="1891686" cy="1891686"/>
          </a:xfrm>
        </p:grpSpPr>
        <p:sp>
          <p:nvSpPr>
            <p:cNvPr id="17" name="Oval 16">
              <a:extLst>
                <a:ext uri="{FF2B5EF4-FFF2-40B4-BE49-F238E27FC236}">
                  <a16:creationId xmlns:a16="http://schemas.microsoft.com/office/drawing/2014/main" id="{EFCD496B-35B8-4518-BC8B-758CD983C17C}"/>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18" name="TextBox 17">
              <a:extLst>
                <a:ext uri="{FF2B5EF4-FFF2-40B4-BE49-F238E27FC236}">
                  <a16:creationId xmlns:a16="http://schemas.microsoft.com/office/drawing/2014/main" id="{4477EE1B-377C-4CA5-AB06-E562C63829D6}"/>
                </a:ext>
              </a:extLst>
            </p:cNvPr>
            <p:cNvSpPr txBox="1"/>
            <p:nvPr/>
          </p:nvSpPr>
          <p:spPr>
            <a:xfrm>
              <a:off x="1856905" y="4162141"/>
              <a:ext cx="1232224" cy="350169"/>
            </a:xfrm>
            <a:prstGeom prst="rect">
              <a:avLst/>
            </a:prstGeom>
            <a:noFill/>
          </p:spPr>
          <p:txBody>
            <a:bodyPr wrap="none" lIns="0" tIns="0" rIns="0" bIns="0" rtlCol="0" anchor="ctr">
              <a:spAutoFit/>
            </a:bodyPr>
            <a:lstStyle/>
            <a:p>
              <a:pPr algn="ctr" defTabSz="914225">
                <a:defRPr/>
              </a:pPr>
              <a:r>
                <a:rPr lang="en-US" sz="2200">
                  <a:solidFill>
                    <a:srgbClr val="D83B01"/>
                  </a:solidFill>
                  <a:latin typeface="Segoe UI Semibold"/>
                </a:rPr>
                <a:t>Attackers</a:t>
              </a:r>
            </a:p>
          </p:txBody>
        </p:sp>
      </p:grpSp>
      <p:grpSp>
        <p:nvGrpSpPr>
          <p:cNvPr id="19" name="Group 18">
            <a:extLst>
              <a:ext uri="{FF2B5EF4-FFF2-40B4-BE49-F238E27FC236}">
                <a16:creationId xmlns:a16="http://schemas.microsoft.com/office/drawing/2014/main" id="{12D58318-0F91-403D-8987-BE9CB06F08B6}"/>
              </a:ext>
              <a:ext uri="{C183D7F6-B498-43B3-948B-1728B52AA6E4}">
                <adec:decorative xmlns:adec="http://schemas.microsoft.com/office/drawing/2017/decorative" val="1"/>
              </a:ext>
            </a:extLst>
          </p:cNvPr>
          <p:cNvGrpSpPr/>
          <p:nvPr/>
        </p:nvGrpSpPr>
        <p:grpSpPr>
          <a:xfrm rot="1884715">
            <a:off x="7825375" y="3032070"/>
            <a:ext cx="155988" cy="155988"/>
            <a:chOff x="1389403" y="-447226"/>
            <a:chExt cx="2114718" cy="2114718"/>
          </a:xfrm>
        </p:grpSpPr>
        <p:sp>
          <p:nvSpPr>
            <p:cNvPr id="20" name="Oval 19">
              <a:extLst>
                <a:ext uri="{FF2B5EF4-FFF2-40B4-BE49-F238E27FC236}">
                  <a16:creationId xmlns:a16="http://schemas.microsoft.com/office/drawing/2014/main" id="{72CD4F2A-942D-41E8-AB97-8EFC073E81EF}"/>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1" name="Oval 20">
              <a:extLst>
                <a:ext uri="{FF2B5EF4-FFF2-40B4-BE49-F238E27FC236}">
                  <a16:creationId xmlns:a16="http://schemas.microsoft.com/office/drawing/2014/main" id="{DD824709-737F-4B57-B5F0-6C070397D94B}"/>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7D46CD9D-1521-4D39-8CCF-C22C0E099FAC}"/>
              </a:ext>
              <a:ext uri="{C183D7F6-B498-43B3-948B-1728B52AA6E4}">
                <adec:decorative xmlns:adec="http://schemas.microsoft.com/office/drawing/2017/decorative" val="1"/>
              </a:ext>
            </a:extLst>
          </p:cNvPr>
          <p:cNvSpPr/>
          <p:nvPr/>
        </p:nvSpPr>
        <p:spPr bwMode="auto">
          <a:xfrm rot="705640">
            <a:off x="6790365" y="509318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3" name="Oval 22">
            <a:extLst>
              <a:ext uri="{FF2B5EF4-FFF2-40B4-BE49-F238E27FC236}">
                <a16:creationId xmlns:a16="http://schemas.microsoft.com/office/drawing/2014/main" id="{8365A14D-D3D1-429B-9F19-D80DD6E42C43}"/>
              </a:ext>
              <a:ext uri="{C183D7F6-B498-43B3-948B-1728B52AA6E4}">
                <adec:decorative xmlns:adec="http://schemas.microsoft.com/office/drawing/2017/decorative" val="1"/>
              </a:ext>
            </a:extLst>
          </p:cNvPr>
          <p:cNvSpPr/>
          <p:nvPr/>
        </p:nvSpPr>
        <p:spPr bwMode="auto">
          <a:xfrm rot="1600294">
            <a:off x="5498254" y="6128369"/>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24" name="Group 23">
            <a:extLst>
              <a:ext uri="{FF2B5EF4-FFF2-40B4-BE49-F238E27FC236}">
                <a16:creationId xmlns:a16="http://schemas.microsoft.com/office/drawing/2014/main" id="{B52E9856-B11E-42D5-897C-605288267D91}"/>
              </a:ext>
              <a:ext uri="{C183D7F6-B498-43B3-948B-1728B52AA6E4}">
                <adec:decorative xmlns:adec="http://schemas.microsoft.com/office/drawing/2017/decorative" val="1"/>
              </a:ext>
            </a:extLst>
          </p:cNvPr>
          <p:cNvGrpSpPr/>
          <p:nvPr/>
        </p:nvGrpSpPr>
        <p:grpSpPr>
          <a:xfrm>
            <a:off x="8944896" y="4006413"/>
            <a:ext cx="262173" cy="262171"/>
            <a:chOff x="8498470" y="4291768"/>
            <a:chExt cx="262173" cy="262171"/>
          </a:xfrm>
        </p:grpSpPr>
        <p:sp>
          <p:nvSpPr>
            <p:cNvPr id="25" name="Oval 24">
              <a:extLst>
                <a:ext uri="{FF2B5EF4-FFF2-40B4-BE49-F238E27FC236}">
                  <a16:creationId xmlns:a16="http://schemas.microsoft.com/office/drawing/2014/main" id="{CB00B2DE-5707-4D09-A8AF-AD69971718DC}"/>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6" name="Oval 25">
              <a:extLst>
                <a:ext uri="{FF2B5EF4-FFF2-40B4-BE49-F238E27FC236}">
                  <a16:creationId xmlns:a16="http://schemas.microsoft.com/office/drawing/2014/main" id="{17AEB34C-9A48-4C86-BCCD-AF7094A0C91A}"/>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28185842-CFAA-48C5-8E25-C8656E52BC5A}"/>
              </a:ext>
              <a:ext uri="{C183D7F6-B498-43B3-948B-1728B52AA6E4}">
                <adec:decorative xmlns:adec="http://schemas.microsoft.com/office/drawing/2017/decorative" val="1"/>
              </a:ext>
            </a:extLst>
          </p:cNvPr>
          <p:cNvGrpSpPr/>
          <p:nvPr/>
        </p:nvGrpSpPr>
        <p:grpSpPr>
          <a:xfrm>
            <a:off x="6459761" y="1907396"/>
            <a:ext cx="350468" cy="350468"/>
            <a:chOff x="7143092" y="2150561"/>
            <a:chExt cx="350468" cy="350468"/>
          </a:xfrm>
        </p:grpSpPr>
        <p:sp>
          <p:nvSpPr>
            <p:cNvPr id="28" name="Oval 27">
              <a:extLst>
                <a:ext uri="{FF2B5EF4-FFF2-40B4-BE49-F238E27FC236}">
                  <a16:creationId xmlns:a16="http://schemas.microsoft.com/office/drawing/2014/main" id="{21F38C8F-4B7B-44B7-9AB7-5C03C7489EFC}"/>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9" name="Oval 28">
              <a:extLst>
                <a:ext uri="{FF2B5EF4-FFF2-40B4-BE49-F238E27FC236}">
                  <a16:creationId xmlns:a16="http://schemas.microsoft.com/office/drawing/2014/main" id="{29457039-A1B1-41A6-932D-25456A9DC376}"/>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grpSp>
        <p:nvGrpSpPr>
          <p:cNvPr id="30" name="Group 29">
            <a:extLst>
              <a:ext uri="{FF2B5EF4-FFF2-40B4-BE49-F238E27FC236}">
                <a16:creationId xmlns:a16="http://schemas.microsoft.com/office/drawing/2014/main" id="{79F4F5DF-144F-4831-B0D2-D6CD830EE142}"/>
              </a:ext>
              <a:ext uri="{C183D7F6-B498-43B3-948B-1728B52AA6E4}">
                <adec:decorative xmlns:adec="http://schemas.microsoft.com/office/drawing/2017/decorative" val="1"/>
              </a:ext>
            </a:extLst>
          </p:cNvPr>
          <p:cNvGrpSpPr/>
          <p:nvPr/>
        </p:nvGrpSpPr>
        <p:grpSpPr>
          <a:xfrm rot="665990">
            <a:off x="2499203" y="1987064"/>
            <a:ext cx="773828" cy="773828"/>
            <a:chOff x="1551767" y="2170835"/>
            <a:chExt cx="773828" cy="773828"/>
          </a:xfrm>
        </p:grpSpPr>
        <p:sp>
          <p:nvSpPr>
            <p:cNvPr id="31" name="Oval 30">
              <a:extLst>
                <a:ext uri="{FF2B5EF4-FFF2-40B4-BE49-F238E27FC236}">
                  <a16:creationId xmlns:a16="http://schemas.microsoft.com/office/drawing/2014/main" id="{FD6E1129-9D2A-48A3-A555-DEA5BC98C9A2}"/>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2" name="Oval 31">
              <a:extLst>
                <a:ext uri="{FF2B5EF4-FFF2-40B4-BE49-F238E27FC236}">
                  <a16:creationId xmlns:a16="http://schemas.microsoft.com/office/drawing/2014/main" id="{6BB31E4F-0B74-441D-8D85-FC04E88616CF}"/>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sp>
        <p:nvSpPr>
          <p:cNvPr id="33" name="!!Phishing">
            <a:extLst>
              <a:ext uri="{FF2B5EF4-FFF2-40B4-BE49-F238E27FC236}">
                <a16:creationId xmlns:a16="http://schemas.microsoft.com/office/drawing/2014/main" id="{3F2ADA30-125B-4221-8A21-D7766217E3EE}"/>
              </a:ext>
            </a:extLst>
          </p:cNvPr>
          <p:cNvSpPr/>
          <p:nvPr/>
        </p:nvSpPr>
        <p:spPr>
          <a:xfrm>
            <a:off x="9075560" y="3725977"/>
            <a:ext cx="2920341" cy="822843"/>
          </a:xfrm>
          <a:prstGeom prst="rect">
            <a:avLst/>
          </a:prstGeom>
          <a:noFill/>
          <a:ln>
            <a:noFill/>
          </a:ln>
        </p:spPr>
        <p:style>
          <a:lnRef idx="1">
            <a:schemeClr val="dk1"/>
          </a:lnRef>
          <a:fillRef idx="2">
            <a:schemeClr val="dk1"/>
          </a:fillRef>
          <a:effectRef idx="1">
            <a:schemeClr val="dk1"/>
          </a:effectRef>
          <a:fontRef idx="minor">
            <a:schemeClr val="dk1"/>
          </a:fontRef>
        </p:style>
        <p:txBody>
          <a:bodyPr lIns="274281" tIns="91427" bIns="91427" rtlCol="0" anchor="t">
            <a:noAutofit/>
          </a:bodyPr>
          <a:lstStyle/>
          <a:p>
            <a:pPr defTabSz="914049">
              <a:defRPr/>
            </a:pPr>
            <a:r>
              <a:rPr lang="en-US" sz="1400">
                <a:solidFill>
                  <a:srgbClr val="D83B01"/>
                </a:solidFill>
                <a:latin typeface="Segoe UI Semibold"/>
              </a:rPr>
              <a:t>Spearphishing for hire </a:t>
            </a:r>
          </a:p>
          <a:p>
            <a:pPr marL="171417" defTabSz="914049">
              <a:defRPr/>
            </a:pPr>
            <a:r>
              <a:rPr lang="en-US" sz="1200">
                <a:solidFill>
                  <a:srgbClr val="000000"/>
                </a:solidFill>
                <a:latin typeface="Segoe UI"/>
              </a:rPr>
              <a:t>$100 to $1,000 </a:t>
            </a:r>
            <a:br>
              <a:rPr lang="en-US" sz="1200">
                <a:solidFill>
                  <a:srgbClr val="000000"/>
                </a:solidFill>
                <a:latin typeface="Segoe UI"/>
              </a:rPr>
            </a:br>
            <a:r>
              <a:rPr lang="en-US" sz="1200">
                <a:solidFill>
                  <a:srgbClr val="000000"/>
                </a:solidFill>
                <a:latin typeface="Segoe UI"/>
              </a:rPr>
              <a:t>(per successful account takeover) </a:t>
            </a:r>
          </a:p>
        </p:txBody>
      </p:sp>
    </p:spTree>
    <p:extLst>
      <p:ext uri="{BB962C8B-B14F-4D97-AF65-F5344CB8AC3E}">
        <p14:creationId xmlns:p14="http://schemas.microsoft.com/office/powerpoint/2010/main" val="27473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750" fill="hold"/>
                                        <p:tgtEl>
                                          <p:spTgt spid="14"/>
                                        </p:tgtEl>
                                        <p:attrNameLst>
                                          <p:attrName>ppt_w</p:attrName>
                                        </p:attrNameLst>
                                      </p:cBhvr>
                                      <p:tavLst>
                                        <p:tav tm="0">
                                          <p:val>
                                            <p:fltVal val="0"/>
                                          </p:val>
                                        </p:tav>
                                        <p:tav tm="100000">
                                          <p:val>
                                            <p:strVal val="#ppt_w"/>
                                          </p:val>
                                        </p:tav>
                                      </p:tavLst>
                                    </p:anim>
                                    <p:anim calcmode="lin" valueType="num">
                                      <p:cBhvr>
                                        <p:cTn id="11" dur="750" fill="hold"/>
                                        <p:tgtEl>
                                          <p:spTgt spid="14"/>
                                        </p:tgtEl>
                                        <p:attrNameLst>
                                          <p:attrName>ppt_h</p:attrName>
                                        </p:attrNameLst>
                                      </p:cBhvr>
                                      <p:tavLst>
                                        <p:tav tm="0">
                                          <p:val>
                                            <p:fltVal val="0"/>
                                          </p:val>
                                        </p:tav>
                                        <p:tav tm="100000">
                                          <p:val>
                                            <p:strVal val="#ppt_h"/>
                                          </p:val>
                                        </p:tav>
                                      </p:tavLst>
                                    </p:anim>
                                    <p:anim calcmode="lin" valueType="num">
                                      <p:cBhvr>
                                        <p:cTn id="12" dur="750" fill="hold"/>
                                        <p:tgtEl>
                                          <p:spTgt spid="14"/>
                                        </p:tgtEl>
                                        <p:attrNameLst>
                                          <p:attrName>style.rotation</p:attrName>
                                        </p:attrNameLst>
                                      </p:cBhvr>
                                      <p:tavLst>
                                        <p:tav tm="0">
                                          <p:val>
                                            <p:fltVal val="360"/>
                                          </p:val>
                                        </p:tav>
                                        <p:tav tm="100000">
                                          <p:val>
                                            <p:fltVal val="0"/>
                                          </p:val>
                                        </p:tav>
                                      </p:tavLst>
                                    </p:anim>
                                    <p:animEffect transition="in" filter="fade">
                                      <p:cBhvr>
                                        <p:cTn id="13" dur="75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42" presetClass="path" presetSubtype="0" decel="100000" fill="hold" nodeType="withEffect">
                                  <p:stCondLst>
                                    <p:cond delay="0"/>
                                  </p:stCondLst>
                                  <p:childTnLst>
                                    <p:animMotion origin="layout" path="M 2.91667E-6 -2.22222E-6 L -0.46706 0.20625 " pathEditMode="relative" rAng="0" ptsTypes="AA">
                                      <p:cBhvr>
                                        <p:cTn id="18" dur="750" spd="-100000" fill="hold"/>
                                        <p:tgtEl>
                                          <p:spTgt spid="19"/>
                                        </p:tgtEl>
                                        <p:attrNameLst>
                                          <p:attrName>ppt_x</p:attrName>
                                          <p:attrName>ppt_y</p:attrName>
                                        </p:attrNameLst>
                                      </p:cBhvr>
                                      <p:rCtr x="-23359" y="10301"/>
                                    </p:animMotion>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42" presetClass="path" presetSubtype="0" decel="100000" fill="hold" grpId="1" nodeType="withEffect">
                                  <p:stCondLst>
                                    <p:cond delay="0"/>
                                  </p:stCondLst>
                                  <p:childTnLst>
                                    <p:animMotion origin="layout" path="M -4.16667E-7 7.40741E-7 L -0.39088 -0.08935 " pathEditMode="relative" rAng="0" ptsTypes="AA">
                                      <p:cBhvr>
                                        <p:cTn id="23" dur="750" spd="-100000" fill="hold"/>
                                        <p:tgtEl>
                                          <p:spTgt spid="22"/>
                                        </p:tgtEl>
                                        <p:attrNameLst>
                                          <p:attrName>ppt_x</p:attrName>
                                          <p:attrName>ppt_y</p:attrName>
                                        </p:attrNameLst>
                                      </p:cBhvr>
                                      <p:rCtr x="-19544" y="-4468"/>
                                    </p:animMotion>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42" presetClass="path" presetSubtype="0" decel="100000" fill="hold" grpId="1" nodeType="withEffect">
                                  <p:stCondLst>
                                    <p:cond delay="0"/>
                                  </p:stCondLst>
                                  <p:childTnLst>
                                    <p:animMotion origin="layout" path="M 2.08333E-7 2.22222E-6 L -0.28529 -0.24445 " pathEditMode="relative" rAng="0" ptsTypes="AA">
                                      <p:cBhvr>
                                        <p:cTn id="28" dur="750" spd="-100000" fill="hold"/>
                                        <p:tgtEl>
                                          <p:spTgt spid="23"/>
                                        </p:tgtEl>
                                        <p:attrNameLst>
                                          <p:attrName>ppt_x</p:attrName>
                                          <p:attrName>ppt_y</p:attrName>
                                        </p:attrNameLst>
                                      </p:cBhvr>
                                      <p:rCtr x="-14271" y="-12222"/>
                                    </p:animMotion>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0"/>
                                  </p:stCondLst>
                                  <p:childTnLst>
                                    <p:animMotion origin="layout" path="M 1.25E-6 -4.81481E-6 L 0.10963 0.23426 " pathEditMode="relative" rAng="0" ptsTypes="AA">
                                      <p:cBhvr>
                                        <p:cTn id="33" dur="750" spd="-100000" fill="hold"/>
                                        <p:tgtEl>
                                          <p:spTgt spid="30"/>
                                        </p:tgtEl>
                                        <p:attrNameLst>
                                          <p:attrName>ppt_x</p:attrName>
                                          <p:attrName>ppt_y</p:attrName>
                                        </p:attrNameLst>
                                      </p:cBhvr>
                                      <p:rCtr x="5482" y="11713"/>
                                    </p:animMotion>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42" presetClass="path" presetSubtype="0" decel="100000" fill="hold" nodeType="withEffect">
                                  <p:stCondLst>
                                    <p:cond delay="0"/>
                                  </p:stCondLst>
                                  <p:childTnLst>
                                    <p:animMotion origin="layout" path="M -6.25E-7 -3.7037E-6 L -0.36471 0.3507 " pathEditMode="relative" rAng="0" ptsTypes="AA">
                                      <p:cBhvr>
                                        <p:cTn id="38" dur="750" spd="-100000" fill="hold"/>
                                        <p:tgtEl>
                                          <p:spTgt spid="27"/>
                                        </p:tgtEl>
                                        <p:attrNameLst>
                                          <p:attrName>ppt_x</p:attrName>
                                          <p:attrName>ppt_y</p:attrName>
                                        </p:attrNameLst>
                                      </p:cBhvr>
                                      <p:rCtr x="-18242" y="17523"/>
                                    </p:animMotion>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42" presetClass="path" presetSubtype="0" decel="100000" fill="hold" nodeType="withEffect">
                                  <p:stCondLst>
                                    <p:cond delay="0"/>
                                  </p:stCondLst>
                                  <p:childTnLst>
                                    <p:animMotion origin="layout" path="M -1.04167E-6 -7.40741E-7 L -0.56693 0.04931 " pathEditMode="relative" rAng="0" ptsTypes="AA">
                                      <p:cBhvr>
                                        <p:cTn id="43" dur="750" spd="-100000" fill="hold"/>
                                        <p:tgtEl>
                                          <p:spTgt spid="24"/>
                                        </p:tgtEl>
                                        <p:attrNameLst>
                                          <p:attrName>ppt_x</p:attrName>
                                          <p:attrName>ppt_y</p:attrName>
                                        </p:attrNameLst>
                                      </p:cBhvr>
                                      <p:rCtr x="-28346" y="2454"/>
                                    </p:animMotion>
                                  </p:childTnLst>
                                </p:cTn>
                              </p:par>
                              <p:par>
                                <p:cTn id="44" presetID="22" presetClass="entr" presetSubtype="4"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par>
                                <p:cTn id="47" presetID="22" presetClass="entr" presetSubtype="8"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par>
                                <p:cTn id="50" presetID="22" presetClass="entr" presetSubtype="8"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par>
                                <p:cTn id="53" presetID="2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par>
                                <p:cTn id="56" presetID="22" presetClass="entr" presetSubtype="8"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par>
                                <p:cTn id="59" presetID="22" presetClass="entr" presetSubtype="8"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P spid="13" grpId="0"/>
      <p:bldP spid="14" grpId="0" animBg="1"/>
      <p:bldP spid="22" grpId="0" animBg="1"/>
      <p:bldP spid="22" grpId="1" animBg="1"/>
      <p:bldP spid="23" grpId="0" animBg="1"/>
      <p:bldP spid="23" grpId="1" animBg="1"/>
      <p:bldP spid="3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8078-202B-45CE-BA0D-FC87F462D40E}"/>
              </a:ext>
            </a:extLst>
          </p:cNvPr>
          <p:cNvSpPr>
            <a:spLocks noGrp="1"/>
          </p:cNvSpPr>
          <p:nvPr>
            <p:ph type="title"/>
          </p:nvPr>
        </p:nvSpPr>
        <p:spPr/>
        <p:txBody>
          <a:bodyPr/>
          <a:lstStyle/>
          <a:p>
            <a:r>
              <a:rPr lang="en-GB"/>
              <a:t>Azure Capabilities and Guidance</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6794B16A-3F2D-4AB5-888E-E1004AD6867F}"/>
              </a:ext>
            </a:extLst>
          </p:cNvPr>
          <p:cNvCxnSpPr>
            <a:cxnSpLocks/>
            <a:stCxn id="19" idx="2"/>
            <a:endCxn id="49" idx="5"/>
          </p:cNvCxnSpPr>
          <p:nvPr/>
        </p:nvCxnSpPr>
        <p:spPr>
          <a:xfrm flipV="1">
            <a:off x="1455152" y="2115921"/>
            <a:ext cx="13294" cy="3561588"/>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9F79E4AE-12B2-48D2-923B-3F0805902F73}"/>
              </a:ext>
            </a:extLst>
          </p:cNvPr>
          <p:cNvSpPr/>
          <p:nvPr/>
        </p:nvSpPr>
        <p:spPr>
          <a:xfrm>
            <a:off x="303165" y="1110499"/>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a:solidFill>
                  <a:srgbClr val="D83B01"/>
                </a:solidFill>
                <a:latin typeface="+mj-lt"/>
              </a:rPr>
              <a:t>Attacker for hire (per job) </a:t>
            </a:r>
          </a:p>
          <a:p>
            <a:pPr defTabSz="914225">
              <a:defRPr/>
            </a:pPr>
            <a:r>
              <a:rPr lang="en-US" sz="1100">
                <a:solidFill>
                  <a:schemeClr val="tx1">
                    <a:alpha val="0"/>
                  </a:schemeClr>
                </a:solidFill>
              </a:rPr>
              <a:t>$250 per job (and up)</a:t>
            </a:r>
          </a:p>
        </p:txBody>
      </p:sp>
      <p:cxnSp>
        <p:nvCxnSpPr>
          <p:cNvPr id="5" name="Straight Connector 4" descr="Line from &quot;Attacker&quot; to &quot;Ransomware Kits&quot;">
            <a:extLst>
              <a:ext uri="{FF2B5EF4-FFF2-40B4-BE49-F238E27FC236}">
                <a16:creationId xmlns:a16="http://schemas.microsoft.com/office/drawing/2014/main" id="{D07F66E7-AE88-4F93-BE00-3920ABB0F9EA}"/>
              </a:ext>
            </a:extLst>
          </p:cNvPr>
          <p:cNvCxnSpPr>
            <a:cxnSpLocks/>
            <a:stCxn id="19" idx="2"/>
            <a:endCxn id="46" idx="2"/>
          </p:cNvCxnSpPr>
          <p:nvPr/>
        </p:nvCxnSpPr>
        <p:spPr>
          <a:xfrm flipV="1">
            <a:off x="1455152" y="2280016"/>
            <a:ext cx="746710" cy="3397493"/>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EF1B6AA6-BBC2-4BBB-A101-5D9D46453450}"/>
              </a:ext>
            </a:extLst>
          </p:cNvPr>
          <p:cNvSpPr/>
          <p:nvPr/>
        </p:nvSpPr>
        <p:spPr>
          <a:xfrm>
            <a:off x="2286618" y="1954009"/>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a:solidFill>
                  <a:srgbClr val="D83B01"/>
                </a:solidFill>
                <a:latin typeface="+mj-lt"/>
              </a:rPr>
              <a:t>Ransomware Kits </a:t>
            </a:r>
          </a:p>
          <a:p>
            <a:pPr defTabSz="914225">
              <a:defRPr/>
            </a:pPr>
            <a:r>
              <a:rPr lang="en-US" sz="1100">
                <a:solidFill>
                  <a:schemeClr val="bg1"/>
                </a:solidFill>
              </a:rPr>
              <a:t>$66 upfront </a:t>
            </a:r>
            <a:br>
              <a:rPr lang="en-US" sz="1100">
                <a:solidFill>
                  <a:schemeClr val="bg1"/>
                </a:solidFill>
              </a:rPr>
            </a:br>
            <a:r>
              <a:rPr lang="en-US" sz="1100">
                <a:solidFill>
                  <a:schemeClr val="bg1"/>
                </a:solidFill>
              </a:rPr>
              <a:t>(or 30% of the profit / affiliate model)</a:t>
            </a:r>
          </a:p>
        </p:txBody>
      </p:sp>
      <p:cxnSp>
        <p:nvCxnSpPr>
          <p:cNvPr id="7" name="Straight Connector 6" descr="Line from &quot;Attacker&quot; to &quot;Compromised PCs / Devices">
            <a:extLst>
              <a:ext uri="{FF2B5EF4-FFF2-40B4-BE49-F238E27FC236}">
                <a16:creationId xmlns:a16="http://schemas.microsoft.com/office/drawing/2014/main" id="{A0D8E235-4867-4253-BC67-B2722F933160}"/>
              </a:ext>
            </a:extLst>
          </p:cNvPr>
          <p:cNvCxnSpPr>
            <a:cxnSpLocks/>
            <a:stCxn id="19" idx="2"/>
            <a:endCxn id="38" idx="3"/>
          </p:cNvCxnSpPr>
          <p:nvPr/>
        </p:nvCxnSpPr>
        <p:spPr>
          <a:xfrm flipV="1">
            <a:off x="1455152" y="2677675"/>
            <a:ext cx="1070744" cy="299983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745F224D-EBAB-4F6F-9FA2-8745340BEAB0}"/>
              </a:ext>
            </a:extLst>
          </p:cNvPr>
          <p:cNvSpPr/>
          <p:nvPr/>
        </p:nvSpPr>
        <p:spPr>
          <a:xfrm>
            <a:off x="2470788" y="243621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a:solidFill>
                  <a:srgbClr val="D83B01"/>
                </a:solidFill>
                <a:latin typeface="+mj-lt"/>
              </a:rPr>
              <a:t>Compromised PCs / Devices</a:t>
            </a:r>
          </a:p>
          <a:p>
            <a:pPr defTabSz="914225">
              <a:defRPr/>
            </a:pPr>
            <a:r>
              <a:rPr lang="en-US" sz="1100">
                <a:solidFill>
                  <a:schemeClr val="bg1"/>
                </a:solidFill>
              </a:rPr>
              <a:t>PC: $0.13 to $0.89</a:t>
            </a:r>
          </a:p>
          <a:p>
            <a:pPr defTabSz="914225">
              <a:defRPr/>
            </a:pPr>
            <a:r>
              <a:rPr lang="en-US" sz="1100">
                <a:solidFill>
                  <a:schemeClr val="bg1"/>
                </a:solidFill>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A8966756-EA66-4A67-BA9B-FA5AE2A98401}"/>
              </a:ext>
            </a:extLst>
          </p:cNvPr>
          <p:cNvCxnSpPr>
            <a:cxnSpLocks/>
            <a:stCxn id="19" idx="2"/>
            <a:endCxn id="43" idx="2"/>
          </p:cNvCxnSpPr>
          <p:nvPr/>
        </p:nvCxnSpPr>
        <p:spPr>
          <a:xfrm flipV="1">
            <a:off x="1455152" y="3296615"/>
            <a:ext cx="1215784" cy="238089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0" name="!!Phishing">
            <a:extLst>
              <a:ext uri="{FF2B5EF4-FFF2-40B4-BE49-F238E27FC236}">
                <a16:creationId xmlns:a16="http://schemas.microsoft.com/office/drawing/2014/main" id="{C13F0995-0035-434F-964A-9197BFB0BC10}"/>
              </a:ext>
            </a:extLst>
          </p:cNvPr>
          <p:cNvSpPr/>
          <p:nvPr/>
        </p:nvSpPr>
        <p:spPr>
          <a:xfrm>
            <a:off x="2738990" y="3067431"/>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err="1">
                <a:solidFill>
                  <a:srgbClr val="D83B01"/>
                </a:solidFill>
                <a:latin typeface="+mj-lt"/>
              </a:rPr>
              <a:t>Spearphishing</a:t>
            </a:r>
            <a:r>
              <a:rPr lang="en-US" sz="1200">
                <a:solidFill>
                  <a:srgbClr val="D83B01"/>
                </a:solidFill>
                <a:latin typeface="+mj-lt"/>
              </a:rPr>
              <a:t> for hire </a:t>
            </a:r>
          </a:p>
          <a:p>
            <a:pPr marL="171450" defTabSz="914225">
              <a:defRPr/>
            </a:pPr>
            <a:r>
              <a:rPr lang="en-US" sz="1200">
                <a:solidFill>
                  <a:schemeClr val="bg1"/>
                </a:solidFill>
              </a:rPr>
              <a:t>$100 to $1,000 </a:t>
            </a:r>
            <a:br>
              <a:rPr lang="en-US" sz="1200">
                <a:solidFill>
                  <a:schemeClr val="bg1"/>
                </a:solidFill>
              </a:rPr>
            </a:br>
            <a:r>
              <a:rPr lang="en-US" sz="1200">
                <a:solidFill>
                  <a:schemeClr val="bg1"/>
                </a:solidFill>
              </a:rPr>
              <a:t>(per successful account takeover) </a:t>
            </a:r>
          </a:p>
        </p:txBody>
      </p:sp>
      <p:cxnSp>
        <p:nvCxnSpPr>
          <p:cNvPr id="11" name="Straight Connector 10" descr="Line from &quot;Attacker&quot; to &quot;Stolen Passwords&quot;">
            <a:extLst>
              <a:ext uri="{FF2B5EF4-FFF2-40B4-BE49-F238E27FC236}">
                <a16:creationId xmlns:a16="http://schemas.microsoft.com/office/drawing/2014/main" id="{DC59A51E-76A4-414E-9959-8892F7CA2B6C}"/>
              </a:ext>
            </a:extLst>
          </p:cNvPr>
          <p:cNvCxnSpPr>
            <a:cxnSpLocks/>
            <a:stCxn id="19" idx="2"/>
            <a:endCxn id="39" idx="2"/>
          </p:cNvCxnSpPr>
          <p:nvPr/>
        </p:nvCxnSpPr>
        <p:spPr>
          <a:xfrm flipV="1">
            <a:off x="1455152" y="3829237"/>
            <a:ext cx="1309773" cy="1848272"/>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2" name="Rectangle 11">
            <a:extLst>
              <a:ext uri="{FF2B5EF4-FFF2-40B4-BE49-F238E27FC236}">
                <a16:creationId xmlns:a16="http://schemas.microsoft.com/office/drawing/2014/main" id="{3AAA51CA-2D02-4D48-B4FE-F81EC6CCA940}"/>
              </a:ext>
            </a:extLst>
          </p:cNvPr>
          <p:cNvSpPr/>
          <p:nvPr/>
        </p:nvSpPr>
        <p:spPr>
          <a:xfrm>
            <a:off x="2751921" y="3571418"/>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a:solidFill>
                  <a:srgbClr val="D83B01"/>
                </a:solidFill>
                <a:latin typeface="+mj-lt"/>
              </a:rPr>
              <a:t>Stolen Passwords</a:t>
            </a:r>
          </a:p>
          <a:p>
            <a:pPr defTabSz="914225">
              <a:defRPr/>
            </a:pPr>
            <a:r>
              <a:rPr lang="en-US" sz="1100">
                <a:solidFill>
                  <a:schemeClr val="bg1"/>
                </a:solidFill>
              </a:rPr>
              <a:t>$0.97 per 1,000 (average)</a:t>
            </a:r>
          </a:p>
          <a:p>
            <a:pPr defTabSz="914225">
              <a:defRPr/>
            </a:pPr>
            <a:r>
              <a:rPr lang="en-US" sz="1100">
                <a:solidFill>
                  <a:schemeClr val="bg1"/>
                </a:solidFill>
              </a:rPr>
              <a:t>(Bulk: $150 for 400M)</a:t>
            </a:r>
          </a:p>
        </p:txBody>
      </p:sp>
      <p:cxnSp>
        <p:nvCxnSpPr>
          <p:cNvPr id="13" name="Straight Connector 12" descr="Line from &quot;Attacker&quot; to &quot;Denial of Service&quot;">
            <a:extLst>
              <a:ext uri="{FF2B5EF4-FFF2-40B4-BE49-F238E27FC236}">
                <a16:creationId xmlns:a16="http://schemas.microsoft.com/office/drawing/2014/main" id="{37744682-E472-4951-B6C7-21136D665566}"/>
              </a:ext>
            </a:extLst>
          </p:cNvPr>
          <p:cNvCxnSpPr>
            <a:cxnSpLocks/>
            <a:stCxn id="19" idx="2"/>
            <a:endCxn id="40" idx="2"/>
          </p:cNvCxnSpPr>
          <p:nvPr/>
        </p:nvCxnSpPr>
        <p:spPr>
          <a:xfrm flipV="1">
            <a:off x="1455152" y="4468523"/>
            <a:ext cx="1206835" cy="1208986"/>
          </a:xfrm>
          <a:prstGeom prst="line">
            <a:avLst/>
          </a:prstGeom>
          <a:noFill/>
          <a:ln w="19050" cap="rnd">
            <a:solidFill>
              <a:srgbClr val="000000"/>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4" name="Rectangle 13">
            <a:extLst>
              <a:ext uri="{FF2B5EF4-FFF2-40B4-BE49-F238E27FC236}">
                <a16:creationId xmlns:a16="http://schemas.microsoft.com/office/drawing/2014/main" id="{FC637365-EFD0-4017-B404-5287A5DF7E4E}"/>
              </a:ext>
            </a:extLst>
          </p:cNvPr>
          <p:cNvSpPr/>
          <p:nvPr/>
        </p:nvSpPr>
        <p:spPr>
          <a:xfrm>
            <a:off x="2593190" y="4250723"/>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a:solidFill>
                  <a:srgbClr val="D83B01"/>
                </a:solidFill>
                <a:latin typeface="+mj-lt"/>
              </a:rPr>
              <a:t>Denial of Service </a:t>
            </a:r>
          </a:p>
          <a:p>
            <a:pPr defTabSz="914225">
              <a:defRPr/>
            </a:pPr>
            <a:r>
              <a:rPr lang="en-US" sz="1100">
                <a:solidFill>
                  <a:schemeClr val="bg1"/>
                </a:solidFill>
              </a:rPr>
              <a:t>$766.67 per month</a:t>
            </a:r>
          </a:p>
        </p:txBody>
      </p:sp>
      <p:sp>
        <p:nvSpPr>
          <p:cNvPr id="15" name="Oval 14">
            <a:extLst>
              <a:ext uri="{FF2B5EF4-FFF2-40B4-BE49-F238E27FC236}">
                <a16:creationId xmlns:a16="http://schemas.microsoft.com/office/drawing/2014/main" id="{59EC272F-719C-4C4E-9DBB-DEA75CCC41D1}"/>
              </a:ext>
              <a:ext uri="{C183D7F6-B498-43B3-948B-1728B52AA6E4}">
                <adec:decorative xmlns:adec="http://schemas.microsoft.com/office/drawing/2017/decorative" val="1"/>
              </a:ext>
            </a:extLst>
          </p:cNvPr>
          <p:cNvSpPr/>
          <p:nvPr/>
        </p:nvSpPr>
        <p:spPr bwMode="auto">
          <a:xfrm>
            <a:off x="448803" y="4532659"/>
            <a:ext cx="2012698" cy="20126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800" err="1">
              <a:gradFill>
                <a:gsLst>
                  <a:gs pos="0">
                    <a:srgbClr val="FFFFFF"/>
                  </a:gs>
                  <a:gs pos="100000">
                    <a:srgbClr val="FFFFFF"/>
                  </a:gs>
                </a:gsLst>
                <a:lin ang="5400000" scaled="0"/>
              </a:gradFill>
              <a:latin typeface="Segoe UI"/>
              <a:cs typeface="Segoe UI" pitchFamily="34" charset="0"/>
            </a:endParaRPr>
          </a:p>
        </p:txBody>
      </p:sp>
      <p:grpSp>
        <p:nvGrpSpPr>
          <p:cNvPr id="17" name="Group 16" descr="Attackers">
            <a:extLst>
              <a:ext uri="{FF2B5EF4-FFF2-40B4-BE49-F238E27FC236}">
                <a16:creationId xmlns:a16="http://schemas.microsoft.com/office/drawing/2014/main" id="{E43E98F7-AE93-4DD4-8530-0C84338D1068}"/>
              </a:ext>
            </a:extLst>
          </p:cNvPr>
          <p:cNvGrpSpPr/>
          <p:nvPr/>
        </p:nvGrpSpPr>
        <p:grpSpPr>
          <a:xfrm>
            <a:off x="822025" y="4905881"/>
            <a:ext cx="1266254" cy="1266254"/>
            <a:chOff x="1527175" y="3391383"/>
            <a:chExt cx="1891686" cy="1891686"/>
          </a:xfrm>
        </p:grpSpPr>
        <p:sp>
          <p:nvSpPr>
            <p:cNvPr id="18" name="Oval 17">
              <a:extLst>
                <a:ext uri="{FF2B5EF4-FFF2-40B4-BE49-F238E27FC236}">
                  <a16:creationId xmlns:a16="http://schemas.microsoft.com/office/drawing/2014/main" id="{8F023984-C80A-4787-A934-92F39B07CBF6}"/>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800" err="1">
                <a:gradFill>
                  <a:gsLst>
                    <a:gs pos="0">
                      <a:srgbClr val="FFFFFF"/>
                    </a:gs>
                    <a:gs pos="100000">
                      <a:srgbClr val="FFFFFF"/>
                    </a:gs>
                  </a:gsLst>
                  <a:lin ang="5400000" scaled="0"/>
                </a:gradFill>
                <a:latin typeface="Segoe UI"/>
                <a:cs typeface="Segoe UI" pitchFamily="34" charset="0"/>
              </a:endParaRPr>
            </a:p>
          </p:txBody>
        </p:sp>
        <p:sp>
          <p:nvSpPr>
            <p:cNvPr id="19" name="TextBox 18">
              <a:extLst>
                <a:ext uri="{FF2B5EF4-FFF2-40B4-BE49-F238E27FC236}">
                  <a16:creationId xmlns:a16="http://schemas.microsoft.com/office/drawing/2014/main" id="{F4BC9D7D-CF4C-4312-ACF2-679E47E44CC8}"/>
                </a:ext>
              </a:extLst>
            </p:cNvPr>
            <p:cNvSpPr txBox="1"/>
            <p:nvPr/>
          </p:nvSpPr>
          <p:spPr>
            <a:xfrm>
              <a:off x="1744913" y="4130321"/>
              <a:ext cx="1456209" cy="413815"/>
            </a:xfrm>
            <a:prstGeom prst="rect">
              <a:avLst/>
            </a:prstGeom>
            <a:noFill/>
          </p:spPr>
          <p:txBody>
            <a:bodyPr wrap="none" lIns="0" tIns="0" rIns="0" bIns="0" rtlCol="0" anchor="ctr">
              <a:spAutoFit/>
            </a:bodyPr>
            <a:lstStyle/>
            <a:p>
              <a:pPr algn="ctr" defTabSz="914225">
                <a:defRPr/>
              </a:pPr>
              <a:r>
                <a:rPr lang="en-US" sz="1800">
                  <a:solidFill>
                    <a:srgbClr val="D83B01"/>
                  </a:solidFill>
                  <a:latin typeface="Segoe UI Semibold"/>
                </a:rPr>
                <a:t>Attackers</a:t>
              </a:r>
            </a:p>
          </p:txBody>
        </p:sp>
      </p:grpSp>
      <p:sp>
        <p:nvSpPr>
          <p:cNvPr id="21" name="!!Control Box">
            <a:extLst>
              <a:ext uri="{FF2B5EF4-FFF2-40B4-BE49-F238E27FC236}">
                <a16:creationId xmlns:a16="http://schemas.microsoft.com/office/drawing/2014/main" id="{A9106CCE-07C8-4C24-9678-994DB162570B}"/>
              </a:ext>
            </a:extLst>
          </p:cNvPr>
          <p:cNvSpPr/>
          <p:nvPr/>
        </p:nvSpPr>
        <p:spPr bwMode="auto">
          <a:xfrm>
            <a:off x="4819135" y="1234413"/>
            <a:ext cx="4410571" cy="3861462"/>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endParaRPr lang="en-US" sz="1200">
              <a:solidFill>
                <a:schemeClr val="tx1"/>
              </a:solidFill>
              <a:ea typeface="Segoe UI" pitchFamily="34" charset="0"/>
              <a:cs typeface="Segoe UI" pitchFamily="34" charset="0"/>
            </a:endParaRPr>
          </a:p>
        </p:txBody>
      </p:sp>
      <p:sp>
        <p:nvSpPr>
          <p:cNvPr id="23" name="!!Native Controls">
            <a:extLst>
              <a:ext uri="{FF2B5EF4-FFF2-40B4-BE49-F238E27FC236}">
                <a16:creationId xmlns:a16="http://schemas.microsoft.com/office/drawing/2014/main" id="{CE7363AC-D108-44BA-8E5D-A0A148221FC9}"/>
              </a:ext>
            </a:extLst>
          </p:cNvPr>
          <p:cNvSpPr/>
          <p:nvPr/>
        </p:nvSpPr>
        <p:spPr bwMode="auto">
          <a:xfrm>
            <a:off x="5017241" y="4113606"/>
            <a:ext cx="4146842" cy="61555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800" b="1">
                <a:solidFill>
                  <a:schemeClr val="accent1"/>
                </a:solidFill>
                <a:latin typeface="+mj-lt"/>
                <a:cs typeface="Segoe UI Semibold" panose="020B0702040204020203" pitchFamily="34" charset="0"/>
              </a:rPr>
              <a:t>Native Security Controls </a:t>
            </a:r>
            <a:br>
              <a:rPr lang="en-US" sz="1800" b="1">
                <a:solidFill>
                  <a:schemeClr val="accent1"/>
                </a:solidFill>
                <a:latin typeface="+mj-lt"/>
                <a:cs typeface="Segoe UI Semibold" panose="020B0702040204020203" pitchFamily="34" charset="0"/>
              </a:rPr>
            </a:br>
            <a:r>
              <a:rPr lang="en-US" sz="1000" i="1">
                <a:solidFill>
                  <a:srgbClr val="000000"/>
                </a:solidFill>
                <a:cs typeface="Segoe UI Semibold" panose="020B0702040204020203" pitchFamily="34" charset="0"/>
              </a:rPr>
              <a:t>and integration with existing security capabilities</a:t>
            </a:r>
            <a:endParaRPr lang="en-US" sz="1100" i="1">
              <a:solidFill>
                <a:srgbClr val="000000"/>
              </a:solidFill>
              <a:highlight>
                <a:srgbClr val="FFFF00"/>
              </a:highlight>
              <a:cs typeface="Segoe UI Semibold" panose="020B0702040204020203" pitchFamily="34" charset="0"/>
            </a:endParaRPr>
          </a:p>
        </p:txBody>
      </p:sp>
      <p:grpSp>
        <p:nvGrpSpPr>
          <p:cNvPr id="36" name="Group 35">
            <a:extLst>
              <a:ext uri="{FF2B5EF4-FFF2-40B4-BE49-F238E27FC236}">
                <a16:creationId xmlns:a16="http://schemas.microsoft.com/office/drawing/2014/main" id="{5EE660FD-AF43-40AC-B6B6-8582C181A3AC}"/>
              </a:ext>
              <a:ext uri="{C183D7F6-B498-43B3-948B-1728B52AA6E4}">
                <adec:decorative xmlns:adec="http://schemas.microsoft.com/office/drawing/2017/decorative" val="1"/>
              </a:ext>
            </a:extLst>
          </p:cNvPr>
          <p:cNvGrpSpPr/>
          <p:nvPr/>
        </p:nvGrpSpPr>
        <p:grpSpPr>
          <a:xfrm>
            <a:off x="2477196" y="2570386"/>
            <a:ext cx="155988" cy="155988"/>
            <a:chOff x="1389403" y="-447226"/>
            <a:chExt cx="2114718" cy="2114718"/>
          </a:xfrm>
        </p:grpSpPr>
        <p:sp>
          <p:nvSpPr>
            <p:cNvPr id="37" name="Oval 36">
              <a:extLst>
                <a:ext uri="{FF2B5EF4-FFF2-40B4-BE49-F238E27FC236}">
                  <a16:creationId xmlns:a16="http://schemas.microsoft.com/office/drawing/2014/main" id="{797C28EE-3EDA-474D-A491-147D95FF984C}"/>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8" name="Oval 37">
              <a:extLst>
                <a:ext uri="{FF2B5EF4-FFF2-40B4-BE49-F238E27FC236}">
                  <a16:creationId xmlns:a16="http://schemas.microsoft.com/office/drawing/2014/main" id="{6A76374C-4480-4DA1-9B99-C19B21599DE0}"/>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A2ED68FD-9825-4540-95CE-8B18C1E0C5E0}"/>
              </a:ext>
              <a:ext uri="{C183D7F6-B498-43B3-948B-1728B52AA6E4}">
                <adec:decorative xmlns:adec="http://schemas.microsoft.com/office/drawing/2017/decorative" val="1"/>
              </a:ext>
            </a:extLst>
          </p:cNvPr>
          <p:cNvSpPr/>
          <p:nvPr/>
        </p:nvSpPr>
        <p:spPr bwMode="auto">
          <a:xfrm rot="18562033">
            <a:off x="2738687" y="370202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0" name="Oval 39">
            <a:extLst>
              <a:ext uri="{FF2B5EF4-FFF2-40B4-BE49-F238E27FC236}">
                <a16:creationId xmlns:a16="http://schemas.microsoft.com/office/drawing/2014/main" id="{E799F314-9922-4021-8E57-F546E64C4951}"/>
              </a:ext>
              <a:ext uri="{C183D7F6-B498-43B3-948B-1728B52AA6E4}">
                <adec:decorative xmlns:adec="http://schemas.microsoft.com/office/drawing/2017/decorative" val="1"/>
              </a:ext>
            </a:extLst>
          </p:cNvPr>
          <p:cNvSpPr/>
          <p:nvPr/>
        </p:nvSpPr>
        <p:spPr bwMode="auto">
          <a:xfrm rot="19398300">
            <a:off x="2649304" y="4366281"/>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41" name="Group 40">
            <a:extLst>
              <a:ext uri="{FF2B5EF4-FFF2-40B4-BE49-F238E27FC236}">
                <a16:creationId xmlns:a16="http://schemas.microsoft.com/office/drawing/2014/main" id="{35482FED-35DB-4E38-B1DC-542A0B8F79D3}"/>
              </a:ext>
              <a:ext uri="{C183D7F6-B498-43B3-948B-1728B52AA6E4}">
                <adec:decorative xmlns:adec="http://schemas.microsoft.com/office/drawing/2017/decorative" val="1"/>
              </a:ext>
            </a:extLst>
          </p:cNvPr>
          <p:cNvGrpSpPr/>
          <p:nvPr/>
        </p:nvGrpSpPr>
        <p:grpSpPr>
          <a:xfrm rot="19068396">
            <a:off x="2591436" y="3118764"/>
            <a:ext cx="262173" cy="262171"/>
            <a:chOff x="8498470" y="4291768"/>
            <a:chExt cx="262173" cy="262171"/>
          </a:xfrm>
        </p:grpSpPr>
        <p:sp>
          <p:nvSpPr>
            <p:cNvPr id="42" name="Oval 41">
              <a:extLst>
                <a:ext uri="{FF2B5EF4-FFF2-40B4-BE49-F238E27FC236}">
                  <a16:creationId xmlns:a16="http://schemas.microsoft.com/office/drawing/2014/main" id="{9632F32D-5017-4C1D-A8F0-24580C607077}"/>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3" name="Oval 42">
              <a:extLst>
                <a:ext uri="{FF2B5EF4-FFF2-40B4-BE49-F238E27FC236}">
                  <a16:creationId xmlns:a16="http://schemas.microsoft.com/office/drawing/2014/main" id="{0C96CFEC-9082-4C61-B6D0-73DF3D138545}"/>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8844D2E3-70A6-4271-874F-2387BD0A6E43}"/>
              </a:ext>
              <a:ext uri="{C183D7F6-B498-43B3-948B-1728B52AA6E4}">
                <adec:decorative xmlns:adec="http://schemas.microsoft.com/office/drawing/2017/decorative" val="1"/>
              </a:ext>
            </a:extLst>
          </p:cNvPr>
          <p:cNvGrpSpPr/>
          <p:nvPr/>
        </p:nvGrpSpPr>
        <p:grpSpPr>
          <a:xfrm rot="19173940">
            <a:off x="2058584" y="2057647"/>
            <a:ext cx="350468" cy="350468"/>
            <a:chOff x="7143092" y="2150561"/>
            <a:chExt cx="350468" cy="350468"/>
          </a:xfrm>
        </p:grpSpPr>
        <p:sp>
          <p:nvSpPr>
            <p:cNvPr id="45" name="Oval 44">
              <a:extLst>
                <a:ext uri="{FF2B5EF4-FFF2-40B4-BE49-F238E27FC236}">
                  <a16:creationId xmlns:a16="http://schemas.microsoft.com/office/drawing/2014/main" id="{4E77FD9E-6D24-4DFD-B8C3-0BFA7C9FF295}"/>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6" name="Oval 45">
              <a:extLst>
                <a:ext uri="{FF2B5EF4-FFF2-40B4-BE49-F238E27FC236}">
                  <a16:creationId xmlns:a16="http://schemas.microsoft.com/office/drawing/2014/main" id="{1AAB1D63-9E44-49B1-948F-0C9EF406FDBB}"/>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grpSp>
        <p:nvGrpSpPr>
          <p:cNvPr id="47" name="Group 46">
            <a:extLst>
              <a:ext uri="{FF2B5EF4-FFF2-40B4-BE49-F238E27FC236}">
                <a16:creationId xmlns:a16="http://schemas.microsoft.com/office/drawing/2014/main" id="{69D861E3-F188-4CD5-892A-F77468145A73}"/>
              </a:ext>
              <a:ext uri="{C183D7F6-B498-43B3-948B-1728B52AA6E4}">
                <adec:decorative xmlns:adec="http://schemas.microsoft.com/office/drawing/2017/decorative" val="1"/>
              </a:ext>
            </a:extLst>
          </p:cNvPr>
          <p:cNvGrpSpPr/>
          <p:nvPr/>
        </p:nvGrpSpPr>
        <p:grpSpPr>
          <a:xfrm rot="2482822">
            <a:off x="1075737" y="1637385"/>
            <a:ext cx="773828" cy="773828"/>
            <a:chOff x="1551767" y="2170835"/>
            <a:chExt cx="773828" cy="773828"/>
          </a:xfrm>
        </p:grpSpPr>
        <p:sp>
          <p:nvSpPr>
            <p:cNvPr id="48" name="Oval 47">
              <a:extLst>
                <a:ext uri="{FF2B5EF4-FFF2-40B4-BE49-F238E27FC236}">
                  <a16:creationId xmlns:a16="http://schemas.microsoft.com/office/drawing/2014/main" id="{F03987C1-E20D-4816-BCCF-307CDA49DFFB}"/>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9" name="Oval 48">
              <a:extLst>
                <a:ext uri="{FF2B5EF4-FFF2-40B4-BE49-F238E27FC236}">
                  <a16:creationId xmlns:a16="http://schemas.microsoft.com/office/drawing/2014/main" id="{44CBF199-80B4-4E70-B465-7D5F20EFB2EB}"/>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sp>
        <p:nvSpPr>
          <p:cNvPr id="51" name="Rectangle 50">
            <a:extLst>
              <a:ext uri="{FF2B5EF4-FFF2-40B4-BE49-F238E27FC236}">
                <a16:creationId xmlns:a16="http://schemas.microsoft.com/office/drawing/2014/main" id="{A3BF4E0C-2800-47BB-840C-76E2B942434A}"/>
              </a:ext>
            </a:extLst>
          </p:cNvPr>
          <p:cNvSpPr/>
          <p:nvPr/>
        </p:nvSpPr>
        <p:spPr bwMode="auto">
          <a:xfrm>
            <a:off x="303165" y="1180491"/>
            <a:ext cx="4432068" cy="554034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cxnSp>
        <p:nvCxnSpPr>
          <p:cNvPr id="53" name="Straight Connector 52" descr="Horizontal line placed between &quot;Compromised PCs / Devices&quot; and Spearphishing for hire&quot;">
            <a:extLst>
              <a:ext uri="{FF2B5EF4-FFF2-40B4-BE49-F238E27FC236}">
                <a16:creationId xmlns:a16="http://schemas.microsoft.com/office/drawing/2014/main" id="{4599F567-2C4A-4D4A-B945-63CCCAEE68B5}"/>
              </a:ext>
            </a:extLst>
          </p:cNvPr>
          <p:cNvCxnSpPr>
            <a:cxnSpLocks/>
          </p:cNvCxnSpPr>
          <p:nvPr/>
        </p:nvCxnSpPr>
        <p:spPr>
          <a:xfrm flipH="1">
            <a:off x="0" y="2979397"/>
            <a:ext cx="4819135"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descr="Horizontal line placed between &quot;Stolen Passwords&quot; and &quot;Denial of Service&quot;">
            <a:extLst>
              <a:ext uri="{FF2B5EF4-FFF2-40B4-BE49-F238E27FC236}">
                <a16:creationId xmlns:a16="http://schemas.microsoft.com/office/drawing/2014/main" id="{9D66784A-8229-429A-A46D-D41CC05FFD99}"/>
              </a:ext>
            </a:extLst>
          </p:cNvPr>
          <p:cNvCxnSpPr>
            <a:cxnSpLocks/>
          </p:cNvCxnSpPr>
          <p:nvPr/>
        </p:nvCxnSpPr>
        <p:spPr>
          <a:xfrm flipH="1">
            <a:off x="2" y="3992337"/>
            <a:ext cx="4819133"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7318FBE-49D3-42A1-8879-19502D864494}"/>
              </a:ext>
            </a:extLst>
          </p:cNvPr>
          <p:cNvSpPr txBox="1"/>
          <p:nvPr/>
        </p:nvSpPr>
        <p:spPr>
          <a:xfrm>
            <a:off x="5073551" y="1548127"/>
            <a:ext cx="3723263" cy="353943"/>
          </a:xfrm>
          <a:prstGeom prst="rect">
            <a:avLst/>
          </a:prstGeom>
          <a:noFill/>
        </p:spPr>
        <p:txBody>
          <a:bodyPr wrap="none" lIns="0" tIns="0" rIns="0" bIns="0" rtlCol="0">
            <a:spAutoFit/>
          </a:bodyPr>
          <a:lstStyle/>
          <a:p>
            <a:pPr algn="l"/>
            <a:r>
              <a:rPr lang="en-GB" sz="2300">
                <a:solidFill>
                  <a:srgbClr val="107C10"/>
                </a:solidFill>
                <a:latin typeface="+mj-lt"/>
              </a:rPr>
              <a:t>Existing Control-Framework</a:t>
            </a:r>
            <a:endParaRPr lang="gsw-CH" sz="2300" err="1">
              <a:solidFill>
                <a:srgbClr val="107C10"/>
              </a:solidFill>
              <a:latin typeface="+mj-lt"/>
            </a:endParaRPr>
          </a:p>
        </p:txBody>
      </p:sp>
      <p:sp>
        <p:nvSpPr>
          <p:cNvPr id="57" name="TextBox 56">
            <a:extLst>
              <a:ext uri="{FF2B5EF4-FFF2-40B4-BE49-F238E27FC236}">
                <a16:creationId xmlns:a16="http://schemas.microsoft.com/office/drawing/2014/main" id="{ED0DAF27-564D-4E7F-A7F0-A490F8227BCC}"/>
              </a:ext>
            </a:extLst>
          </p:cNvPr>
          <p:cNvSpPr txBox="1"/>
          <p:nvPr/>
        </p:nvSpPr>
        <p:spPr>
          <a:xfrm>
            <a:off x="5102428" y="2909440"/>
            <a:ext cx="2465355" cy="353943"/>
          </a:xfrm>
          <a:prstGeom prst="rect">
            <a:avLst/>
          </a:prstGeom>
          <a:noFill/>
        </p:spPr>
        <p:txBody>
          <a:bodyPr wrap="none" lIns="0" tIns="0" rIns="0" bIns="0" rtlCol="0">
            <a:spAutoFit/>
          </a:bodyPr>
          <a:lstStyle/>
          <a:p>
            <a:pPr algn="l"/>
            <a:r>
              <a:rPr lang="en-GB" sz="2300">
                <a:solidFill>
                  <a:srgbClr val="FFB900"/>
                </a:solidFill>
                <a:latin typeface="+mj-lt"/>
              </a:rPr>
              <a:t>Control Objectives</a:t>
            </a:r>
            <a:endParaRPr lang="gsw-CH" sz="2300" err="1">
              <a:solidFill>
                <a:srgbClr val="FFB900"/>
              </a:solidFill>
              <a:latin typeface="+mj-lt"/>
            </a:endParaRPr>
          </a:p>
        </p:txBody>
      </p:sp>
      <p:cxnSp>
        <p:nvCxnSpPr>
          <p:cNvPr id="59" name="Straight Connector 58">
            <a:extLst>
              <a:ext uri="{FF2B5EF4-FFF2-40B4-BE49-F238E27FC236}">
                <a16:creationId xmlns:a16="http://schemas.microsoft.com/office/drawing/2014/main" id="{02DDC344-BF52-48CC-BBDF-E22BB51A687D}"/>
              </a:ext>
            </a:extLst>
          </p:cNvPr>
          <p:cNvCxnSpPr/>
          <p:nvPr/>
        </p:nvCxnSpPr>
        <p:spPr>
          <a:xfrm>
            <a:off x="6096000" y="1989503"/>
            <a:ext cx="0" cy="78746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Graphic 4">
            <a:extLst>
              <a:ext uri="{FF2B5EF4-FFF2-40B4-BE49-F238E27FC236}">
                <a16:creationId xmlns:a16="http://schemas.microsoft.com/office/drawing/2014/main" id="{C8A87870-5E94-4B1F-B2F5-2F917398CD06}"/>
              </a:ext>
            </a:extLst>
          </p:cNvPr>
          <p:cNvSpPr/>
          <p:nvPr/>
        </p:nvSpPr>
        <p:spPr>
          <a:xfrm rot="16200000" flipH="1">
            <a:off x="5992836" y="258339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cxnSp>
        <p:nvCxnSpPr>
          <p:cNvPr id="63" name="Straight Connector 62">
            <a:extLst>
              <a:ext uri="{FF2B5EF4-FFF2-40B4-BE49-F238E27FC236}">
                <a16:creationId xmlns:a16="http://schemas.microsoft.com/office/drawing/2014/main" id="{60F5759A-EAFB-4B7E-BBE0-CFF6EF09DEF0}"/>
              </a:ext>
            </a:extLst>
          </p:cNvPr>
          <p:cNvCxnSpPr>
            <a:cxnSpLocks/>
          </p:cNvCxnSpPr>
          <p:nvPr/>
        </p:nvCxnSpPr>
        <p:spPr>
          <a:xfrm>
            <a:off x="6096000" y="3326140"/>
            <a:ext cx="0" cy="78746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Graphic 4">
            <a:extLst>
              <a:ext uri="{FF2B5EF4-FFF2-40B4-BE49-F238E27FC236}">
                <a16:creationId xmlns:a16="http://schemas.microsoft.com/office/drawing/2014/main" id="{994A2668-189F-4342-B327-1E2162368011}"/>
              </a:ext>
            </a:extLst>
          </p:cNvPr>
          <p:cNvSpPr/>
          <p:nvPr/>
        </p:nvSpPr>
        <p:spPr>
          <a:xfrm rot="16200000" flipH="1">
            <a:off x="5992836" y="392003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Tree>
    <p:extLst>
      <p:ext uri="{BB962C8B-B14F-4D97-AF65-F5344CB8AC3E}">
        <p14:creationId xmlns:p14="http://schemas.microsoft.com/office/powerpoint/2010/main" val="2433699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500"/>
                                        <p:tgtEl>
                                          <p:spTgt spid="6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up)">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up)">
                                      <p:cBhvr>
                                        <p:cTn id="21" dur="500"/>
                                        <p:tgtEl>
                                          <p:spTgt spid="6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up)">
                                      <p:cBhvr>
                                        <p:cTn id="2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7" grpId="0"/>
      <p:bldP spid="61" grpId="0" animBg="1"/>
      <p:bldP spid="6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8078-202B-45CE-BA0D-FC87F462D40E}"/>
              </a:ext>
            </a:extLst>
          </p:cNvPr>
          <p:cNvSpPr>
            <a:spLocks noGrp="1"/>
          </p:cNvSpPr>
          <p:nvPr>
            <p:ph type="title"/>
          </p:nvPr>
        </p:nvSpPr>
        <p:spPr/>
        <p:txBody>
          <a:bodyPr/>
          <a:lstStyle/>
          <a:p>
            <a:r>
              <a:rPr lang="en-GB"/>
              <a:t>Azure Capabilities and Guidance</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6794B16A-3F2D-4AB5-888E-E1004AD6867F}"/>
              </a:ext>
            </a:extLst>
          </p:cNvPr>
          <p:cNvCxnSpPr>
            <a:cxnSpLocks/>
            <a:stCxn id="19" idx="2"/>
            <a:endCxn id="49" idx="5"/>
          </p:cNvCxnSpPr>
          <p:nvPr/>
        </p:nvCxnSpPr>
        <p:spPr>
          <a:xfrm flipV="1">
            <a:off x="1455152" y="2115921"/>
            <a:ext cx="13294" cy="3561588"/>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9F79E4AE-12B2-48D2-923B-3F0805902F73}"/>
              </a:ext>
            </a:extLst>
          </p:cNvPr>
          <p:cNvSpPr/>
          <p:nvPr/>
        </p:nvSpPr>
        <p:spPr>
          <a:xfrm>
            <a:off x="303165" y="1110499"/>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a:solidFill>
                  <a:srgbClr val="D83B01"/>
                </a:solidFill>
                <a:latin typeface="+mj-lt"/>
              </a:rPr>
              <a:t>Attacker for hire (per job) </a:t>
            </a:r>
          </a:p>
          <a:p>
            <a:pPr defTabSz="914225">
              <a:defRPr/>
            </a:pPr>
            <a:r>
              <a:rPr lang="en-US" sz="1100">
                <a:solidFill>
                  <a:schemeClr val="tx1">
                    <a:alpha val="0"/>
                  </a:schemeClr>
                </a:solidFill>
              </a:rPr>
              <a:t>$250 per job (and up)</a:t>
            </a:r>
          </a:p>
        </p:txBody>
      </p:sp>
      <p:cxnSp>
        <p:nvCxnSpPr>
          <p:cNvPr id="5" name="Straight Connector 4" descr="Line from &quot;Attacker&quot; to &quot;Ransomware Kits&quot;">
            <a:extLst>
              <a:ext uri="{FF2B5EF4-FFF2-40B4-BE49-F238E27FC236}">
                <a16:creationId xmlns:a16="http://schemas.microsoft.com/office/drawing/2014/main" id="{D07F66E7-AE88-4F93-BE00-3920ABB0F9EA}"/>
              </a:ext>
            </a:extLst>
          </p:cNvPr>
          <p:cNvCxnSpPr>
            <a:cxnSpLocks/>
            <a:stCxn id="19" idx="2"/>
            <a:endCxn id="46" idx="2"/>
          </p:cNvCxnSpPr>
          <p:nvPr/>
        </p:nvCxnSpPr>
        <p:spPr>
          <a:xfrm flipV="1">
            <a:off x="1455152" y="2280016"/>
            <a:ext cx="746710" cy="3397493"/>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EF1B6AA6-BBC2-4BBB-A101-5D9D46453450}"/>
              </a:ext>
            </a:extLst>
          </p:cNvPr>
          <p:cNvSpPr/>
          <p:nvPr/>
        </p:nvSpPr>
        <p:spPr>
          <a:xfrm>
            <a:off x="2286618" y="1954009"/>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a:solidFill>
                  <a:srgbClr val="D83B01"/>
                </a:solidFill>
                <a:latin typeface="+mj-lt"/>
              </a:rPr>
              <a:t>Ransomware Kits </a:t>
            </a:r>
          </a:p>
          <a:p>
            <a:pPr defTabSz="914225">
              <a:defRPr/>
            </a:pPr>
            <a:r>
              <a:rPr lang="en-US" sz="1100">
                <a:solidFill>
                  <a:schemeClr val="bg1"/>
                </a:solidFill>
              </a:rPr>
              <a:t>$66 upfront </a:t>
            </a:r>
            <a:br>
              <a:rPr lang="en-US" sz="1100">
                <a:solidFill>
                  <a:schemeClr val="bg1"/>
                </a:solidFill>
              </a:rPr>
            </a:br>
            <a:r>
              <a:rPr lang="en-US" sz="1100">
                <a:solidFill>
                  <a:schemeClr val="bg1"/>
                </a:solidFill>
              </a:rPr>
              <a:t>(or 30% of the profit / affiliate model)</a:t>
            </a:r>
          </a:p>
        </p:txBody>
      </p:sp>
      <p:cxnSp>
        <p:nvCxnSpPr>
          <p:cNvPr id="7" name="Straight Connector 6" descr="Line from &quot;Attacker&quot; to &quot;Compromised PCs / Devices">
            <a:extLst>
              <a:ext uri="{FF2B5EF4-FFF2-40B4-BE49-F238E27FC236}">
                <a16:creationId xmlns:a16="http://schemas.microsoft.com/office/drawing/2014/main" id="{A0D8E235-4867-4253-BC67-B2722F933160}"/>
              </a:ext>
            </a:extLst>
          </p:cNvPr>
          <p:cNvCxnSpPr>
            <a:cxnSpLocks/>
            <a:stCxn id="19" idx="2"/>
            <a:endCxn id="38" idx="3"/>
          </p:cNvCxnSpPr>
          <p:nvPr/>
        </p:nvCxnSpPr>
        <p:spPr>
          <a:xfrm flipV="1">
            <a:off x="1455152" y="2677675"/>
            <a:ext cx="1070744" cy="299983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745F224D-EBAB-4F6F-9FA2-8745340BEAB0}"/>
              </a:ext>
            </a:extLst>
          </p:cNvPr>
          <p:cNvSpPr/>
          <p:nvPr/>
        </p:nvSpPr>
        <p:spPr>
          <a:xfrm>
            <a:off x="2470788" y="243621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a:solidFill>
                  <a:srgbClr val="D83B01"/>
                </a:solidFill>
                <a:latin typeface="+mj-lt"/>
              </a:rPr>
              <a:t>Compromised PCs / Devices</a:t>
            </a:r>
          </a:p>
          <a:p>
            <a:pPr defTabSz="914225">
              <a:defRPr/>
            </a:pPr>
            <a:r>
              <a:rPr lang="en-US" sz="1100">
                <a:solidFill>
                  <a:schemeClr val="bg1"/>
                </a:solidFill>
              </a:rPr>
              <a:t>PC: $0.13 to $0.89</a:t>
            </a:r>
          </a:p>
          <a:p>
            <a:pPr defTabSz="914225">
              <a:defRPr/>
            </a:pPr>
            <a:r>
              <a:rPr lang="en-US" sz="1100">
                <a:solidFill>
                  <a:schemeClr val="bg1"/>
                </a:solidFill>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A8966756-EA66-4A67-BA9B-FA5AE2A98401}"/>
              </a:ext>
            </a:extLst>
          </p:cNvPr>
          <p:cNvCxnSpPr>
            <a:cxnSpLocks/>
            <a:stCxn id="19" idx="2"/>
            <a:endCxn id="43" idx="2"/>
          </p:cNvCxnSpPr>
          <p:nvPr/>
        </p:nvCxnSpPr>
        <p:spPr>
          <a:xfrm flipV="1">
            <a:off x="1455152" y="3296615"/>
            <a:ext cx="1215784" cy="238089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0" name="Rectangle 9">
            <a:extLst>
              <a:ext uri="{FF2B5EF4-FFF2-40B4-BE49-F238E27FC236}">
                <a16:creationId xmlns:a16="http://schemas.microsoft.com/office/drawing/2014/main" id="{C13F0995-0035-434F-964A-9197BFB0BC10}"/>
              </a:ext>
            </a:extLst>
          </p:cNvPr>
          <p:cNvSpPr/>
          <p:nvPr/>
        </p:nvSpPr>
        <p:spPr>
          <a:xfrm>
            <a:off x="2738990" y="3067431"/>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err="1">
                <a:solidFill>
                  <a:srgbClr val="D83B01"/>
                </a:solidFill>
                <a:latin typeface="+mj-lt"/>
              </a:rPr>
              <a:t>Spearphishing</a:t>
            </a:r>
            <a:r>
              <a:rPr lang="en-US" sz="1200">
                <a:solidFill>
                  <a:srgbClr val="D83B01"/>
                </a:solidFill>
                <a:latin typeface="+mj-lt"/>
              </a:rPr>
              <a:t> for hire </a:t>
            </a:r>
          </a:p>
          <a:p>
            <a:pPr marL="171450" defTabSz="914225">
              <a:defRPr/>
            </a:pPr>
            <a:r>
              <a:rPr lang="en-US" sz="1200">
                <a:solidFill>
                  <a:schemeClr val="bg1"/>
                </a:solidFill>
              </a:rPr>
              <a:t>$100 to $1,000 </a:t>
            </a:r>
            <a:br>
              <a:rPr lang="en-US" sz="1200">
                <a:solidFill>
                  <a:schemeClr val="bg1"/>
                </a:solidFill>
              </a:rPr>
            </a:br>
            <a:r>
              <a:rPr lang="en-US" sz="1200">
                <a:solidFill>
                  <a:schemeClr val="bg1"/>
                </a:solidFill>
              </a:rPr>
              <a:t>(per successful account takeover) </a:t>
            </a:r>
          </a:p>
        </p:txBody>
      </p:sp>
      <p:cxnSp>
        <p:nvCxnSpPr>
          <p:cNvPr id="11" name="Straight Connector 10" descr="Line from &quot;Attacker&quot; to &quot;Stolen Passwords&quot;">
            <a:extLst>
              <a:ext uri="{FF2B5EF4-FFF2-40B4-BE49-F238E27FC236}">
                <a16:creationId xmlns:a16="http://schemas.microsoft.com/office/drawing/2014/main" id="{DC59A51E-76A4-414E-9959-8892F7CA2B6C}"/>
              </a:ext>
            </a:extLst>
          </p:cNvPr>
          <p:cNvCxnSpPr>
            <a:cxnSpLocks/>
            <a:stCxn id="19" idx="2"/>
            <a:endCxn id="39" idx="2"/>
          </p:cNvCxnSpPr>
          <p:nvPr/>
        </p:nvCxnSpPr>
        <p:spPr>
          <a:xfrm flipV="1">
            <a:off x="1455152" y="3829237"/>
            <a:ext cx="1309773" cy="1848272"/>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2" name="Rectangle 11">
            <a:extLst>
              <a:ext uri="{FF2B5EF4-FFF2-40B4-BE49-F238E27FC236}">
                <a16:creationId xmlns:a16="http://schemas.microsoft.com/office/drawing/2014/main" id="{3AAA51CA-2D02-4D48-B4FE-F81EC6CCA940}"/>
              </a:ext>
            </a:extLst>
          </p:cNvPr>
          <p:cNvSpPr/>
          <p:nvPr/>
        </p:nvSpPr>
        <p:spPr>
          <a:xfrm>
            <a:off x="2751921" y="3571418"/>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a:solidFill>
                  <a:srgbClr val="D83B01"/>
                </a:solidFill>
                <a:latin typeface="+mj-lt"/>
              </a:rPr>
              <a:t>Stolen Passwords</a:t>
            </a:r>
          </a:p>
          <a:p>
            <a:pPr defTabSz="914225">
              <a:defRPr/>
            </a:pPr>
            <a:r>
              <a:rPr lang="en-US" sz="1100">
                <a:solidFill>
                  <a:schemeClr val="bg1"/>
                </a:solidFill>
              </a:rPr>
              <a:t>$0.97 per 1,000 (average)</a:t>
            </a:r>
          </a:p>
          <a:p>
            <a:pPr defTabSz="914225">
              <a:defRPr/>
            </a:pPr>
            <a:r>
              <a:rPr lang="en-US" sz="1100">
                <a:solidFill>
                  <a:schemeClr val="bg1"/>
                </a:solidFill>
              </a:rPr>
              <a:t>(Bulk: $150 for 400M)</a:t>
            </a:r>
          </a:p>
        </p:txBody>
      </p:sp>
      <p:cxnSp>
        <p:nvCxnSpPr>
          <p:cNvPr id="13" name="Straight Connector 12" descr="Line from &quot;Attacker&quot; to &quot;Denial of Service&quot;">
            <a:extLst>
              <a:ext uri="{FF2B5EF4-FFF2-40B4-BE49-F238E27FC236}">
                <a16:creationId xmlns:a16="http://schemas.microsoft.com/office/drawing/2014/main" id="{37744682-E472-4951-B6C7-21136D665566}"/>
              </a:ext>
            </a:extLst>
          </p:cNvPr>
          <p:cNvCxnSpPr>
            <a:cxnSpLocks/>
            <a:stCxn id="19" idx="2"/>
            <a:endCxn id="40" idx="2"/>
          </p:cNvCxnSpPr>
          <p:nvPr/>
        </p:nvCxnSpPr>
        <p:spPr>
          <a:xfrm flipV="1">
            <a:off x="1455152" y="4468523"/>
            <a:ext cx="1206835" cy="1208986"/>
          </a:xfrm>
          <a:prstGeom prst="line">
            <a:avLst/>
          </a:prstGeom>
          <a:noFill/>
          <a:ln w="19050" cap="rnd">
            <a:solidFill>
              <a:srgbClr val="000000"/>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4" name="Rectangle 13">
            <a:extLst>
              <a:ext uri="{FF2B5EF4-FFF2-40B4-BE49-F238E27FC236}">
                <a16:creationId xmlns:a16="http://schemas.microsoft.com/office/drawing/2014/main" id="{FC637365-EFD0-4017-B404-5287A5DF7E4E}"/>
              </a:ext>
            </a:extLst>
          </p:cNvPr>
          <p:cNvSpPr/>
          <p:nvPr/>
        </p:nvSpPr>
        <p:spPr>
          <a:xfrm>
            <a:off x="2593190" y="4250723"/>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defTabSz="914225">
              <a:defRPr/>
            </a:pPr>
            <a:r>
              <a:rPr lang="en-US" sz="1200">
                <a:solidFill>
                  <a:srgbClr val="D83B01"/>
                </a:solidFill>
                <a:latin typeface="+mj-lt"/>
              </a:rPr>
              <a:t>Denial of Service </a:t>
            </a:r>
          </a:p>
          <a:p>
            <a:pPr defTabSz="914225">
              <a:defRPr/>
            </a:pPr>
            <a:r>
              <a:rPr lang="en-US" sz="1100">
                <a:solidFill>
                  <a:schemeClr val="bg1"/>
                </a:solidFill>
              </a:rPr>
              <a:t>$766.67 per month</a:t>
            </a:r>
          </a:p>
        </p:txBody>
      </p:sp>
      <p:sp>
        <p:nvSpPr>
          <p:cNvPr id="15" name="Oval 14">
            <a:extLst>
              <a:ext uri="{FF2B5EF4-FFF2-40B4-BE49-F238E27FC236}">
                <a16:creationId xmlns:a16="http://schemas.microsoft.com/office/drawing/2014/main" id="{59EC272F-719C-4C4E-9DBB-DEA75CCC41D1}"/>
              </a:ext>
              <a:ext uri="{C183D7F6-B498-43B3-948B-1728B52AA6E4}">
                <adec:decorative xmlns:adec="http://schemas.microsoft.com/office/drawing/2017/decorative" val="1"/>
              </a:ext>
            </a:extLst>
          </p:cNvPr>
          <p:cNvSpPr/>
          <p:nvPr/>
        </p:nvSpPr>
        <p:spPr bwMode="auto">
          <a:xfrm>
            <a:off x="448803" y="4532659"/>
            <a:ext cx="2012698" cy="20126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800" err="1">
              <a:gradFill>
                <a:gsLst>
                  <a:gs pos="0">
                    <a:srgbClr val="FFFFFF"/>
                  </a:gs>
                  <a:gs pos="100000">
                    <a:srgbClr val="FFFFFF"/>
                  </a:gs>
                </a:gsLst>
                <a:lin ang="5400000" scaled="0"/>
              </a:gradFill>
              <a:latin typeface="Segoe UI"/>
              <a:cs typeface="Segoe UI" pitchFamily="34" charset="0"/>
            </a:endParaRPr>
          </a:p>
        </p:txBody>
      </p:sp>
      <p:grpSp>
        <p:nvGrpSpPr>
          <p:cNvPr id="17" name="Group 16" descr="Attackers">
            <a:extLst>
              <a:ext uri="{FF2B5EF4-FFF2-40B4-BE49-F238E27FC236}">
                <a16:creationId xmlns:a16="http://schemas.microsoft.com/office/drawing/2014/main" id="{E43E98F7-AE93-4DD4-8530-0C84338D1068}"/>
              </a:ext>
            </a:extLst>
          </p:cNvPr>
          <p:cNvGrpSpPr/>
          <p:nvPr/>
        </p:nvGrpSpPr>
        <p:grpSpPr>
          <a:xfrm>
            <a:off x="822025" y="4905881"/>
            <a:ext cx="1266254" cy="1266254"/>
            <a:chOff x="1527175" y="3391383"/>
            <a:chExt cx="1891686" cy="1891686"/>
          </a:xfrm>
        </p:grpSpPr>
        <p:sp>
          <p:nvSpPr>
            <p:cNvPr id="18" name="Oval 17">
              <a:extLst>
                <a:ext uri="{FF2B5EF4-FFF2-40B4-BE49-F238E27FC236}">
                  <a16:creationId xmlns:a16="http://schemas.microsoft.com/office/drawing/2014/main" id="{8F023984-C80A-4787-A934-92F39B07CBF6}"/>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800" err="1">
                <a:gradFill>
                  <a:gsLst>
                    <a:gs pos="0">
                      <a:srgbClr val="FFFFFF"/>
                    </a:gs>
                    <a:gs pos="100000">
                      <a:srgbClr val="FFFFFF"/>
                    </a:gs>
                  </a:gsLst>
                  <a:lin ang="5400000" scaled="0"/>
                </a:gradFill>
                <a:latin typeface="Segoe UI"/>
                <a:cs typeface="Segoe UI" pitchFamily="34" charset="0"/>
              </a:endParaRPr>
            </a:p>
          </p:txBody>
        </p:sp>
        <p:sp>
          <p:nvSpPr>
            <p:cNvPr id="19" name="TextBox 18">
              <a:extLst>
                <a:ext uri="{FF2B5EF4-FFF2-40B4-BE49-F238E27FC236}">
                  <a16:creationId xmlns:a16="http://schemas.microsoft.com/office/drawing/2014/main" id="{F4BC9D7D-CF4C-4312-ACF2-679E47E44CC8}"/>
                </a:ext>
              </a:extLst>
            </p:cNvPr>
            <p:cNvSpPr txBox="1"/>
            <p:nvPr/>
          </p:nvSpPr>
          <p:spPr>
            <a:xfrm>
              <a:off x="1744913" y="4130321"/>
              <a:ext cx="1456209" cy="413815"/>
            </a:xfrm>
            <a:prstGeom prst="rect">
              <a:avLst/>
            </a:prstGeom>
            <a:noFill/>
          </p:spPr>
          <p:txBody>
            <a:bodyPr wrap="none" lIns="0" tIns="0" rIns="0" bIns="0" rtlCol="0" anchor="ctr">
              <a:spAutoFit/>
            </a:bodyPr>
            <a:lstStyle/>
            <a:p>
              <a:pPr algn="ctr" defTabSz="914225">
                <a:defRPr/>
              </a:pPr>
              <a:r>
                <a:rPr lang="en-US" sz="1800">
                  <a:solidFill>
                    <a:srgbClr val="D83B01"/>
                  </a:solidFill>
                  <a:latin typeface="Segoe UI Semibold"/>
                </a:rPr>
                <a:t>Attackers</a:t>
              </a:r>
            </a:p>
          </p:txBody>
        </p:sp>
      </p:grpSp>
      <p:sp>
        <p:nvSpPr>
          <p:cNvPr id="21" name="!!Control Box">
            <a:extLst>
              <a:ext uri="{FF2B5EF4-FFF2-40B4-BE49-F238E27FC236}">
                <a16:creationId xmlns:a16="http://schemas.microsoft.com/office/drawing/2014/main" id="{A9106CCE-07C8-4C24-9678-994DB162570B}"/>
              </a:ext>
            </a:extLst>
          </p:cNvPr>
          <p:cNvSpPr/>
          <p:nvPr/>
        </p:nvSpPr>
        <p:spPr bwMode="auto">
          <a:xfrm>
            <a:off x="4819135" y="1234413"/>
            <a:ext cx="4410571" cy="3861462"/>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endParaRPr lang="en-US" sz="1200">
              <a:solidFill>
                <a:schemeClr val="tx1"/>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EA20D263-043B-4972-9107-C15097691073}"/>
              </a:ext>
            </a:extLst>
          </p:cNvPr>
          <p:cNvSpPr/>
          <p:nvPr/>
        </p:nvSpPr>
        <p:spPr bwMode="auto">
          <a:xfrm>
            <a:off x="9056536" y="4437182"/>
            <a:ext cx="349641" cy="335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sym typeface="Wingdings" panose="05000000000000000000" pitchFamily="2" charset="2"/>
              </a:rPr>
              <a:t></a:t>
            </a:r>
            <a:endParaRPr lang="en-US" sz="1600">
              <a:solidFill>
                <a:srgbClr val="FFFFFF"/>
              </a:solidFill>
              <a:ea typeface="Segoe UI" pitchFamily="34" charset="0"/>
              <a:cs typeface="Segoe UI" pitchFamily="34" charset="0"/>
            </a:endParaRPr>
          </a:p>
        </p:txBody>
      </p:sp>
      <p:sp>
        <p:nvSpPr>
          <p:cNvPr id="23" name="!!Native Controls">
            <a:extLst>
              <a:ext uri="{FF2B5EF4-FFF2-40B4-BE49-F238E27FC236}">
                <a16:creationId xmlns:a16="http://schemas.microsoft.com/office/drawing/2014/main" id="{CE7363AC-D108-44BA-8E5D-A0A148221FC9}"/>
              </a:ext>
            </a:extLst>
          </p:cNvPr>
          <p:cNvSpPr/>
          <p:nvPr/>
        </p:nvSpPr>
        <p:spPr bwMode="auto">
          <a:xfrm>
            <a:off x="5017241" y="1350904"/>
            <a:ext cx="4146842" cy="61555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800" b="1">
                <a:solidFill>
                  <a:schemeClr val="accent1"/>
                </a:solidFill>
                <a:latin typeface="+mj-lt"/>
                <a:cs typeface="Segoe UI Semibold" panose="020B0702040204020203" pitchFamily="34" charset="0"/>
              </a:rPr>
              <a:t>Native Security Controls </a:t>
            </a:r>
            <a:br>
              <a:rPr lang="en-US" sz="1800" b="1">
                <a:solidFill>
                  <a:schemeClr val="accent1"/>
                </a:solidFill>
                <a:latin typeface="+mj-lt"/>
                <a:cs typeface="Segoe UI Semibold" panose="020B0702040204020203" pitchFamily="34" charset="0"/>
              </a:rPr>
            </a:br>
            <a:r>
              <a:rPr lang="en-US" sz="1000" i="1">
                <a:solidFill>
                  <a:srgbClr val="000000"/>
                </a:solidFill>
                <a:cs typeface="Segoe UI Semibold" panose="020B0702040204020203" pitchFamily="34" charset="0"/>
              </a:rPr>
              <a:t>and integration with existing security capabilities</a:t>
            </a:r>
            <a:endParaRPr lang="en-US" sz="1100" i="1">
              <a:solidFill>
                <a:srgbClr val="000000"/>
              </a:solidFill>
              <a:highlight>
                <a:srgbClr val="FFFF00"/>
              </a:highlight>
              <a:cs typeface="Segoe UI Semibold" panose="020B0702040204020203" pitchFamily="34" charset="0"/>
            </a:endParaRPr>
          </a:p>
        </p:txBody>
      </p:sp>
      <p:sp>
        <p:nvSpPr>
          <p:cNvPr id="24" name="Rectangle 23">
            <a:extLst>
              <a:ext uri="{FF2B5EF4-FFF2-40B4-BE49-F238E27FC236}">
                <a16:creationId xmlns:a16="http://schemas.microsoft.com/office/drawing/2014/main" id="{3BD0C435-5075-452A-B79A-C7EAD2ACE128}"/>
              </a:ext>
            </a:extLst>
          </p:cNvPr>
          <p:cNvSpPr/>
          <p:nvPr/>
        </p:nvSpPr>
        <p:spPr bwMode="auto">
          <a:xfrm>
            <a:off x="5019283" y="2072818"/>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400" b="1">
                <a:solidFill>
                  <a:schemeClr val="tx1"/>
                </a:solidFill>
                <a:latin typeface="+mj-lt"/>
                <a:cs typeface="Segoe UI Semibold" panose="020B0702040204020203" pitchFamily="34" charset="0"/>
              </a:rPr>
              <a:t>Native Threat Detection (&amp; SIEM)</a:t>
            </a:r>
          </a:p>
          <a:p>
            <a:pPr defTabSz="932293" fontAlgn="base">
              <a:spcBef>
                <a:spcPct val="0"/>
              </a:spcBef>
              <a:spcAft>
                <a:spcPts val="600"/>
              </a:spcAft>
              <a:defRPr/>
            </a:pPr>
            <a:r>
              <a:rPr lang="en-US" sz="1050" i="1">
                <a:solidFill>
                  <a:schemeClr val="tx1"/>
                </a:solidFill>
                <a:latin typeface="Segoe UI"/>
                <a:cs typeface="Segoe UI Semibold" panose="020B0702040204020203" pitchFamily="34" charset="0"/>
              </a:rPr>
              <a:t>Secure Azure, Azure AD, Windows, Linux, iOS, Android, SaaS apps + correlate with cloud native SIEM+SOAR+UEBA (Azure Sentinel)</a:t>
            </a:r>
          </a:p>
        </p:txBody>
      </p:sp>
      <p:sp>
        <p:nvSpPr>
          <p:cNvPr id="25" name="Rectangle 24">
            <a:extLst>
              <a:ext uri="{FF2B5EF4-FFF2-40B4-BE49-F238E27FC236}">
                <a16:creationId xmlns:a16="http://schemas.microsoft.com/office/drawing/2014/main" id="{39BA52D8-60E2-48A9-8B34-B38A2578F332}"/>
              </a:ext>
            </a:extLst>
          </p:cNvPr>
          <p:cNvSpPr/>
          <p:nvPr/>
        </p:nvSpPr>
        <p:spPr bwMode="auto">
          <a:xfrm>
            <a:off x="5019283" y="3085757"/>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400" b="1" spc="-50">
                <a:solidFill>
                  <a:schemeClr val="tx1"/>
                </a:solidFill>
                <a:latin typeface="+mj-lt"/>
                <a:cs typeface="Segoe UI Semibold" panose="020B0702040204020203" pitchFamily="34" charset="0"/>
              </a:rPr>
              <a:t>Passwordless and Multi-factor Authentication (MFA)</a:t>
            </a:r>
          </a:p>
          <a:p>
            <a:pPr defTabSz="932293" fontAlgn="base">
              <a:spcBef>
                <a:spcPct val="0"/>
              </a:spcBef>
              <a:spcAft>
                <a:spcPts val="600"/>
              </a:spcAft>
              <a:defRPr/>
            </a:pPr>
            <a:r>
              <a:rPr lang="en-US" sz="1050" i="1">
                <a:solidFill>
                  <a:schemeClr val="tx1"/>
                </a:solidFill>
                <a:latin typeface="Segoe UI"/>
                <a:cs typeface="Segoe UI Semibold" panose="020B0702040204020203" pitchFamily="34" charset="0"/>
              </a:rPr>
              <a:t>Defeat popular and effective identity and password attacks with biometrics, hardware security, and threat intelligence</a:t>
            </a:r>
          </a:p>
        </p:txBody>
      </p:sp>
      <p:sp>
        <p:nvSpPr>
          <p:cNvPr id="26" name="Rectangle 25">
            <a:extLst>
              <a:ext uri="{FF2B5EF4-FFF2-40B4-BE49-F238E27FC236}">
                <a16:creationId xmlns:a16="http://schemas.microsoft.com/office/drawing/2014/main" id="{E9569F3B-80EE-44E4-A9C1-8486D7246CD6}"/>
              </a:ext>
            </a:extLst>
          </p:cNvPr>
          <p:cNvSpPr/>
          <p:nvPr/>
        </p:nvSpPr>
        <p:spPr bwMode="auto">
          <a:xfrm>
            <a:off x="5019283" y="4137167"/>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400" b="1">
                <a:solidFill>
                  <a:schemeClr val="tx1"/>
                </a:solidFill>
                <a:latin typeface="+mj-lt"/>
                <a:cs typeface="Segoe UI Semibold" panose="020B0702040204020203" pitchFamily="34" charset="0"/>
              </a:rPr>
              <a:t>Native Firewall and Network Security</a:t>
            </a:r>
          </a:p>
          <a:p>
            <a:pPr defTabSz="932293" fontAlgn="base">
              <a:spcBef>
                <a:spcPct val="0"/>
              </a:spcBef>
              <a:spcAft>
                <a:spcPts val="600"/>
              </a:spcAft>
              <a:defRPr/>
            </a:pPr>
            <a:r>
              <a:rPr lang="en-US" sz="1050" i="1">
                <a:solidFill>
                  <a:schemeClr val="tx1"/>
                </a:solidFill>
                <a:latin typeface="Segoe UI"/>
                <a:cs typeface="Segoe UI Semibold" panose="020B0702040204020203" pitchFamily="34" charset="0"/>
              </a:rPr>
              <a:t>Protect business-critical assets with Azure Firewall, DDoS protection, &amp; integrated web application firewall (WAF)</a:t>
            </a:r>
          </a:p>
        </p:txBody>
      </p:sp>
      <p:grpSp>
        <p:nvGrpSpPr>
          <p:cNvPr id="27" name="Group 26" descr="Square shaped box over &quot;Industry partnerships&quot; with arrow pointing right on the middle-right side">
            <a:extLst>
              <a:ext uri="{FF2B5EF4-FFF2-40B4-BE49-F238E27FC236}">
                <a16:creationId xmlns:a16="http://schemas.microsoft.com/office/drawing/2014/main" id="{22AA046E-AF68-445A-807E-BDB78DE83C60}"/>
              </a:ext>
            </a:extLst>
          </p:cNvPr>
          <p:cNvGrpSpPr/>
          <p:nvPr/>
        </p:nvGrpSpPr>
        <p:grpSpPr>
          <a:xfrm>
            <a:off x="4816205" y="5296898"/>
            <a:ext cx="4588390" cy="974553"/>
            <a:chOff x="4816205" y="5296898"/>
            <a:chExt cx="4588390" cy="974553"/>
          </a:xfrm>
        </p:grpSpPr>
        <p:sp>
          <p:nvSpPr>
            <p:cNvPr id="28" name="Rectangle 27">
              <a:extLst>
                <a:ext uri="{FF2B5EF4-FFF2-40B4-BE49-F238E27FC236}">
                  <a16:creationId xmlns:a16="http://schemas.microsoft.com/office/drawing/2014/main" id="{3DD1A56F-423A-45B4-B0C5-4C16D107BD31}"/>
                </a:ext>
              </a:extLst>
            </p:cNvPr>
            <p:cNvSpPr/>
            <p:nvPr/>
          </p:nvSpPr>
          <p:spPr bwMode="auto">
            <a:xfrm>
              <a:off x="4816205" y="5296898"/>
              <a:ext cx="4410571" cy="974553"/>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endParaRPr lang="en-US" sz="1200">
                <a:solidFill>
                  <a:schemeClr val="tx1"/>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0491734C-C2A7-49CB-BC7F-FCBD6E67B350}"/>
                </a:ext>
              </a:extLst>
            </p:cNvPr>
            <p:cNvSpPr/>
            <p:nvPr/>
          </p:nvSpPr>
          <p:spPr bwMode="auto">
            <a:xfrm>
              <a:off x="9069393" y="5615369"/>
              <a:ext cx="335202" cy="335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sym typeface="Wingdings" panose="05000000000000000000" pitchFamily="2" charset="2"/>
                </a:rPr>
                <a:t></a:t>
              </a:r>
              <a:endParaRPr lang="en-US" sz="1600">
                <a:solidFill>
                  <a:srgbClr val="FFFFFF"/>
                </a:solidFill>
                <a:ea typeface="Segoe UI" pitchFamily="34" charset="0"/>
                <a:cs typeface="Segoe UI" pitchFamily="34" charset="0"/>
              </a:endParaRPr>
            </a:p>
          </p:txBody>
        </p:sp>
      </p:grpSp>
      <p:sp>
        <p:nvSpPr>
          <p:cNvPr id="30" name="Rectangle 29">
            <a:extLst>
              <a:ext uri="{FF2B5EF4-FFF2-40B4-BE49-F238E27FC236}">
                <a16:creationId xmlns:a16="http://schemas.microsoft.com/office/drawing/2014/main" id="{BD6D8CEA-F97E-4ED6-99F1-1AEAFE036814}"/>
              </a:ext>
            </a:extLst>
          </p:cNvPr>
          <p:cNvSpPr/>
          <p:nvPr/>
        </p:nvSpPr>
        <p:spPr bwMode="auto">
          <a:xfrm>
            <a:off x="5016692" y="5330204"/>
            <a:ext cx="4054284" cy="90794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ts val="600"/>
              </a:spcAft>
            </a:pPr>
            <a:r>
              <a:rPr lang="en-US" sz="1800">
                <a:solidFill>
                  <a:schemeClr val="accent1"/>
                </a:solidFill>
                <a:latin typeface="+mj-lt"/>
                <a:ea typeface="Segoe UI" pitchFamily="34" charset="0"/>
                <a:cs typeface="Segoe UI" pitchFamily="34" charset="0"/>
              </a:rPr>
              <a:t>Industry Collaboration </a:t>
            </a:r>
          </a:p>
          <a:p>
            <a:pPr algn="l" defTabSz="932472" fontAlgn="base">
              <a:spcBef>
                <a:spcPct val="0"/>
              </a:spcBef>
              <a:spcAft>
                <a:spcPts val="600"/>
              </a:spcAft>
            </a:pPr>
            <a:r>
              <a:rPr lang="en-US" sz="1200">
                <a:solidFill>
                  <a:schemeClr val="tx1"/>
                </a:solidFill>
                <a:ea typeface="Segoe UI" pitchFamily="34" charset="0"/>
                <a:cs typeface="Segoe UI" pitchFamily="34" charset="0"/>
              </a:rPr>
              <a:t>with customers, NIST, CIS, The Open Group, and others</a:t>
            </a:r>
          </a:p>
        </p:txBody>
      </p:sp>
      <p:sp>
        <p:nvSpPr>
          <p:cNvPr id="31" name="Rectangle 30">
            <a:extLst>
              <a:ext uri="{FF2B5EF4-FFF2-40B4-BE49-F238E27FC236}">
                <a16:creationId xmlns:a16="http://schemas.microsoft.com/office/drawing/2014/main" id="{40ACF782-732C-4280-8789-D7719C35B908}"/>
              </a:ext>
            </a:extLst>
          </p:cNvPr>
          <p:cNvSpPr/>
          <p:nvPr/>
        </p:nvSpPr>
        <p:spPr bwMode="auto">
          <a:xfrm>
            <a:off x="9514505" y="1234413"/>
            <a:ext cx="2094883" cy="50346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800">
                <a:solidFill>
                  <a:schemeClr val="accent1"/>
                </a:solidFill>
                <a:latin typeface="+mj-lt"/>
                <a:ea typeface="Segoe UI" pitchFamily="34" charset="0"/>
                <a:cs typeface="Segoe UI" pitchFamily="34" charset="0"/>
              </a:rPr>
              <a:t>Azure Security Guidance</a:t>
            </a:r>
          </a:p>
        </p:txBody>
      </p:sp>
      <p:sp>
        <p:nvSpPr>
          <p:cNvPr id="32" name="Rectangle 31">
            <a:extLst>
              <a:ext uri="{FF2B5EF4-FFF2-40B4-BE49-F238E27FC236}">
                <a16:creationId xmlns:a16="http://schemas.microsoft.com/office/drawing/2014/main" id="{95FA80FE-67D8-4B5B-BA69-2F96404E1FCC}"/>
              </a:ext>
            </a:extLst>
          </p:cNvPr>
          <p:cNvSpPr/>
          <p:nvPr/>
        </p:nvSpPr>
        <p:spPr bwMode="auto">
          <a:xfrm>
            <a:off x="9721516" y="2130203"/>
            <a:ext cx="1680862" cy="769287"/>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293" fontAlgn="base">
              <a:spcBef>
                <a:spcPct val="0"/>
              </a:spcBef>
            </a:pPr>
            <a:r>
              <a:rPr lang="en-US" sz="1200">
                <a:solidFill>
                  <a:schemeClr val="accent1"/>
                </a:solidFill>
                <a:latin typeface="+mj-lt"/>
                <a:cs typeface="Segoe UI Semibold" panose="020B0702040204020203" pitchFamily="34" charset="0"/>
              </a:rPr>
              <a:t>Top 10 Best practices</a:t>
            </a:r>
          </a:p>
        </p:txBody>
      </p:sp>
      <p:sp>
        <p:nvSpPr>
          <p:cNvPr id="33" name="Rectangle 32">
            <a:extLst>
              <a:ext uri="{FF2B5EF4-FFF2-40B4-BE49-F238E27FC236}">
                <a16:creationId xmlns:a16="http://schemas.microsoft.com/office/drawing/2014/main" id="{5F1A70C9-C5F4-4C11-8863-64903E9166F0}"/>
              </a:ext>
            </a:extLst>
          </p:cNvPr>
          <p:cNvSpPr/>
          <p:nvPr/>
        </p:nvSpPr>
        <p:spPr bwMode="auto">
          <a:xfrm>
            <a:off x="9721516" y="3044356"/>
            <a:ext cx="1680862" cy="769287"/>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293" fontAlgn="base">
              <a:spcBef>
                <a:spcPct val="0"/>
              </a:spcBef>
            </a:pPr>
            <a:r>
              <a:rPr lang="en-US" sz="1200">
                <a:solidFill>
                  <a:schemeClr val="tx1"/>
                </a:solidFill>
                <a:latin typeface="+mj-lt"/>
                <a:cs typeface="Segoe UI Semibold" panose="020B0702040204020203" pitchFamily="34" charset="0"/>
              </a:rPr>
              <a:t>Azure Security Benchmarks</a:t>
            </a:r>
          </a:p>
        </p:txBody>
      </p:sp>
      <p:sp>
        <p:nvSpPr>
          <p:cNvPr id="34" name="Rectangle 33">
            <a:extLst>
              <a:ext uri="{FF2B5EF4-FFF2-40B4-BE49-F238E27FC236}">
                <a16:creationId xmlns:a16="http://schemas.microsoft.com/office/drawing/2014/main" id="{93B60382-B3EA-4EB8-8A86-8457D984BE84}"/>
              </a:ext>
            </a:extLst>
          </p:cNvPr>
          <p:cNvSpPr/>
          <p:nvPr/>
        </p:nvSpPr>
        <p:spPr bwMode="auto">
          <a:xfrm>
            <a:off x="9721516" y="3958509"/>
            <a:ext cx="1680860" cy="1338389"/>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293" fontAlgn="base">
              <a:spcBef>
                <a:spcPct val="0"/>
              </a:spcBef>
            </a:pPr>
            <a:r>
              <a:rPr lang="en-US" sz="1200">
                <a:solidFill>
                  <a:schemeClr val="tx1"/>
                </a:solidFill>
                <a:latin typeface="+mj-lt"/>
                <a:cs typeface="Segoe UI Semibold" panose="020B0702040204020203" pitchFamily="34" charset="0"/>
              </a:rPr>
              <a:t>Cloud Adoption Framework(CAF)</a:t>
            </a:r>
          </a:p>
          <a:p>
            <a:pPr defTabSz="932293" fontAlgn="base">
              <a:spcBef>
                <a:spcPct val="0"/>
              </a:spcBef>
            </a:pPr>
            <a:endParaRPr lang="en-US" sz="1200">
              <a:solidFill>
                <a:schemeClr val="tx1"/>
              </a:solidFill>
              <a:latin typeface="+mj-lt"/>
              <a:cs typeface="Segoe UI Semibold" panose="020B0702040204020203" pitchFamily="34" charset="0"/>
            </a:endParaRPr>
          </a:p>
          <a:p>
            <a:pPr defTabSz="932293" fontAlgn="base">
              <a:spcBef>
                <a:spcPct val="0"/>
              </a:spcBef>
            </a:pPr>
            <a:r>
              <a:rPr lang="en-US" sz="1200">
                <a:solidFill>
                  <a:schemeClr val="tx1"/>
                </a:solidFill>
                <a:latin typeface="+mj-lt"/>
                <a:cs typeface="Segoe UI Semibold" panose="020B0702040204020203" pitchFamily="34" charset="0"/>
              </a:rPr>
              <a:t>Well Architected Framework (WAF)</a:t>
            </a:r>
          </a:p>
        </p:txBody>
      </p:sp>
      <p:sp>
        <p:nvSpPr>
          <p:cNvPr id="35" name="Oval 34">
            <a:extLst>
              <a:ext uri="{FF2B5EF4-FFF2-40B4-BE49-F238E27FC236}">
                <a16:creationId xmlns:a16="http://schemas.microsoft.com/office/drawing/2014/main" id="{9EFA33B4-CBF9-4970-8101-319355E0DA3D}"/>
              </a:ext>
            </a:extLst>
          </p:cNvPr>
          <p:cNvSpPr/>
          <p:nvPr/>
        </p:nvSpPr>
        <p:spPr bwMode="auto">
          <a:xfrm>
            <a:off x="10395535" y="5617746"/>
            <a:ext cx="332823" cy="332823"/>
          </a:xfrm>
          <a:prstGeom prst="ellipse">
            <a:avLst/>
          </a:prstGeom>
          <a:solidFill>
            <a:schemeClr val="bg1"/>
          </a:solidFill>
          <a:ln>
            <a:noFill/>
            <a:headEnd type="none" w="med" len="med"/>
            <a:tailEnd type="none" w="med" len="med"/>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3716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a:solidFill>
                  <a:schemeClr val="accent1"/>
                </a:solidFill>
                <a:latin typeface="+mj-lt"/>
                <a:ea typeface="Segoe UI" pitchFamily="34" charset="0"/>
                <a:cs typeface="Segoe UI" pitchFamily="34" charset="0"/>
                <a:sym typeface="Wingdings" panose="05000000000000000000" pitchFamily="2" charset="2"/>
              </a:rPr>
              <a:t>+</a:t>
            </a:r>
            <a:endParaRPr lang="en-US" sz="2200">
              <a:solidFill>
                <a:schemeClr val="accent1"/>
              </a:solidFill>
              <a:latin typeface="+mj-lt"/>
              <a:ea typeface="Segoe UI" pitchFamily="34" charset="0"/>
              <a:cs typeface="Segoe UI" pitchFamily="34" charset="0"/>
            </a:endParaRPr>
          </a:p>
        </p:txBody>
      </p:sp>
      <p:grpSp>
        <p:nvGrpSpPr>
          <p:cNvPr id="36" name="Group 35">
            <a:extLst>
              <a:ext uri="{FF2B5EF4-FFF2-40B4-BE49-F238E27FC236}">
                <a16:creationId xmlns:a16="http://schemas.microsoft.com/office/drawing/2014/main" id="{5EE660FD-AF43-40AC-B6B6-8582C181A3AC}"/>
              </a:ext>
              <a:ext uri="{C183D7F6-B498-43B3-948B-1728B52AA6E4}">
                <adec:decorative xmlns:adec="http://schemas.microsoft.com/office/drawing/2017/decorative" val="1"/>
              </a:ext>
            </a:extLst>
          </p:cNvPr>
          <p:cNvGrpSpPr/>
          <p:nvPr/>
        </p:nvGrpSpPr>
        <p:grpSpPr>
          <a:xfrm>
            <a:off x="2477196" y="2570386"/>
            <a:ext cx="155988" cy="155988"/>
            <a:chOff x="1389403" y="-447226"/>
            <a:chExt cx="2114718" cy="2114718"/>
          </a:xfrm>
        </p:grpSpPr>
        <p:sp>
          <p:nvSpPr>
            <p:cNvPr id="37" name="Oval 36">
              <a:extLst>
                <a:ext uri="{FF2B5EF4-FFF2-40B4-BE49-F238E27FC236}">
                  <a16:creationId xmlns:a16="http://schemas.microsoft.com/office/drawing/2014/main" id="{797C28EE-3EDA-474D-A491-147D95FF984C}"/>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38" name="Oval 37">
              <a:extLst>
                <a:ext uri="{FF2B5EF4-FFF2-40B4-BE49-F238E27FC236}">
                  <a16:creationId xmlns:a16="http://schemas.microsoft.com/office/drawing/2014/main" id="{6A76374C-4480-4DA1-9B99-C19B21599DE0}"/>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A2ED68FD-9825-4540-95CE-8B18C1E0C5E0}"/>
              </a:ext>
              <a:ext uri="{C183D7F6-B498-43B3-948B-1728B52AA6E4}">
                <adec:decorative xmlns:adec="http://schemas.microsoft.com/office/drawing/2017/decorative" val="1"/>
              </a:ext>
            </a:extLst>
          </p:cNvPr>
          <p:cNvSpPr/>
          <p:nvPr/>
        </p:nvSpPr>
        <p:spPr bwMode="auto">
          <a:xfrm rot="18562033">
            <a:off x="2738687" y="370202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0" name="Oval 39">
            <a:extLst>
              <a:ext uri="{FF2B5EF4-FFF2-40B4-BE49-F238E27FC236}">
                <a16:creationId xmlns:a16="http://schemas.microsoft.com/office/drawing/2014/main" id="{E799F314-9922-4021-8E57-F546E64C4951}"/>
              </a:ext>
              <a:ext uri="{C183D7F6-B498-43B3-948B-1728B52AA6E4}">
                <adec:decorative xmlns:adec="http://schemas.microsoft.com/office/drawing/2017/decorative" val="1"/>
              </a:ext>
            </a:extLst>
          </p:cNvPr>
          <p:cNvSpPr/>
          <p:nvPr/>
        </p:nvSpPr>
        <p:spPr bwMode="auto">
          <a:xfrm rot="19398300">
            <a:off x="2649304" y="4366281"/>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nvGrpSpPr>
          <p:cNvPr id="41" name="Group 40">
            <a:extLst>
              <a:ext uri="{FF2B5EF4-FFF2-40B4-BE49-F238E27FC236}">
                <a16:creationId xmlns:a16="http://schemas.microsoft.com/office/drawing/2014/main" id="{35482FED-35DB-4E38-B1DC-542A0B8F79D3}"/>
              </a:ext>
              <a:ext uri="{C183D7F6-B498-43B3-948B-1728B52AA6E4}">
                <adec:decorative xmlns:adec="http://schemas.microsoft.com/office/drawing/2017/decorative" val="1"/>
              </a:ext>
            </a:extLst>
          </p:cNvPr>
          <p:cNvGrpSpPr/>
          <p:nvPr/>
        </p:nvGrpSpPr>
        <p:grpSpPr>
          <a:xfrm rot="19068396">
            <a:off x="2591436" y="3118764"/>
            <a:ext cx="262173" cy="262171"/>
            <a:chOff x="8498470" y="4291768"/>
            <a:chExt cx="262173" cy="262171"/>
          </a:xfrm>
        </p:grpSpPr>
        <p:sp>
          <p:nvSpPr>
            <p:cNvPr id="42" name="Oval 41">
              <a:extLst>
                <a:ext uri="{FF2B5EF4-FFF2-40B4-BE49-F238E27FC236}">
                  <a16:creationId xmlns:a16="http://schemas.microsoft.com/office/drawing/2014/main" id="{9632F32D-5017-4C1D-A8F0-24580C607077}"/>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3" name="Oval 42">
              <a:extLst>
                <a:ext uri="{FF2B5EF4-FFF2-40B4-BE49-F238E27FC236}">
                  <a16:creationId xmlns:a16="http://schemas.microsoft.com/office/drawing/2014/main" id="{0C96CFEC-9082-4C61-B6D0-73DF3D138545}"/>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8844D2E3-70A6-4271-874F-2387BD0A6E43}"/>
              </a:ext>
              <a:ext uri="{C183D7F6-B498-43B3-948B-1728B52AA6E4}">
                <adec:decorative xmlns:adec="http://schemas.microsoft.com/office/drawing/2017/decorative" val="1"/>
              </a:ext>
            </a:extLst>
          </p:cNvPr>
          <p:cNvGrpSpPr/>
          <p:nvPr/>
        </p:nvGrpSpPr>
        <p:grpSpPr>
          <a:xfrm rot="19173940">
            <a:off x="2058584" y="2057647"/>
            <a:ext cx="350468" cy="350468"/>
            <a:chOff x="7143092" y="2150561"/>
            <a:chExt cx="350468" cy="350468"/>
          </a:xfrm>
        </p:grpSpPr>
        <p:sp>
          <p:nvSpPr>
            <p:cNvPr id="45" name="Oval 44">
              <a:extLst>
                <a:ext uri="{FF2B5EF4-FFF2-40B4-BE49-F238E27FC236}">
                  <a16:creationId xmlns:a16="http://schemas.microsoft.com/office/drawing/2014/main" id="{4E77FD9E-6D24-4DFD-B8C3-0BFA7C9FF295}"/>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6" name="Oval 45">
              <a:extLst>
                <a:ext uri="{FF2B5EF4-FFF2-40B4-BE49-F238E27FC236}">
                  <a16:creationId xmlns:a16="http://schemas.microsoft.com/office/drawing/2014/main" id="{1AAB1D63-9E44-49B1-948F-0C9EF406FDBB}"/>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grpSp>
        <p:nvGrpSpPr>
          <p:cNvPr id="47" name="Group 46">
            <a:extLst>
              <a:ext uri="{FF2B5EF4-FFF2-40B4-BE49-F238E27FC236}">
                <a16:creationId xmlns:a16="http://schemas.microsoft.com/office/drawing/2014/main" id="{69D861E3-F188-4CD5-892A-F77468145A73}"/>
              </a:ext>
              <a:ext uri="{C183D7F6-B498-43B3-948B-1728B52AA6E4}">
                <adec:decorative xmlns:adec="http://schemas.microsoft.com/office/drawing/2017/decorative" val="1"/>
              </a:ext>
            </a:extLst>
          </p:cNvPr>
          <p:cNvGrpSpPr/>
          <p:nvPr/>
        </p:nvGrpSpPr>
        <p:grpSpPr>
          <a:xfrm rot="2482822">
            <a:off x="1075737" y="1637385"/>
            <a:ext cx="773828" cy="773828"/>
            <a:chOff x="1551767" y="2170835"/>
            <a:chExt cx="773828" cy="773828"/>
          </a:xfrm>
        </p:grpSpPr>
        <p:sp>
          <p:nvSpPr>
            <p:cNvPr id="48" name="Oval 47">
              <a:extLst>
                <a:ext uri="{FF2B5EF4-FFF2-40B4-BE49-F238E27FC236}">
                  <a16:creationId xmlns:a16="http://schemas.microsoft.com/office/drawing/2014/main" id="{F03987C1-E20D-4816-BCCF-307CDA49DFFB}"/>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49" name="Oval 48">
              <a:extLst>
                <a:ext uri="{FF2B5EF4-FFF2-40B4-BE49-F238E27FC236}">
                  <a16:creationId xmlns:a16="http://schemas.microsoft.com/office/drawing/2014/main" id="{44CBF199-80B4-4E70-B465-7D5F20EFB2EB}"/>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cs typeface="Segoe UI" pitchFamily="34" charset="0"/>
              </a:endParaRPr>
            </a:p>
          </p:txBody>
        </p:sp>
      </p:grpSp>
      <p:sp>
        <p:nvSpPr>
          <p:cNvPr id="50" name="Rectangle 49">
            <a:extLst>
              <a:ext uri="{FF2B5EF4-FFF2-40B4-BE49-F238E27FC236}">
                <a16:creationId xmlns:a16="http://schemas.microsoft.com/office/drawing/2014/main" id="{1C430B5F-4E7B-4E66-80AA-B9E117E0044E}"/>
              </a:ext>
            </a:extLst>
          </p:cNvPr>
          <p:cNvSpPr/>
          <p:nvPr/>
        </p:nvSpPr>
        <p:spPr bwMode="auto">
          <a:xfrm>
            <a:off x="9721516" y="2130203"/>
            <a:ext cx="1680862" cy="76928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293" fontAlgn="base">
              <a:spcBef>
                <a:spcPct val="0"/>
              </a:spcBef>
            </a:pPr>
            <a:r>
              <a:rPr lang="en-US" sz="1200">
                <a:solidFill>
                  <a:schemeClr val="accent1"/>
                </a:solidFill>
                <a:latin typeface="+mj-lt"/>
                <a:cs typeface="Segoe UI Semibold" panose="020B0702040204020203" pitchFamily="34" charset="0"/>
              </a:rPr>
              <a:t>Top 10 Best practices</a:t>
            </a:r>
          </a:p>
        </p:txBody>
      </p:sp>
      <p:sp>
        <p:nvSpPr>
          <p:cNvPr id="51" name="Rectangle 50">
            <a:extLst>
              <a:ext uri="{FF2B5EF4-FFF2-40B4-BE49-F238E27FC236}">
                <a16:creationId xmlns:a16="http://schemas.microsoft.com/office/drawing/2014/main" id="{A3BF4E0C-2800-47BB-840C-76E2B942434A}"/>
              </a:ext>
            </a:extLst>
          </p:cNvPr>
          <p:cNvSpPr/>
          <p:nvPr/>
        </p:nvSpPr>
        <p:spPr bwMode="auto">
          <a:xfrm>
            <a:off x="303165" y="1180491"/>
            <a:ext cx="4432068" cy="554034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cxnSp>
        <p:nvCxnSpPr>
          <p:cNvPr id="53" name="Straight Connector 52" descr="Horizontal line placed between &quot;Compromised PCs / Devices&quot; and Spearphishing for hire&quot;">
            <a:extLst>
              <a:ext uri="{FF2B5EF4-FFF2-40B4-BE49-F238E27FC236}">
                <a16:creationId xmlns:a16="http://schemas.microsoft.com/office/drawing/2014/main" id="{4599F567-2C4A-4D4A-B945-63CCCAEE68B5}"/>
              </a:ext>
            </a:extLst>
          </p:cNvPr>
          <p:cNvCxnSpPr>
            <a:cxnSpLocks/>
          </p:cNvCxnSpPr>
          <p:nvPr/>
        </p:nvCxnSpPr>
        <p:spPr>
          <a:xfrm flipH="1">
            <a:off x="0" y="2979397"/>
            <a:ext cx="9229704"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descr="Horizontal line placed between &quot;Stolen Passwords&quot; and &quot;Denial of Service&quot;">
            <a:extLst>
              <a:ext uri="{FF2B5EF4-FFF2-40B4-BE49-F238E27FC236}">
                <a16:creationId xmlns:a16="http://schemas.microsoft.com/office/drawing/2014/main" id="{9D66784A-8229-429A-A46D-D41CC05FFD99}"/>
              </a:ext>
            </a:extLst>
          </p:cNvPr>
          <p:cNvCxnSpPr>
            <a:cxnSpLocks/>
          </p:cNvCxnSpPr>
          <p:nvPr/>
        </p:nvCxnSpPr>
        <p:spPr>
          <a:xfrm flipH="1">
            <a:off x="2" y="3992337"/>
            <a:ext cx="9229704"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32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35" presetClass="path" presetSubtype="0" decel="100000" fill="hold" grpId="1" nodeType="withEffect">
                                  <p:stCondLst>
                                    <p:cond delay="250"/>
                                  </p:stCondLst>
                                  <p:childTnLst>
                                    <p:animMotion origin="layout" path="M -4.16667E-7 1.85185E-6 L -0.01953 0.00185 " pathEditMode="relative" rAng="0" ptsTypes="AA">
                                      <p:cBhvr>
                                        <p:cTn id="9" dur="750" spd="-100000" fill="hold"/>
                                        <p:tgtEl>
                                          <p:spTgt spid="23"/>
                                        </p:tgtEl>
                                        <p:attrNameLst>
                                          <p:attrName>ppt_x</p:attrName>
                                          <p:attrName>ppt_y</p:attrName>
                                        </p:attrNameLst>
                                      </p:cBhvr>
                                      <p:rCtr x="-97700" y="9300"/>
                                    </p:animMotion>
                                  </p:childTnLst>
                                </p:cTn>
                              </p:par>
                              <p:par>
                                <p:cTn id="10" presetID="10" presetClass="entr" presetSubtype="0" fill="hold" grpId="0" nodeType="withEffect">
                                  <p:stCondLst>
                                    <p:cond delay="5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35" presetClass="path" presetSubtype="0" decel="100000" fill="hold" grpId="1" nodeType="withEffect">
                                  <p:stCondLst>
                                    <p:cond delay="500"/>
                                  </p:stCondLst>
                                  <p:childTnLst>
                                    <p:animMotion origin="layout" path="M -4.58333E-6 3.33333E-6 L -0.01953 0.00185 " pathEditMode="relative" rAng="0" ptsTypes="AA">
                                      <p:cBhvr>
                                        <p:cTn id="14" dur="750" spd="-100000" fill="hold"/>
                                        <p:tgtEl>
                                          <p:spTgt spid="24"/>
                                        </p:tgtEl>
                                        <p:attrNameLst>
                                          <p:attrName>ppt_x</p:attrName>
                                          <p:attrName>ppt_y</p:attrName>
                                        </p:attrNameLst>
                                      </p:cBhvr>
                                      <p:rCtr x="-97700" y="9300"/>
                                    </p:animMotion>
                                  </p:childTnLst>
                                </p:cTn>
                              </p:par>
                              <p:par>
                                <p:cTn id="15" presetID="10" presetClass="entr" presetSubtype="0" fill="hold" grpId="0" nodeType="withEffect">
                                  <p:stCondLst>
                                    <p:cond delay="7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35" presetClass="path" presetSubtype="0" decel="100000" fill="hold" grpId="1" nodeType="withEffect">
                                  <p:stCondLst>
                                    <p:cond delay="750"/>
                                  </p:stCondLst>
                                  <p:childTnLst>
                                    <p:animMotion origin="layout" path="M -4.58333E-6 -1.85185E-6 L -0.01953 0.00185 " pathEditMode="relative" rAng="0" ptsTypes="AA">
                                      <p:cBhvr>
                                        <p:cTn id="19" dur="750" spd="-100000" fill="hold"/>
                                        <p:tgtEl>
                                          <p:spTgt spid="25"/>
                                        </p:tgtEl>
                                        <p:attrNameLst>
                                          <p:attrName>ppt_x</p:attrName>
                                          <p:attrName>ppt_y</p:attrName>
                                        </p:attrNameLst>
                                      </p:cBhvr>
                                      <p:rCtr x="-97700" y="9300"/>
                                    </p:animMotion>
                                  </p:childTnLst>
                                </p:cTn>
                              </p:par>
                              <p:par>
                                <p:cTn id="20" presetID="10" presetClass="entr" presetSubtype="0" fill="hold" grpId="0" nodeType="withEffect">
                                  <p:stCondLst>
                                    <p:cond delay="1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35" presetClass="path" presetSubtype="0" decel="100000" fill="hold" grpId="1" nodeType="withEffect">
                                  <p:stCondLst>
                                    <p:cond delay="1000"/>
                                  </p:stCondLst>
                                  <p:childTnLst>
                                    <p:animMotion origin="layout" path="M -4.58333E-6 -4.07407E-6 L -0.01953 0.00186 " pathEditMode="relative" rAng="0" ptsTypes="AA">
                                      <p:cBhvr>
                                        <p:cTn id="24" dur="750" spd="-100000" fill="hold"/>
                                        <p:tgtEl>
                                          <p:spTgt spid="26"/>
                                        </p:tgtEl>
                                        <p:attrNameLst>
                                          <p:attrName>ppt_x</p:attrName>
                                          <p:attrName>ppt_y</p:attrName>
                                        </p:attrNameLst>
                                      </p:cBhvr>
                                      <p:rCtr x="-97700" y="930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35" presetClass="path" presetSubtype="0" decel="100000" fill="hold" nodeType="withEffect">
                                  <p:stCondLst>
                                    <p:cond delay="0"/>
                                  </p:stCondLst>
                                  <p:childTnLst>
                                    <p:animMotion origin="layout" path="M -3.33333E-6 -4.07407E-6 L -0.00924 -0.00208 " pathEditMode="relative" rAng="0" ptsTypes="AA">
                                      <p:cBhvr>
                                        <p:cTn id="31" dur="750" spd="-100000" fill="hold"/>
                                        <p:tgtEl>
                                          <p:spTgt spid="27"/>
                                        </p:tgtEl>
                                        <p:attrNameLst>
                                          <p:attrName>ppt_x</p:attrName>
                                          <p:attrName>ppt_y</p:attrName>
                                        </p:attrNameLst>
                                      </p:cBhvr>
                                      <p:rCtr x="-46900" y="-11600"/>
                                    </p:animMotion>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35" presetClass="path" presetSubtype="0" decel="100000" fill="hold" grpId="1" nodeType="withEffect">
                                  <p:stCondLst>
                                    <p:cond delay="0"/>
                                  </p:stCondLst>
                                  <p:childTnLst>
                                    <p:animMotion origin="layout" path="M -3.33333E-6 -4.07407E-6 L -0.00924 -0.00208 " pathEditMode="relative" rAng="0" ptsTypes="AA">
                                      <p:cBhvr>
                                        <p:cTn id="36" dur="750" spd="-100000" fill="hold"/>
                                        <p:tgtEl>
                                          <p:spTgt spid="30"/>
                                        </p:tgtEl>
                                        <p:attrNameLst>
                                          <p:attrName>ppt_x</p:attrName>
                                          <p:attrName>ppt_y</p:attrName>
                                        </p:attrNameLst>
                                      </p:cBhvr>
                                      <p:rCtr x="-46900" y="-11600"/>
                                    </p:animMotion>
                                  </p:childTnLst>
                                </p:cTn>
                              </p:par>
                            </p:childTnLst>
                          </p:cTn>
                        </p:par>
                        <p:par>
                          <p:cTn id="37" fill="hold">
                            <p:stCondLst>
                              <p:cond delay="750"/>
                            </p:stCondLst>
                            <p:childTnLst>
                              <p:par>
                                <p:cTn id="38" presetID="10" presetClass="entr" presetSubtype="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35" presetClass="path" presetSubtype="0" decel="100000" fill="hold" grpId="1" nodeType="withEffect">
                                  <p:stCondLst>
                                    <p:cond delay="0"/>
                                  </p:stCondLst>
                                  <p:childTnLst>
                                    <p:animMotion origin="layout" path="M -3.33333E-6 -4.07407E-6 L -0.00924 -0.00208 " pathEditMode="relative" rAng="0" ptsTypes="AA">
                                      <p:cBhvr>
                                        <p:cTn id="42" dur="750" spd="-100000" fill="hold"/>
                                        <p:tgtEl>
                                          <p:spTgt spid="31"/>
                                        </p:tgtEl>
                                        <p:attrNameLst>
                                          <p:attrName>ppt_x</p:attrName>
                                          <p:attrName>ppt_y</p:attrName>
                                        </p:attrNameLst>
                                      </p:cBhvr>
                                      <p:rCtr x="-46900" y="-11600"/>
                                    </p:animMotion>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35" presetClass="path" presetSubtype="0" decel="100000" fill="hold" grpId="1" nodeType="withEffect">
                                  <p:stCondLst>
                                    <p:cond delay="0"/>
                                  </p:stCondLst>
                                  <p:childTnLst>
                                    <p:animMotion origin="layout" path="M -3.33333E-6 -4.07407E-6 L -0.00924 -0.00208 " pathEditMode="relative" rAng="0" ptsTypes="AA">
                                      <p:cBhvr>
                                        <p:cTn id="47" dur="750" spd="-100000" fill="hold"/>
                                        <p:tgtEl>
                                          <p:spTgt spid="32"/>
                                        </p:tgtEl>
                                        <p:attrNameLst>
                                          <p:attrName>ppt_x</p:attrName>
                                          <p:attrName>ppt_y</p:attrName>
                                        </p:attrNameLst>
                                      </p:cBhvr>
                                      <p:rCtr x="-46900" y="-11600"/>
                                    </p:animMotion>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35" presetClass="path" presetSubtype="0" decel="100000" fill="hold" grpId="1" nodeType="withEffect">
                                  <p:stCondLst>
                                    <p:cond delay="0"/>
                                  </p:stCondLst>
                                  <p:childTnLst>
                                    <p:animMotion origin="layout" path="M -3.33333E-6 -4.07407E-6 L -0.00924 -0.00208 " pathEditMode="relative" rAng="0" ptsTypes="AA">
                                      <p:cBhvr>
                                        <p:cTn id="52" dur="750" spd="-100000" fill="hold"/>
                                        <p:tgtEl>
                                          <p:spTgt spid="33"/>
                                        </p:tgtEl>
                                        <p:attrNameLst>
                                          <p:attrName>ppt_x</p:attrName>
                                          <p:attrName>ppt_y</p:attrName>
                                        </p:attrNameLst>
                                      </p:cBhvr>
                                      <p:rCtr x="-46900" y="-11600"/>
                                    </p:animMotion>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35" presetClass="path" presetSubtype="0" decel="100000" fill="hold" grpId="1" nodeType="withEffect">
                                  <p:stCondLst>
                                    <p:cond delay="0"/>
                                  </p:stCondLst>
                                  <p:childTnLst>
                                    <p:animMotion origin="layout" path="M -3.33333E-6 -4.07407E-6 L -0.00924 -0.00208 " pathEditMode="relative" rAng="0" ptsTypes="AA">
                                      <p:cBhvr>
                                        <p:cTn id="57" dur="750" spd="-100000" fill="hold"/>
                                        <p:tgtEl>
                                          <p:spTgt spid="34"/>
                                        </p:tgtEl>
                                        <p:attrNameLst>
                                          <p:attrName>ppt_x</p:attrName>
                                          <p:attrName>ppt_y</p:attrName>
                                        </p:attrNameLst>
                                      </p:cBhvr>
                                      <p:rCtr x="-46900" y="-11600"/>
                                    </p:animMotion>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35" presetClass="path" presetSubtype="0" decel="100000" fill="hold" grpId="1" nodeType="withEffect">
                                  <p:stCondLst>
                                    <p:cond delay="0"/>
                                  </p:stCondLst>
                                  <p:childTnLst>
                                    <p:animMotion origin="layout" path="M -3.33333E-6 -4.07407E-6 L -0.00924 -0.00208 " pathEditMode="relative" rAng="0" ptsTypes="AA">
                                      <p:cBhvr>
                                        <p:cTn id="62" dur="750" spd="-100000" fill="hold"/>
                                        <p:tgtEl>
                                          <p:spTgt spid="35"/>
                                        </p:tgtEl>
                                        <p:attrNameLst>
                                          <p:attrName>ppt_x</p:attrName>
                                          <p:attrName>ppt_y</p:attrName>
                                        </p:attrNameLst>
                                      </p:cBhvr>
                                      <p:rCtr x="-46900" y="-11600"/>
                                    </p:animMotion>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35" presetClass="path" presetSubtype="0" decel="100000" fill="hold" grpId="1" nodeType="withEffect">
                                  <p:stCondLst>
                                    <p:cond delay="0"/>
                                  </p:stCondLst>
                                  <p:childTnLst>
                                    <p:animMotion origin="layout" path="M -3.33333E-6 -4.07407E-6 L -0.00924 -0.00208 " pathEditMode="relative" rAng="0" ptsTypes="AA">
                                      <p:cBhvr>
                                        <p:cTn id="67" dur="750" spd="-100000" fill="hold"/>
                                        <p:tgtEl>
                                          <p:spTgt spid="50"/>
                                        </p:tgtEl>
                                        <p:attrNameLst>
                                          <p:attrName>ppt_x</p:attrName>
                                          <p:attrName>ppt_y</p:attrName>
                                        </p:attrNameLst>
                                      </p:cBhvr>
                                      <p:rCtr x="-46900" y="-11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26" grpId="0"/>
      <p:bldP spid="26" grpId="1"/>
      <p:bldP spid="30" grpId="0"/>
      <p:bldP spid="30" grpId="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50" grpId="0"/>
      <p:bldP spid="50"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9A77-8539-4747-A6AC-DBBD2F6CF8E5}"/>
              </a:ext>
            </a:extLst>
          </p:cNvPr>
          <p:cNvSpPr>
            <a:spLocks noGrp="1"/>
          </p:cNvSpPr>
          <p:nvPr>
            <p:ph type="title"/>
          </p:nvPr>
        </p:nvSpPr>
        <p:spPr/>
        <p:txBody>
          <a:bodyPr/>
          <a:lstStyle/>
          <a:p>
            <a:r>
              <a:rPr lang="en-US"/>
              <a:t>Common Adoption Strategies</a:t>
            </a:r>
            <a:endParaRPr lang="gsw-CH"/>
          </a:p>
        </p:txBody>
      </p:sp>
      <p:sp>
        <p:nvSpPr>
          <p:cNvPr id="3" name="Oval 2">
            <a:extLst>
              <a:ext uri="{FF2B5EF4-FFF2-40B4-BE49-F238E27FC236}">
                <a16:creationId xmlns:a16="http://schemas.microsoft.com/office/drawing/2014/main" id="{137B673B-365D-4310-80CA-9D19830A5ACD}"/>
              </a:ext>
            </a:extLst>
          </p:cNvPr>
          <p:cNvSpPr/>
          <p:nvPr/>
        </p:nvSpPr>
        <p:spPr bwMode="auto">
          <a:xfrm>
            <a:off x="686643" y="1830218"/>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1</a:t>
            </a:r>
          </a:p>
        </p:txBody>
      </p:sp>
      <p:sp>
        <p:nvSpPr>
          <p:cNvPr id="4" name="Oval 3">
            <a:extLst>
              <a:ext uri="{FF2B5EF4-FFF2-40B4-BE49-F238E27FC236}">
                <a16:creationId xmlns:a16="http://schemas.microsoft.com/office/drawing/2014/main" id="{783913BD-8C7D-43E5-83FF-737EC91318D0}"/>
              </a:ext>
            </a:extLst>
          </p:cNvPr>
          <p:cNvSpPr/>
          <p:nvPr/>
        </p:nvSpPr>
        <p:spPr bwMode="auto">
          <a:xfrm>
            <a:off x="686643" y="4079153"/>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t>
            </a:r>
          </a:p>
        </p:txBody>
      </p:sp>
      <p:sp>
        <p:nvSpPr>
          <p:cNvPr id="5" name="Oval 4">
            <a:extLst>
              <a:ext uri="{FF2B5EF4-FFF2-40B4-BE49-F238E27FC236}">
                <a16:creationId xmlns:a16="http://schemas.microsoft.com/office/drawing/2014/main" id="{057891AE-ABD1-4C7B-951A-B9BB4810AA51}"/>
              </a:ext>
            </a:extLst>
          </p:cNvPr>
          <p:cNvSpPr/>
          <p:nvPr/>
        </p:nvSpPr>
        <p:spPr bwMode="auto">
          <a:xfrm>
            <a:off x="686643" y="2795430"/>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2</a:t>
            </a:r>
          </a:p>
        </p:txBody>
      </p:sp>
      <p:sp>
        <p:nvSpPr>
          <p:cNvPr id="6" name="Rectangle 5">
            <a:extLst>
              <a:ext uri="{FF2B5EF4-FFF2-40B4-BE49-F238E27FC236}">
                <a16:creationId xmlns:a16="http://schemas.microsoft.com/office/drawing/2014/main" id="{E41AC02F-89BA-415F-BB92-FF424C9EFD48}"/>
              </a:ext>
            </a:extLst>
          </p:cNvPr>
          <p:cNvSpPr/>
          <p:nvPr/>
        </p:nvSpPr>
        <p:spPr>
          <a:xfrm>
            <a:off x="1177834" y="1763543"/>
            <a:ext cx="3655966" cy="778931"/>
          </a:xfrm>
          <a:prstGeom prst="rect">
            <a:avLst/>
          </a:prstGeom>
        </p:spPr>
        <p:txBody>
          <a:bodyPr wrap="square">
            <a:spAutoFit/>
          </a:bodyPr>
          <a:lstStyle/>
          <a:p>
            <a:pPr marL="0" marR="0" lvl="0" indent="0" algn="l" defTabSz="896214" rtl="0" eaLnBrk="1" fontAlgn="auto" latinLnBrk="0" hangingPunct="1">
              <a:lnSpc>
                <a:spcPct val="97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Prefer SaaS</a:t>
            </a:r>
            <a:br>
              <a:rPr kumimoji="0" lang="en-US" sz="1600" b="1" i="0" u="none" strike="noStrike" kern="0" cap="none" spc="0" normalizeH="0" baseline="0" noProof="0">
                <a:ln>
                  <a:noFill/>
                </a:ln>
                <a:solidFill>
                  <a:sysClr val="windowText" lastClr="000000"/>
                </a:solidFill>
                <a:effectLst/>
                <a:uLnTx/>
                <a:uFillTx/>
                <a:latin typeface="Segoe UI"/>
                <a:ea typeface="+mn-ea"/>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Take advantage of productivity workloads provided in the cloud</a:t>
            </a:r>
            <a:endParaRPr kumimoji="0" lang="en-US" sz="7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ED1CFB0D-9BCB-4F2A-9D0A-F9EBBC621356}"/>
              </a:ext>
            </a:extLst>
          </p:cNvPr>
          <p:cNvSpPr/>
          <p:nvPr/>
        </p:nvSpPr>
        <p:spPr>
          <a:xfrm>
            <a:off x="1177834" y="2700180"/>
            <a:ext cx="3849370" cy="1308050"/>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New Development to PaaS</a:t>
            </a:r>
            <a:br>
              <a:rPr kumimoji="0" lang="en-US" sz="1600" b="1" i="0" u="none" strike="noStrike" kern="0" cap="none" spc="0" normalizeH="0" baseline="0" noProof="0">
                <a:ln>
                  <a:noFill/>
                </a:ln>
                <a:solidFill>
                  <a:sysClr val="windowText" lastClr="000000"/>
                </a:solidFill>
                <a:effectLst/>
                <a:uLnTx/>
                <a:uFillTx/>
                <a:latin typeface="Segoe UI"/>
                <a:ea typeface="+mn-ea"/>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development and modern applications </a:t>
            </a:r>
            <a:b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move to PaaS.</a:t>
            </a:r>
          </a:p>
          <a:p>
            <a:pPr marL="0" marR="0" lvl="0" indent="0" algn="l" defTabSz="89621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applications optimized for cloud computing. </a:t>
            </a:r>
          </a:p>
        </p:txBody>
      </p:sp>
      <p:sp>
        <p:nvSpPr>
          <p:cNvPr id="8" name="Rectangle 7">
            <a:extLst>
              <a:ext uri="{FF2B5EF4-FFF2-40B4-BE49-F238E27FC236}">
                <a16:creationId xmlns:a16="http://schemas.microsoft.com/office/drawing/2014/main" id="{D481CB2E-63F8-4ACE-AD45-218F8293AAC3}"/>
              </a:ext>
            </a:extLst>
          </p:cNvPr>
          <p:cNvSpPr/>
          <p:nvPr/>
        </p:nvSpPr>
        <p:spPr>
          <a:xfrm>
            <a:off x="1177834" y="4079153"/>
            <a:ext cx="3765420" cy="800219"/>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Existing workloads </a:t>
            </a: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IaaS </a:t>
            </a:r>
            <a:br>
              <a:rPr kumimoji="0" lang="en-US" sz="1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Existing applications move to IaaS using a ‘lift</a:t>
            </a:r>
            <a:r>
              <a:rPr kumimoji="0" lang="en-US" sz="1400" b="0" i="0" u="none" strike="noStrike" kern="0" cap="none" spc="0" normalizeH="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 and shift’ strategy</a:t>
            </a:r>
            <a:endPar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grpSp>
        <p:nvGrpSpPr>
          <p:cNvPr id="9" name="Group 8">
            <a:extLst>
              <a:ext uri="{FF2B5EF4-FFF2-40B4-BE49-F238E27FC236}">
                <a16:creationId xmlns:a16="http://schemas.microsoft.com/office/drawing/2014/main" id="{0DBD1A52-29DC-424B-9FE3-C6BD5C482EAE}"/>
              </a:ext>
            </a:extLst>
          </p:cNvPr>
          <p:cNvGrpSpPr/>
          <p:nvPr/>
        </p:nvGrpSpPr>
        <p:grpSpPr>
          <a:xfrm>
            <a:off x="5543549" y="1605839"/>
            <a:ext cx="5965464" cy="4815323"/>
            <a:chOff x="5543549" y="1605839"/>
            <a:chExt cx="5965464" cy="4815323"/>
          </a:xfrm>
        </p:grpSpPr>
        <p:cxnSp>
          <p:nvCxnSpPr>
            <p:cNvPr id="10" name="Straight Connector 9">
              <a:extLst>
                <a:ext uri="{FF2B5EF4-FFF2-40B4-BE49-F238E27FC236}">
                  <a16:creationId xmlns:a16="http://schemas.microsoft.com/office/drawing/2014/main" id="{4B081825-BA6E-42E9-8B55-6C13DADC5E3E}"/>
                </a:ext>
              </a:extLst>
            </p:cNvPr>
            <p:cNvCxnSpPr>
              <a:cxnSpLocks/>
            </p:cNvCxnSpPr>
            <p:nvPr/>
          </p:nvCxnSpPr>
          <p:spPr>
            <a:xfrm>
              <a:off x="8084688" y="4322506"/>
              <a:ext cx="0" cy="760138"/>
            </a:xfrm>
            <a:prstGeom prst="line">
              <a:avLst/>
            </a:prstGeom>
            <a:noFill/>
            <a:ln w="19050" cap="flat" cmpd="sng" algn="ctr">
              <a:solidFill>
                <a:srgbClr val="505050"/>
              </a:solidFill>
              <a:prstDash val="solid"/>
              <a:headEnd type="none"/>
              <a:tailEnd type="triangle" w="lg" len="med"/>
            </a:ln>
            <a:effectLst/>
          </p:spPr>
        </p:cxnSp>
        <p:sp>
          <p:nvSpPr>
            <p:cNvPr id="11" name="house">
              <a:extLst>
                <a:ext uri="{FF2B5EF4-FFF2-40B4-BE49-F238E27FC236}">
                  <a16:creationId xmlns:a16="http://schemas.microsoft.com/office/drawing/2014/main" id="{72B1FB26-007F-4564-84DD-8487CE79128D}"/>
                </a:ext>
              </a:extLst>
            </p:cNvPr>
            <p:cNvSpPr>
              <a:spLocks noChangeAspect="1" noEditPoints="1"/>
            </p:cNvSpPr>
            <p:nvPr/>
          </p:nvSpPr>
          <p:spPr bwMode="auto">
            <a:xfrm>
              <a:off x="10744625" y="5401472"/>
              <a:ext cx="343643" cy="30484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building_4">
              <a:extLst>
                <a:ext uri="{FF2B5EF4-FFF2-40B4-BE49-F238E27FC236}">
                  <a16:creationId xmlns:a16="http://schemas.microsoft.com/office/drawing/2014/main" id="{B8DE54C3-5277-42E3-8885-C357D08739EA}"/>
                </a:ext>
              </a:extLst>
            </p:cNvPr>
            <p:cNvSpPr>
              <a:spLocks noChangeAspect="1" noEditPoints="1"/>
            </p:cNvSpPr>
            <p:nvPr/>
          </p:nvSpPr>
          <p:spPr bwMode="auto">
            <a:xfrm>
              <a:off x="5983205" y="5005152"/>
              <a:ext cx="690293" cy="70116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3" name="Graphic 12">
              <a:extLst>
                <a:ext uri="{FF2B5EF4-FFF2-40B4-BE49-F238E27FC236}">
                  <a16:creationId xmlns:a16="http://schemas.microsoft.com/office/drawing/2014/main" id="{79808D47-CD29-4E48-AAE5-6CB0CB8002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8649" y="5263535"/>
              <a:ext cx="277268" cy="471356"/>
            </a:xfrm>
            <a:prstGeom prst="rect">
              <a:avLst/>
            </a:prstGeom>
          </p:spPr>
        </p:pic>
        <p:sp>
          <p:nvSpPr>
            <p:cNvPr id="14" name="TextBox 13">
              <a:extLst>
                <a:ext uri="{FF2B5EF4-FFF2-40B4-BE49-F238E27FC236}">
                  <a16:creationId xmlns:a16="http://schemas.microsoft.com/office/drawing/2014/main" id="{6CC0045C-A22D-4235-9F34-B4313A9F02F7}"/>
                </a:ext>
              </a:extLst>
            </p:cNvPr>
            <p:cNvSpPr txBox="1"/>
            <p:nvPr/>
          </p:nvSpPr>
          <p:spPr>
            <a:xfrm>
              <a:off x="9101364" y="3835724"/>
              <a:ext cx="851515" cy="492443"/>
            </a:xfrm>
            <a:prstGeom prst="rect">
              <a:avLst/>
            </a:prstGeom>
            <a:solidFill>
              <a:schemeClr val="accent1"/>
            </a:solidFill>
            <a:ln>
              <a:noFill/>
            </a:ln>
          </p:spPr>
          <p:txBody>
            <a:bodyPr wrap="non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IaaS</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p:txBody>
        </p:sp>
        <p:sp>
          <p:nvSpPr>
            <p:cNvPr id="15" name="TextBox 14">
              <a:extLst>
                <a:ext uri="{FF2B5EF4-FFF2-40B4-BE49-F238E27FC236}">
                  <a16:creationId xmlns:a16="http://schemas.microsoft.com/office/drawing/2014/main" id="{80BA3939-157C-4AF1-902E-0B209FD5E5DF}"/>
                </a:ext>
              </a:extLst>
            </p:cNvPr>
            <p:cNvSpPr txBox="1"/>
            <p:nvPr/>
          </p:nvSpPr>
          <p:spPr>
            <a:xfrm>
              <a:off x="7658644" y="3837785"/>
              <a:ext cx="896112" cy="492443"/>
            </a:xfrm>
            <a:prstGeom prst="rect">
              <a:avLst/>
            </a:prstGeom>
            <a:solidFill>
              <a:schemeClr val="accent1"/>
            </a:solidFill>
            <a:ln>
              <a:noFill/>
            </a:ln>
          </p:spPr>
          <p:txBody>
            <a:bodyPr wrap="squar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PaaS </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Evaluation</a:t>
              </a:r>
            </a:p>
          </p:txBody>
        </p:sp>
        <p:grpSp>
          <p:nvGrpSpPr>
            <p:cNvPr id="16" name="Group 15">
              <a:extLst>
                <a:ext uri="{FF2B5EF4-FFF2-40B4-BE49-F238E27FC236}">
                  <a16:creationId xmlns:a16="http://schemas.microsoft.com/office/drawing/2014/main" id="{BC7F13C6-8A11-4189-809E-2CACA23B7536}"/>
                </a:ext>
              </a:extLst>
            </p:cNvPr>
            <p:cNvGrpSpPr/>
            <p:nvPr/>
          </p:nvGrpSpPr>
          <p:grpSpPr>
            <a:xfrm>
              <a:off x="5550552" y="1605839"/>
              <a:ext cx="1554481" cy="492443"/>
              <a:chOff x="7847666" y="849974"/>
              <a:chExt cx="1554481" cy="492443"/>
            </a:xfrm>
          </p:grpSpPr>
          <p:sp>
            <p:nvSpPr>
              <p:cNvPr id="54" name="TextBox 53">
                <a:extLst>
                  <a:ext uri="{FF2B5EF4-FFF2-40B4-BE49-F238E27FC236}">
                    <a16:creationId xmlns:a16="http://schemas.microsoft.com/office/drawing/2014/main" id="{74B676D1-D31E-44E6-A87E-C03F07A15944}"/>
                  </a:ext>
                </a:extLst>
              </p:cNvPr>
              <p:cNvSpPr txBox="1"/>
              <p:nvPr/>
            </p:nvSpPr>
            <p:spPr>
              <a:xfrm>
                <a:off x="7847666" y="849974"/>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Future</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Investment</a:t>
                </a:r>
              </a:p>
            </p:txBody>
          </p:sp>
          <p:sp>
            <p:nvSpPr>
              <p:cNvPr id="55" name="Money_3">
                <a:extLst>
                  <a:ext uri="{FF2B5EF4-FFF2-40B4-BE49-F238E27FC236}">
                    <a16:creationId xmlns:a16="http://schemas.microsoft.com/office/drawing/2014/main" id="{4899A239-3CB0-415E-9E9E-0E26CC0D2245}"/>
                  </a:ext>
                </a:extLst>
              </p:cNvPr>
              <p:cNvSpPr>
                <a:spLocks noChangeAspect="1" noEditPoints="1"/>
              </p:cNvSpPr>
              <p:nvPr/>
            </p:nvSpPr>
            <p:spPr bwMode="auto">
              <a:xfrm>
                <a:off x="8004078" y="900994"/>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04B41F-976D-4BDF-ABAD-88A94A2F63E2}"/>
                </a:ext>
              </a:extLst>
            </p:cNvPr>
            <p:cNvGrpSpPr/>
            <p:nvPr/>
          </p:nvGrpSpPr>
          <p:grpSpPr>
            <a:xfrm>
              <a:off x="5543549" y="3835724"/>
              <a:ext cx="1568487" cy="453970"/>
              <a:chOff x="7877428" y="3180570"/>
              <a:chExt cx="1568487" cy="453970"/>
            </a:xfrm>
          </p:grpSpPr>
          <p:sp>
            <p:nvSpPr>
              <p:cNvPr id="52" name="TextBox 51">
                <a:extLst>
                  <a:ext uri="{FF2B5EF4-FFF2-40B4-BE49-F238E27FC236}">
                    <a16:creationId xmlns:a16="http://schemas.microsoft.com/office/drawing/2014/main" id="{AAEAC107-28C3-4A02-94AC-5EDA05CD1A60}"/>
                  </a:ext>
                </a:extLst>
              </p:cNvPr>
              <p:cNvSpPr txBox="1"/>
              <p:nvPr/>
            </p:nvSpPr>
            <p:spPr>
              <a:xfrm>
                <a:off x="7877428" y="3180570"/>
                <a:ext cx="1568487" cy="453970"/>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(Build/buy decision)</a:t>
                </a:r>
              </a:p>
            </p:txBody>
          </p:sp>
          <p:sp>
            <p:nvSpPr>
              <p:cNvPr id="53" name="Trackers_EADF">
                <a:extLst>
                  <a:ext uri="{FF2B5EF4-FFF2-40B4-BE49-F238E27FC236}">
                    <a16:creationId xmlns:a16="http://schemas.microsoft.com/office/drawing/2014/main" id="{946CD0B5-4227-4BFC-9A18-046208BB5E79}"/>
                  </a:ext>
                </a:extLst>
              </p:cNvPr>
              <p:cNvSpPr>
                <a:spLocks noChangeAspect="1" noEditPoints="1"/>
              </p:cNvSpPr>
              <p:nvPr/>
            </p:nvSpPr>
            <p:spPr bwMode="auto">
              <a:xfrm>
                <a:off x="8018281" y="3230116"/>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179E14A7-167F-43BA-ACE0-0A223FE6E9AC}"/>
                </a:ext>
              </a:extLst>
            </p:cNvPr>
            <p:cNvGrpSpPr/>
            <p:nvPr/>
          </p:nvGrpSpPr>
          <p:grpSpPr>
            <a:xfrm>
              <a:off x="5550552" y="2720781"/>
              <a:ext cx="1554481" cy="492443"/>
              <a:chOff x="7807967" y="2015272"/>
              <a:chExt cx="1554481" cy="492443"/>
            </a:xfrm>
          </p:grpSpPr>
          <p:sp>
            <p:nvSpPr>
              <p:cNvPr id="50" name="TextBox 49">
                <a:extLst>
                  <a:ext uri="{FF2B5EF4-FFF2-40B4-BE49-F238E27FC236}">
                    <a16:creationId xmlns:a16="http://schemas.microsoft.com/office/drawing/2014/main" id="{5C2EAF14-91B2-43F1-97A2-31251E294D67}"/>
                  </a:ext>
                </a:extLst>
              </p:cNvPr>
              <p:cNvSpPr txBox="1"/>
              <p:nvPr/>
            </p:nvSpPr>
            <p:spPr>
              <a:xfrm>
                <a:off x="7807967" y="2015272"/>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offering </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available</a:t>
                </a:r>
              </a:p>
            </p:txBody>
          </p:sp>
          <p:sp>
            <p:nvSpPr>
              <p:cNvPr id="51" name="BulletedList_E8FD">
                <a:extLst>
                  <a:ext uri="{FF2B5EF4-FFF2-40B4-BE49-F238E27FC236}">
                    <a16:creationId xmlns:a16="http://schemas.microsoft.com/office/drawing/2014/main" id="{1F662ADB-A1BA-4FDA-A0F0-C204ED16E6D8}"/>
                  </a:ext>
                </a:extLst>
              </p:cNvPr>
              <p:cNvSpPr>
                <a:spLocks noChangeAspect="1" noEditPoints="1"/>
              </p:cNvSpPr>
              <p:nvPr/>
            </p:nvSpPr>
            <p:spPr bwMode="auto">
              <a:xfrm>
                <a:off x="7926412" y="2156380"/>
                <a:ext cx="329677" cy="18558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8F970CF2-AB94-4A19-9FA5-605139D59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9128" y="5132670"/>
              <a:ext cx="507923" cy="583171"/>
            </a:xfrm>
            <a:prstGeom prst="rect">
              <a:avLst/>
            </a:prstGeom>
          </p:spPr>
        </p:pic>
        <p:cxnSp>
          <p:nvCxnSpPr>
            <p:cNvPr id="20" name="Straight Connector 19">
              <a:extLst>
                <a:ext uri="{FF2B5EF4-FFF2-40B4-BE49-F238E27FC236}">
                  <a16:creationId xmlns:a16="http://schemas.microsoft.com/office/drawing/2014/main" id="{B2422AC6-4521-4323-A01C-38789EDAECA7}"/>
                </a:ext>
              </a:extLst>
            </p:cNvPr>
            <p:cNvCxnSpPr>
              <a:cxnSpLocks/>
            </p:cNvCxnSpPr>
            <p:nvPr/>
          </p:nvCxnSpPr>
          <p:spPr>
            <a:xfrm>
              <a:off x="5543550" y="5706316"/>
              <a:ext cx="5895975"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cloud">
              <a:extLst>
                <a:ext uri="{FF2B5EF4-FFF2-40B4-BE49-F238E27FC236}">
                  <a16:creationId xmlns:a16="http://schemas.microsoft.com/office/drawing/2014/main" id="{A4618934-7763-4BBA-9CC8-3B661B2AD10C}"/>
                </a:ext>
              </a:extLst>
            </p:cNvPr>
            <p:cNvSpPr>
              <a:spLocks noChangeAspect="1"/>
            </p:cNvSpPr>
            <p:nvPr/>
          </p:nvSpPr>
          <p:spPr bwMode="auto">
            <a:xfrm>
              <a:off x="8546357" y="4978371"/>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cloud">
              <a:extLst>
                <a:ext uri="{FF2B5EF4-FFF2-40B4-BE49-F238E27FC236}">
                  <a16:creationId xmlns:a16="http://schemas.microsoft.com/office/drawing/2014/main" id="{53C2CEF7-0569-4A6A-9A44-45BDF96E551C}"/>
                </a:ext>
              </a:extLst>
            </p:cNvPr>
            <p:cNvSpPr>
              <a:spLocks noChangeAspect="1"/>
            </p:cNvSpPr>
            <p:nvPr/>
          </p:nvSpPr>
          <p:spPr bwMode="auto">
            <a:xfrm>
              <a:off x="7194137" y="5146944"/>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ree">
              <a:extLst>
                <a:ext uri="{FF2B5EF4-FFF2-40B4-BE49-F238E27FC236}">
                  <a16:creationId xmlns:a16="http://schemas.microsoft.com/office/drawing/2014/main" id="{41A46F41-512A-4B8E-AD54-A85842E7BCDF}"/>
                </a:ext>
              </a:extLst>
            </p:cNvPr>
            <p:cNvSpPr>
              <a:spLocks noChangeAspect="1" noEditPoints="1"/>
            </p:cNvSpPr>
            <p:nvPr/>
          </p:nvSpPr>
          <p:spPr bwMode="auto">
            <a:xfrm>
              <a:off x="6790451" y="5350081"/>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Sun">
              <a:extLst>
                <a:ext uri="{FF2B5EF4-FFF2-40B4-BE49-F238E27FC236}">
                  <a16:creationId xmlns:a16="http://schemas.microsoft.com/office/drawing/2014/main" id="{A9D850F1-1155-4D1C-9136-2A7DD4FA6A72}"/>
                </a:ext>
              </a:extLst>
            </p:cNvPr>
            <p:cNvSpPr>
              <a:spLocks noChangeAspect="1" noEditPoints="1"/>
            </p:cNvSpPr>
            <p:nvPr/>
          </p:nvSpPr>
          <p:spPr bwMode="auto">
            <a:xfrm>
              <a:off x="9885023" y="4588140"/>
              <a:ext cx="365760" cy="365760"/>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Tree">
              <a:extLst>
                <a:ext uri="{FF2B5EF4-FFF2-40B4-BE49-F238E27FC236}">
                  <a16:creationId xmlns:a16="http://schemas.microsoft.com/office/drawing/2014/main" id="{368ADF46-9C04-4B4A-9CAF-93BEB5C52E38}"/>
                </a:ext>
              </a:extLst>
            </p:cNvPr>
            <p:cNvSpPr>
              <a:spLocks noChangeAspect="1" noEditPoints="1"/>
            </p:cNvSpPr>
            <p:nvPr/>
          </p:nvSpPr>
          <p:spPr bwMode="auto">
            <a:xfrm>
              <a:off x="5543550" y="5338890"/>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6" name="Graphic 25">
              <a:extLst>
                <a:ext uri="{FF2B5EF4-FFF2-40B4-BE49-F238E27FC236}">
                  <a16:creationId xmlns:a16="http://schemas.microsoft.com/office/drawing/2014/main" id="{E69AFA18-5EBB-4848-9200-AAFDCE7D0A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2453" y="5276787"/>
              <a:ext cx="217710" cy="435420"/>
            </a:xfrm>
            <a:prstGeom prst="rect">
              <a:avLst/>
            </a:prstGeom>
          </p:spPr>
        </p:pic>
        <p:sp>
          <p:nvSpPr>
            <p:cNvPr id="27" name="TextBox 26">
              <a:extLst>
                <a:ext uri="{FF2B5EF4-FFF2-40B4-BE49-F238E27FC236}">
                  <a16:creationId xmlns:a16="http://schemas.microsoft.com/office/drawing/2014/main" id="{A0207B62-A28F-4839-9D89-C115DA3D5F71}"/>
                </a:ext>
              </a:extLst>
            </p:cNvPr>
            <p:cNvSpPr txBox="1"/>
            <p:nvPr/>
          </p:nvSpPr>
          <p:spPr>
            <a:xfrm>
              <a:off x="5954850" y="5820998"/>
              <a:ext cx="747000"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SaaS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Hotel room</a:t>
              </a: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28" name="TextBox 27">
              <a:extLst>
                <a:ext uri="{FF2B5EF4-FFF2-40B4-BE49-F238E27FC236}">
                  <a16:creationId xmlns:a16="http://schemas.microsoft.com/office/drawing/2014/main" id="{9DB7FF15-6EA5-48B5-BFA7-ECEDD50698D3}"/>
                </a:ext>
              </a:extLst>
            </p:cNvPr>
            <p:cNvSpPr txBox="1"/>
            <p:nvPr/>
          </p:nvSpPr>
          <p:spPr>
            <a:xfrm>
              <a:off x="7355892" y="5820998"/>
              <a:ext cx="1386598"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Furnished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cxnSp>
          <p:nvCxnSpPr>
            <p:cNvPr id="29" name="Straight Connector 28">
              <a:extLst>
                <a:ext uri="{FF2B5EF4-FFF2-40B4-BE49-F238E27FC236}">
                  <a16:creationId xmlns:a16="http://schemas.microsoft.com/office/drawing/2014/main" id="{F52FE0AE-3416-45E5-B90B-8FD44FE0DE4D}"/>
                </a:ext>
              </a:extLst>
            </p:cNvPr>
            <p:cNvCxnSpPr>
              <a:cxnSpLocks/>
              <a:stCxn id="54" idx="2"/>
              <a:endCxn id="50" idx="0"/>
            </p:cNvCxnSpPr>
            <p:nvPr/>
          </p:nvCxnSpPr>
          <p:spPr>
            <a:xfrm>
              <a:off x="6327793" y="2098282"/>
              <a:ext cx="0" cy="622499"/>
            </a:xfrm>
            <a:prstGeom prst="line">
              <a:avLst/>
            </a:prstGeom>
            <a:noFill/>
            <a:ln w="19050" cap="flat" cmpd="sng" algn="ctr">
              <a:solidFill>
                <a:srgbClr val="505050"/>
              </a:solidFill>
              <a:prstDash val="solid"/>
              <a:headEnd type="none"/>
              <a:tailEnd type="triangle" w="lg" len="med"/>
            </a:ln>
            <a:effectLst/>
          </p:spPr>
        </p:cxnSp>
        <p:cxnSp>
          <p:nvCxnSpPr>
            <p:cNvPr id="30" name="Straight Connector 29">
              <a:extLst>
                <a:ext uri="{FF2B5EF4-FFF2-40B4-BE49-F238E27FC236}">
                  <a16:creationId xmlns:a16="http://schemas.microsoft.com/office/drawing/2014/main" id="{6ABBD091-E543-4E09-97B8-ADC5E19C18F4}"/>
                </a:ext>
              </a:extLst>
            </p:cNvPr>
            <p:cNvCxnSpPr>
              <a:cxnSpLocks/>
              <a:stCxn id="50" idx="2"/>
              <a:endCxn id="52" idx="0"/>
            </p:cNvCxnSpPr>
            <p:nvPr/>
          </p:nvCxnSpPr>
          <p:spPr>
            <a:xfrm>
              <a:off x="6327793" y="3213224"/>
              <a:ext cx="0" cy="622500"/>
            </a:xfrm>
            <a:prstGeom prst="line">
              <a:avLst/>
            </a:prstGeom>
            <a:noFill/>
            <a:ln w="19050" cap="flat" cmpd="sng" algn="ctr">
              <a:solidFill>
                <a:srgbClr val="505050"/>
              </a:solidFill>
              <a:prstDash val="solid"/>
              <a:headEnd type="none"/>
              <a:tailEnd type="triangle" w="lg" len="med"/>
            </a:ln>
            <a:effectLst/>
          </p:spPr>
        </p:cxnSp>
        <p:cxnSp>
          <p:nvCxnSpPr>
            <p:cNvPr id="31" name="Connector: Elbow 30">
              <a:extLst>
                <a:ext uri="{FF2B5EF4-FFF2-40B4-BE49-F238E27FC236}">
                  <a16:creationId xmlns:a16="http://schemas.microsoft.com/office/drawing/2014/main" id="{9FAA0980-E400-4190-BE8E-87D38AFFB7F9}"/>
                </a:ext>
              </a:extLst>
            </p:cNvPr>
            <p:cNvCxnSpPr>
              <a:cxnSpLocks/>
              <a:stCxn id="50" idx="3"/>
              <a:endCxn id="15" idx="0"/>
            </p:cNvCxnSpPr>
            <p:nvPr/>
          </p:nvCxnSpPr>
          <p:spPr>
            <a:xfrm>
              <a:off x="7105033" y="2967003"/>
              <a:ext cx="1001667" cy="870782"/>
            </a:xfrm>
            <a:prstGeom prst="bentConnector2">
              <a:avLst/>
            </a:prstGeom>
            <a:noFill/>
            <a:ln w="19050" cap="flat" cmpd="sng" algn="ctr">
              <a:solidFill>
                <a:srgbClr val="505050"/>
              </a:solidFill>
              <a:prstDash val="solid"/>
              <a:headEnd type="none"/>
              <a:tailEnd type="triangle" w="lg" len="med"/>
            </a:ln>
            <a:effectLst/>
          </p:spPr>
        </p:cxnSp>
        <p:cxnSp>
          <p:nvCxnSpPr>
            <p:cNvPr id="32" name="Connector: Elbow 31">
              <a:extLst>
                <a:ext uri="{FF2B5EF4-FFF2-40B4-BE49-F238E27FC236}">
                  <a16:creationId xmlns:a16="http://schemas.microsoft.com/office/drawing/2014/main" id="{39EE190F-FFE1-44BD-A91B-55B51F0A38A2}"/>
                </a:ext>
              </a:extLst>
            </p:cNvPr>
            <p:cNvCxnSpPr>
              <a:cxnSpLocks/>
              <a:stCxn id="54" idx="3"/>
              <a:endCxn id="14" idx="0"/>
            </p:cNvCxnSpPr>
            <p:nvPr/>
          </p:nvCxnSpPr>
          <p:spPr>
            <a:xfrm>
              <a:off x="7105033" y="1852061"/>
              <a:ext cx="2422089" cy="1983663"/>
            </a:xfrm>
            <a:prstGeom prst="bentConnector2">
              <a:avLst/>
            </a:prstGeom>
            <a:noFill/>
            <a:ln w="19050" cap="flat" cmpd="sng" algn="ctr">
              <a:solidFill>
                <a:srgbClr val="505050"/>
              </a:solidFill>
              <a:prstDash val="solid"/>
              <a:headEnd type="none"/>
              <a:tailEnd type="triangle" w="lg" len="med"/>
            </a:ln>
            <a:effectLst/>
          </p:spPr>
        </p:cxnSp>
        <p:cxnSp>
          <p:nvCxnSpPr>
            <p:cNvPr id="33" name="Straight Connector 32">
              <a:extLst>
                <a:ext uri="{FF2B5EF4-FFF2-40B4-BE49-F238E27FC236}">
                  <a16:creationId xmlns:a16="http://schemas.microsoft.com/office/drawing/2014/main" id="{861DCD11-E703-4E9A-BA95-0885D058DCD8}"/>
                </a:ext>
              </a:extLst>
            </p:cNvPr>
            <p:cNvCxnSpPr>
              <a:cxnSpLocks/>
              <a:stCxn id="52" idx="2"/>
            </p:cNvCxnSpPr>
            <p:nvPr/>
          </p:nvCxnSpPr>
          <p:spPr>
            <a:xfrm flipH="1">
              <a:off x="6320791" y="4289694"/>
              <a:ext cx="7002" cy="686884"/>
            </a:xfrm>
            <a:prstGeom prst="line">
              <a:avLst/>
            </a:prstGeom>
            <a:noFill/>
            <a:ln w="19050" cap="flat" cmpd="sng" algn="ctr">
              <a:solidFill>
                <a:srgbClr val="505050"/>
              </a:solidFill>
              <a:prstDash val="solid"/>
              <a:headEnd type="none"/>
              <a:tailEnd type="triangle" w="lg" len="med"/>
            </a:ln>
            <a:effectLst/>
          </p:spPr>
        </p:cxnSp>
        <p:cxnSp>
          <p:nvCxnSpPr>
            <p:cNvPr id="34" name="Connector: Elbow 33">
              <a:extLst>
                <a:ext uri="{FF2B5EF4-FFF2-40B4-BE49-F238E27FC236}">
                  <a16:creationId xmlns:a16="http://schemas.microsoft.com/office/drawing/2014/main" id="{85BF2BE8-1F13-40B7-9E18-AE8881CD5DDC}"/>
                </a:ext>
              </a:extLst>
            </p:cNvPr>
            <p:cNvCxnSpPr>
              <a:cxnSpLocks/>
              <a:stCxn id="14" idx="3"/>
            </p:cNvCxnSpPr>
            <p:nvPr/>
          </p:nvCxnSpPr>
          <p:spPr>
            <a:xfrm>
              <a:off x="9952879" y="4081946"/>
              <a:ext cx="951918" cy="1256944"/>
            </a:xfrm>
            <a:prstGeom prst="bentConnector2">
              <a:avLst/>
            </a:prstGeom>
            <a:noFill/>
            <a:ln w="19050" cap="flat" cmpd="sng" algn="ctr">
              <a:solidFill>
                <a:srgbClr val="505050"/>
              </a:solidFill>
              <a:prstDash val="solid"/>
              <a:headEnd type="none"/>
              <a:tailEnd type="triangle" w="lg" len="med"/>
            </a:ln>
            <a:effectLst/>
          </p:spPr>
        </p:cxnSp>
        <p:sp>
          <p:nvSpPr>
            <p:cNvPr id="35" name="TextBox 34">
              <a:extLst>
                <a:ext uri="{FF2B5EF4-FFF2-40B4-BE49-F238E27FC236}">
                  <a16:creationId xmlns:a16="http://schemas.microsoft.com/office/drawing/2014/main" id="{B4D192DC-826A-4B0D-929D-CFF87691BDA6}"/>
                </a:ext>
              </a:extLst>
            </p:cNvPr>
            <p:cNvSpPr txBox="1"/>
            <p:nvPr/>
          </p:nvSpPr>
          <p:spPr>
            <a:xfrm>
              <a:off x="8974270" y="5820998"/>
              <a:ext cx="1166987"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Rental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6" name="TextBox 35">
              <a:extLst>
                <a:ext uri="{FF2B5EF4-FFF2-40B4-BE49-F238E27FC236}">
                  <a16:creationId xmlns:a16="http://schemas.microsoft.com/office/drawing/2014/main" id="{633B8B31-F6D9-4DE8-BA28-D7805EB03F39}"/>
                </a:ext>
              </a:extLst>
            </p:cNvPr>
            <p:cNvSpPr txBox="1"/>
            <p:nvPr/>
          </p:nvSpPr>
          <p:spPr>
            <a:xfrm>
              <a:off x="10323880" y="5820998"/>
              <a:ext cx="1185133"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Private Cloud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Private House</a:t>
              </a:r>
            </a:p>
          </p:txBody>
        </p:sp>
        <p:sp>
          <p:nvSpPr>
            <p:cNvPr id="37" name="TextBox 36">
              <a:extLst>
                <a:ext uri="{FF2B5EF4-FFF2-40B4-BE49-F238E27FC236}">
                  <a16:creationId xmlns:a16="http://schemas.microsoft.com/office/drawing/2014/main" id="{CB35EBFB-B1C3-4D22-B2EF-F8E5BF5E22E4}"/>
                </a:ext>
              </a:extLst>
            </p:cNvPr>
            <p:cNvSpPr txBox="1"/>
            <p:nvPr/>
          </p:nvSpPr>
          <p:spPr>
            <a:xfrm>
              <a:off x="7470534" y="176966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38" name="TextBox 37">
              <a:extLst>
                <a:ext uri="{FF2B5EF4-FFF2-40B4-BE49-F238E27FC236}">
                  <a16:creationId xmlns:a16="http://schemas.microsoft.com/office/drawing/2014/main" id="{F190D72F-BBCA-4FBC-9EB8-259F255120F5}"/>
                </a:ext>
              </a:extLst>
            </p:cNvPr>
            <p:cNvSpPr txBox="1"/>
            <p:nvPr/>
          </p:nvSpPr>
          <p:spPr>
            <a:xfrm>
              <a:off x="6219532" y="226755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39" name="TextBox 38">
              <a:extLst>
                <a:ext uri="{FF2B5EF4-FFF2-40B4-BE49-F238E27FC236}">
                  <a16:creationId xmlns:a16="http://schemas.microsoft.com/office/drawing/2014/main" id="{88EFC1EC-C1B7-4987-8F64-8CA5DC588E59}"/>
                </a:ext>
              </a:extLst>
            </p:cNvPr>
            <p:cNvSpPr txBox="1"/>
            <p:nvPr/>
          </p:nvSpPr>
          <p:spPr>
            <a:xfrm>
              <a:off x="6218999" y="3420288"/>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40" name="TextBox 39">
              <a:extLst>
                <a:ext uri="{FF2B5EF4-FFF2-40B4-BE49-F238E27FC236}">
                  <a16:creationId xmlns:a16="http://schemas.microsoft.com/office/drawing/2014/main" id="{8954BF7B-29C5-4BC6-B0AF-D269CBC87EC0}"/>
                </a:ext>
              </a:extLst>
            </p:cNvPr>
            <p:cNvSpPr txBox="1"/>
            <p:nvPr/>
          </p:nvSpPr>
          <p:spPr>
            <a:xfrm>
              <a:off x="6219706" y="4512918"/>
              <a:ext cx="227626"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Buy</a:t>
              </a:r>
            </a:p>
          </p:txBody>
        </p:sp>
        <p:sp>
          <p:nvSpPr>
            <p:cNvPr id="41" name="TextBox 40">
              <a:extLst>
                <a:ext uri="{FF2B5EF4-FFF2-40B4-BE49-F238E27FC236}">
                  <a16:creationId xmlns:a16="http://schemas.microsoft.com/office/drawing/2014/main" id="{BA1A4F7A-2047-4D2E-8A23-D2C632E84E74}"/>
                </a:ext>
              </a:extLst>
            </p:cNvPr>
            <p:cNvSpPr txBox="1"/>
            <p:nvPr/>
          </p:nvSpPr>
          <p:spPr>
            <a:xfrm>
              <a:off x="7465636" y="2884612"/>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42" name="TextBox 41">
              <a:extLst>
                <a:ext uri="{FF2B5EF4-FFF2-40B4-BE49-F238E27FC236}">
                  <a16:creationId xmlns:a16="http://schemas.microsoft.com/office/drawing/2014/main" id="{6194FEA3-135B-4F91-A05A-443FED045B00}"/>
                </a:ext>
              </a:extLst>
            </p:cNvPr>
            <p:cNvSpPr txBox="1"/>
            <p:nvPr/>
          </p:nvSpPr>
          <p:spPr>
            <a:xfrm>
              <a:off x="10248172" y="398781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cxnSp>
          <p:nvCxnSpPr>
            <p:cNvPr id="43" name="Straight Connector 42">
              <a:extLst>
                <a:ext uri="{FF2B5EF4-FFF2-40B4-BE49-F238E27FC236}">
                  <a16:creationId xmlns:a16="http://schemas.microsoft.com/office/drawing/2014/main" id="{E9A41BC9-4DFF-4F61-9879-A0ED0B24B60A}"/>
                </a:ext>
              </a:extLst>
            </p:cNvPr>
            <p:cNvCxnSpPr>
              <a:cxnSpLocks/>
              <a:stCxn id="52" idx="3"/>
              <a:endCxn id="15" idx="1"/>
            </p:cNvCxnSpPr>
            <p:nvPr/>
          </p:nvCxnSpPr>
          <p:spPr>
            <a:xfrm>
              <a:off x="7112036" y="4062709"/>
              <a:ext cx="546608" cy="21298"/>
            </a:xfrm>
            <a:prstGeom prst="line">
              <a:avLst/>
            </a:prstGeom>
            <a:noFill/>
            <a:ln w="19050" cap="flat" cmpd="sng" algn="ctr">
              <a:solidFill>
                <a:srgbClr val="505050"/>
              </a:solidFill>
              <a:prstDash val="solid"/>
              <a:headEnd type="none"/>
              <a:tailEnd type="triangle" w="lg" len="med"/>
            </a:ln>
            <a:effectLst/>
          </p:spPr>
        </p:cxnSp>
        <p:cxnSp>
          <p:nvCxnSpPr>
            <p:cNvPr id="44" name="Straight Connector 43">
              <a:extLst>
                <a:ext uri="{FF2B5EF4-FFF2-40B4-BE49-F238E27FC236}">
                  <a16:creationId xmlns:a16="http://schemas.microsoft.com/office/drawing/2014/main" id="{49DDA7FA-784C-45F4-AF6E-1F7D72D3B2E3}"/>
                </a:ext>
              </a:extLst>
            </p:cNvPr>
            <p:cNvCxnSpPr>
              <a:cxnSpLocks/>
              <a:stCxn id="15" idx="3"/>
              <a:endCxn id="14" idx="1"/>
            </p:cNvCxnSpPr>
            <p:nvPr/>
          </p:nvCxnSpPr>
          <p:spPr>
            <a:xfrm flipV="1">
              <a:off x="8554756" y="4081946"/>
              <a:ext cx="546608" cy="2061"/>
            </a:xfrm>
            <a:prstGeom prst="line">
              <a:avLst/>
            </a:prstGeom>
            <a:noFill/>
            <a:ln w="19050" cap="flat" cmpd="sng" algn="ctr">
              <a:solidFill>
                <a:srgbClr val="505050"/>
              </a:solidFill>
              <a:prstDash val="solid"/>
              <a:headEnd type="none"/>
              <a:tailEnd type="triangle" w="lg" len="med"/>
            </a:ln>
            <a:effectLst/>
          </p:spPr>
        </p:cxnSp>
        <p:sp>
          <p:nvSpPr>
            <p:cNvPr id="45" name="TextBox 44">
              <a:extLst>
                <a:ext uri="{FF2B5EF4-FFF2-40B4-BE49-F238E27FC236}">
                  <a16:creationId xmlns:a16="http://schemas.microsoft.com/office/drawing/2014/main" id="{48EBB0AD-3F93-4A97-A0AF-299A3E9C56A7}"/>
                </a:ext>
              </a:extLst>
            </p:cNvPr>
            <p:cNvSpPr txBox="1"/>
            <p:nvPr/>
          </p:nvSpPr>
          <p:spPr>
            <a:xfrm>
              <a:off x="7171707" y="4000327"/>
              <a:ext cx="349519"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Build</a:t>
              </a:r>
            </a:p>
          </p:txBody>
        </p:sp>
        <p:sp>
          <p:nvSpPr>
            <p:cNvPr id="46" name="TextBox 45">
              <a:extLst>
                <a:ext uri="{FF2B5EF4-FFF2-40B4-BE49-F238E27FC236}">
                  <a16:creationId xmlns:a16="http://schemas.microsoft.com/office/drawing/2014/main" id="{78D709F3-EB20-4364-BD6E-E744D657D632}"/>
                </a:ext>
              </a:extLst>
            </p:cNvPr>
            <p:cNvSpPr txBox="1"/>
            <p:nvPr/>
          </p:nvSpPr>
          <p:spPr>
            <a:xfrm>
              <a:off x="8692322" y="4005885"/>
              <a:ext cx="216470"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47" name="TextBox 46">
              <a:extLst>
                <a:ext uri="{FF2B5EF4-FFF2-40B4-BE49-F238E27FC236}">
                  <a16:creationId xmlns:a16="http://schemas.microsoft.com/office/drawing/2014/main" id="{D3E6FA6B-4C84-4F23-B71F-E452F3BC0E72}"/>
                </a:ext>
              </a:extLst>
            </p:cNvPr>
            <p:cNvSpPr txBox="1"/>
            <p:nvPr/>
          </p:nvSpPr>
          <p:spPr>
            <a:xfrm>
              <a:off x="7979148" y="4511196"/>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cxnSp>
          <p:nvCxnSpPr>
            <p:cNvPr id="48" name="Straight Connector 47">
              <a:extLst>
                <a:ext uri="{FF2B5EF4-FFF2-40B4-BE49-F238E27FC236}">
                  <a16:creationId xmlns:a16="http://schemas.microsoft.com/office/drawing/2014/main" id="{D751223F-5DF4-40C7-A62B-46238A6D5BB7}"/>
                </a:ext>
              </a:extLst>
            </p:cNvPr>
            <p:cNvCxnSpPr>
              <a:cxnSpLocks/>
            </p:cNvCxnSpPr>
            <p:nvPr/>
          </p:nvCxnSpPr>
          <p:spPr>
            <a:xfrm>
              <a:off x="9530622" y="4317799"/>
              <a:ext cx="0" cy="886805"/>
            </a:xfrm>
            <a:prstGeom prst="line">
              <a:avLst/>
            </a:prstGeom>
            <a:noFill/>
            <a:ln w="19050" cap="flat" cmpd="sng" algn="ctr">
              <a:solidFill>
                <a:srgbClr val="505050"/>
              </a:solidFill>
              <a:prstDash val="solid"/>
              <a:headEnd type="none"/>
              <a:tailEnd type="triangle" w="lg" len="med"/>
            </a:ln>
            <a:effectLst/>
          </p:spPr>
        </p:cxnSp>
        <p:sp>
          <p:nvSpPr>
            <p:cNvPr id="49" name="TextBox 48">
              <a:extLst>
                <a:ext uri="{FF2B5EF4-FFF2-40B4-BE49-F238E27FC236}">
                  <a16:creationId xmlns:a16="http://schemas.microsoft.com/office/drawing/2014/main" id="{A979C996-43E2-4A82-AD46-C9AC1ACF0651}"/>
                </a:ext>
              </a:extLst>
            </p:cNvPr>
            <p:cNvSpPr txBox="1"/>
            <p:nvPr/>
          </p:nvSpPr>
          <p:spPr>
            <a:xfrm>
              <a:off x="9425330" y="450648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grpSp>
      <p:sp>
        <p:nvSpPr>
          <p:cNvPr id="56" name="Rectangle 55">
            <a:extLst>
              <a:ext uri="{FF2B5EF4-FFF2-40B4-BE49-F238E27FC236}">
                <a16:creationId xmlns:a16="http://schemas.microsoft.com/office/drawing/2014/main" id="{FDE27FAD-792D-43B7-9D15-86A1977452D5}"/>
              </a:ext>
            </a:extLst>
          </p:cNvPr>
          <p:cNvSpPr/>
          <p:nvPr/>
        </p:nvSpPr>
        <p:spPr>
          <a:xfrm>
            <a:off x="1620355" y="4934672"/>
            <a:ext cx="2438783"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Convert to PaaS</a:t>
            </a:r>
            <a:b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sym typeface="Wingdings" panose="05000000000000000000" pitchFamily="2" charset="2"/>
              </a:rPr>
              <a:t>Plan to refactor applications into PaaS</a:t>
            </a:r>
            <a:endPar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57" name="Oval 56">
            <a:extLst>
              <a:ext uri="{FF2B5EF4-FFF2-40B4-BE49-F238E27FC236}">
                <a16:creationId xmlns:a16="http://schemas.microsoft.com/office/drawing/2014/main" id="{3421BC30-329C-4DA3-8F20-F3F25FA5177D}"/>
              </a:ext>
            </a:extLst>
          </p:cNvPr>
          <p:cNvSpPr/>
          <p:nvPr/>
        </p:nvSpPr>
        <p:spPr bwMode="auto">
          <a:xfrm>
            <a:off x="1265955" y="4910235"/>
            <a:ext cx="394472"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a:t>
            </a:r>
          </a:p>
        </p:txBody>
      </p:sp>
    </p:spTree>
    <p:extLst>
      <p:ext uri="{BB962C8B-B14F-4D97-AF65-F5344CB8AC3E}">
        <p14:creationId xmlns:p14="http://schemas.microsoft.com/office/powerpoint/2010/main" val="3408239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56" grpId="0"/>
      <p:bldP spid="5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E0A1-403A-4182-961F-2C7950BDB084}"/>
              </a:ext>
            </a:extLst>
          </p:cNvPr>
          <p:cNvSpPr>
            <a:spLocks noGrp="1"/>
          </p:cNvSpPr>
          <p:nvPr>
            <p:ph type="title"/>
          </p:nvPr>
        </p:nvSpPr>
        <p:spPr/>
        <p:txBody>
          <a:bodyPr/>
          <a:lstStyle/>
          <a:p>
            <a:r>
              <a:rPr lang="en-US"/>
              <a:t>Shared Responsibility</a:t>
            </a:r>
            <a:endParaRPr lang="gsw-CH"/>
          </a:p>
        </p:txBody>
      </p:sp>
      <p:sp>
        <p:nvSpPr>
          <p:cNvPr id="3" name="Rectangle 2">
            <a:extLst>
              <a:ext uri="{FF2B5EF4-FFF2-40B4-BE49-F238E27FC236}">
                <a16:creationId xmlns:a16="http://schemas.microsoft.com/office/drawing/2014/main" id="{EE6149DD-46B4-41A4-A991-8922813020D4}"/>
              </a:ext>
            </a:extLst>
          </p:cNvPr>
          <p:cNvSpPr/>
          <p:nvPr/>
        </p:nvSpPr>
        <p:spPr bwMode="auto">
          <a:xfrm>
            <a:off x="430924" y="1460938"/>
            <a:ext cx="4710901" cy="493986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Arrow: Pentagon 3">
            <a:extLst>
              <a:ext uri="{FF2B5EF4-FFF2-40B4-BE49-F238E27FC236}">
                <a16:creationId xmlns:a16="http://schemas.microsoft.com/office/drawing/2014/main" id="{D50C293C-BE24-46B8-8656-B87EF141D081}"/>
              </a:ext>
            </a:extLst>
          </p:cNvPr>
          <p:cNvSpPr/>
          <p:nvPr/>
        </p:nvSpPr>
        <p:spPr bwMode="auto">
          <a:xfrm>
            <a:off x="559329" y="2124436"/>
            <a:ext cx="11336816" cy="1020399"/>
          </a:xfrm>
          <a:prstGeom prst="homePlate">
            <a:avLst/>
          </a:prstGeom>
          <a:solidFill>
            <a:srgbClr val="0078D4">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a:gradFill>
                <a:gsLst>
                  <a:gs pos="0">
                    <a:srgbClr val="FFFFFF"/>
                  </a:gs>
                  <a:gs pos="100000">
                    <a:srgbClr val="FFFFFF"/>
                  </a:gs>
                </a:gsLst>
                <a:lin ang="5400000" scaled="0"/>
              </a:gradFill>
              <a:latin typeface="Segoe UI"/>
              <a:cs typeface="Segoe UI" pitchFamily="34" charset="0"/>
            </a:endParaRPr>
          </a:p>
        </p:txBody>
      </p:sp>
      <p:sp>
        <p:nvSpPr>
          <p:cNvPr id="5" name="Arrow: Pentagon 4">
            <a:extLst>
              <a:ext uri="{FF2B5EF4-FFF2-40B4-BE49-F238E27FC236}">
                <a16:creationId xmlns:a16="http://schemas.microsoft.com/office/drawing/2014/main" id="{D20B1CC8-37A0-4633-BF68-8B5564BAD0D1}"/>
              </a:ext>
            </a:extLst>
          </p:cNvPr>
          <p:cNvSpPr/>
          <p:nvPr/>
        </p:nvSpPr>
        <p:spPr bwMode="auto">
          <a:xfrm>
            <a:off x="559329" y="3185260"/>
            <a:ext cx="11336816" cy="1372079"/>
          </a:xfrm>
          <a:prstGeom prst="homePlate">
            <a:avLst>
              <a:gd name="adj" fmla="val 36810"/>
            </a:avLst>
          </a:prstGeom>
          <a:solidFill>
            <a:srgbClr val="107C10">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latin typeface="Segoe UI"/>
              <a:cs typeface="Segoe UI" pitchFamily="34" charset="0"/>
            </a:endParaRPr>
          </a:p>
        </p:txBody>
      </p:sp>
      <p:sp>
        <p:nvSpPr>
          <p:cNvPr id="6" name="Arrow: Pentagon 5">
            <a:extLst>
              <a:ext uri="{FF2B5EF4-FFF2-40B4-BE49-F238E27FC236}">
                <a16:creationId xmlns:a16="http://schemas.microsoft.com/office/drawing/2014/main" id="{986FD258-15A4-4CFF-B6E7-E45718F2F04E}"/>
              </a:ext>
            </a:extLst>
          </p:cNvPr>
          <p:cNvSpPr/>
          <p:nvPr/>
        </p:nvSpPr>
        <p:spPr bwMode="auto">
          <a:xfrm>
            <a:off x="559329" y="4588599"/>
            <a:ext cx="11336816" cy="1044980"/>
          </a:xfrm>
          <a:prstGeom prst="homePlate">
            <a:avLst/>
          </a:prstGeom>
          <a:solidFill>
            <a:schemeClr val="bg1">
              <a:lumMod val="5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kern="0">
              <a:gradFill>
                <a:gsLst>
                  <a:gs pos="0">
                    <a:srgbClr val="FFFFFF"/>
                  </a:gs>
                  <a:gs pos="100000">
                    <a:srgbClr val="FFFFFF"/>
                  </a:gs>
                </a:gsLst>
                <a:lin ang="5400000" scaled="0"/>
              </a:gradFill>
              <a:latin typeface="Segoe UI"/>
              <a:cs typeface="Segoe UI" pitchFamily="34" charset="0"/>
            </a:endParaRPr>
          </a:p>
        </p:txBody>
      </p:sp>
      <p:graphicFrame>
        <p:nvGraphicFramePr>
          <p:cNvPr id="7" name="Table 6">
            <a:extLst>
              <a:ext uri="{FF2B5EF4-FFF2-40B4-BE49-F238E27FC236}">
                <a16:creationId xmlns:a16="http://schemas.microsoft.com/office/drawing/2014/main" id="{43D12A3A-17AA-4DD8-A51A-AA79DD6CF846}"/>
              </a:ext>
            </a:extLst>
          </p:cNvPr>
          <p:cNvGraphicFramePr>
            <a:graphicFrameLocks noGrp="1"/>
          </p:cNvGraphicFramePr>
          <p:nvPr>
            <p:extLst>
              <p:ext uri="{D42A27DB-BD31-4B8C-83A1-F6EECF244321}">
                <p14:modId xmlns:p14="http://schemas.microsoft.com/office/powerpoint/2010/main" val="1907164971"/>
              </p:ext>
            </p:extLst>
          </p:nvPr>
        </p:nvGraphicFramePr>
        <p:xfrm>
          <a:off x="588263" y="1662879"/>
          <a:ext cx="4443984" cy="39707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4138611114"/>
                    </a:ext>
                  </a:extLst>
                </a:gridCol>
                <a:gridCol w="356616">
                  <a:extLst>
                    <a:ext uri="{9D8B030D-6E8A-4147-A177-3AD203B41FA5}">
                      <a16:colId xmlns:a16="http://schemas.microsoft.com/office/drawing/2014/main" val="3227296965"/>
                    </a:ext>
                  </a:extLst>
                </a:gridCol>
                <a:gridCol w="356616">
                  <a:extLst>
                    <a:ext uri="{9D8B030D-6E8A-4147-A177-3AD203B41FA5}">
                      <a16:colId xmlns:a16="http://schemas.microsoft.com/office/drawing/2014/main" val="2023875474"/>
                    </a:ext>
                  </a:extLst>
                </a:gridCol>
                <a:gridCol w="356616">
                  <a:extLst>
                    <a:ext uri="{9D8B030D-6E8A-4147-A177-3AD203B41FA5}">
                      <a16:colId xmlns:a16="http://schemas.microsoft.com/office/drawing/2014/main" val="206029858"/>
                    </a:ext>
                  </a:extLst>
                </a:gridCol>
                <a:gridCol w="356616">
                  <a:extLst>
                    <a:ext uri="{9D8B030D-6E8A-4147-A177-3AD203B41FA5}">
                      <a16:colId xmlns:a16="http://schemas.microsoft.com/office/drawing/2014/main" val="4202557491"/>
                    </a:ext>
                  </a:extLst>
                </a:gridCol>
              </a:tblGrid>
              <a:tr h="352874">
                <a:tc>
                  <a:txBody>
                    <a:bodyPr/>
                    <a:lstStyle/>
                    <a:p>
                      <a:r>
                        <a:rPr lang="en-US" sz="1200">
                          <a:gradFill>
                            <a:gsLst>
                              <a:gs pos="50000">
                                <a:schemeClr val="tx2"/>
                              </a:gs>
                              <a:gs pos="100000">
                                <a:schemeClr val="tx2"/>
                              </a:gs>
                            </a:gsLst>
                            <a:lin ang="8100000" scaled="1"/>
                          </a:gradFill>
                          <a:latin typeface="+mj-lt"/>
                        </a:rPr>
                        <a:t>Responsibility</a:t>
                      </a:r>
                    </a:p>
                  </a:txBody>
                  <a:tcPr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no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SaaS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PaaS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IaaS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On-prem</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4280669362"/>
                  </a:ext>
                </a:extLst>
              </a:tr>
              <a:tr h="352874">
                <a:tc>
                  <a:txBody>
                    <a:bodyPr/>
                    <a:lstStyle/>
                    <a:p>
                      <a:r>
                        <a:rPr lang="en-US" sz="1200">
                          <a:gradFill>
                            <a:gsLst>
                              <a:gs pos="50000">
                                <a:schemeClr val="tx2"/>
                              </a:gs>
                              <a:gs pos="100000">
                                <a:schemeClr val="tx2"/>
                              </a:gs>
                            </a:gsLst>
                            <a:lin ang="8100000" scaled="1"/>
                          </a:gradFill>
                          <a:latin typeface="+mn-lt"/>
                        </a:rPr>
                        <a:t>Information and Data</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52874">
                <a:tc>
                  <a:txBody>
                    <a:bodyPr/>
                    <a:lstStyle/>
                    <a:p>
                      <a:r>
                        <a:rPr lang="en-US" sz="1200">
                          <a:gradFill>
                            <a:gsLst>
                              <a:gs pos="50000">
                                <a:schemeClr val="tx2"/>
                              </a:gs>
                              <a:gs pos="100000">
                                <a:schemeClr val="tx2"/>
                              </a:gs>
                            </a:gsLst>
                            <a:lin ang="8100000" scaled="1"/>
                          </a:gradFill>
                          <a:latin typeface="+mn-lt"/>
                        </a:rPr>
                        <a:t>Devices (Mobile and PCs)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52874">
                <a:tc>
                  <a:txBody>
                    <a:bodyPr/>
                    <a:lstStyle/>
                    <a:p>
                      <a:r>
                        <a:rPr lang="en-US" sz="1200">
                          <a:gradFill>
                            <a:gsLst>
                              <a:gs pos="50000">
                                <a:schemeClr val="tx2"/>
                              </a:gs>
                              <a:gs pos="100000">
                                <a:schemeClr val="tx2"/>
                              </a:gs>
                            </a:gsLst>
                            <a:lin ang="8100000" scaled="1"/>
                          </a:gradFill>
                          <a:latin typeface="+mn-lt"/>
                        </a:rPr>
                        <a:t>Accounts and Identities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52874">
                <a:tc>
                  <a:txBody>
                    <a:bodyPr/>
                    <a:lstStyle/>
                    <a:p>
                      <a:r>
                        <a:rPr lang="en-US" sz="1200">
                          <a:gradFill>
                            <a:gsLst>
                              <a:gs pos="50000">
                                <a:schemeClr val="tx2"/>
                              </a:gs>
                              <a:gs pos="100000">
                                <a:schemeClr val="tx2"/>
                              </a:gs>
                            </a:gsLst>
                            <a:lin ang="8100000" scaled="1"/>
                          </a:gradFill>
                          <a:latin typeface="+mn-lt"/>
                        </a:rPr>
                        <a:t>Identity and directory infrastructure</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rgbClr val="FFB900"/>
                        </a:gs>
                      </a:gsLst>
                      <a:lin ang="8100000" scaled="1"/>
                    </a:gradFill>
                  </a:tcPr>
                </a:tc>
                <a:tc>
                  <a:txBody>
                    <a:bodyPr/>
                    <a:lstStyle/>
                    <a:p>
                      <a:endParaRPr lang="en-US" sz="1200" kern="1200">
                        <a:solidFill>
                          <a:schemeClr val="dk1"/>
                        </a:solidFill>
                        <a:latin typeface="+mn-lt"/>
                        <a:ea typeface="+mn-ea"/>
                        <a:cs typeface="+mn-cs"/>
                      </a:endParaRPr>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583634349"/>
                  </a:ext>
                </a:extLst>
              </a:tr>
              <a:tr h="352874">
                <a:tc>
                  <a:txBody>
                    <a:bodyPr/>
                    <a:lstStyle/>
                    <a:p>
                      <a:r>
                        <a:rPr lang="en-US" sz="1200">
                          <a:gradFill>
                            <a:gsLst>
                              <a:gs pos="50000">
                                <a:schemeClr val="tx2"/>
                              </a:gs>
                              <a:gs pos="100000">
                                <a:schemeClr val="tx2"/>
                              </a:gs>
                            </a:gsLst>
                            <a:lin ang="8100000" scaled="1"/>
                          </a:gradFill>
                          <a:latin typeface="+mn-lt"/>
                        </a:rPr>
                        <a:t>Applications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52874">
                <a:tc>
                  <a:txBody>
                    <a:bodyPr/>
                    <a:lstStyle/>
                    <a:p>
                      <a:r>
                        <a:rPr lang="en-US" sz="1200">
                          <a:gradFill>
                            <a:gsLst>
                              <a:gs pos="50000">
                                <a:schemeClr val="tx2"/>
                              </a:gs>
                              <a:gs pos="100000">
                                <a:schemeClr val="tx2"/>
                              </a:gs>
                            </a:gsLst>
                            <a:lin ang="8100000" scaled="1"/>
                          </a:gradFill>
                          <a:latin typeface="+mn-lt"/>
                        </a:rPr>
                        <a:t>Network Controls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52874">
                <a:tc>
                  <a:txBody>
                    <a:bodyPr/>
                    <a:lstStyle/>
                    <a:p>
                      <a:r>
                        <a:rPr lang="en-US" sz="1200">
                          <a:gradFill>
                            <a:gsLst>
                              <a:gs pos="50000">
                                <a:schemeClr val="tx2"/>
                              </a:gs>
                              <a:gs pos="100000">
                                <a:schemeClr val="tx2"/>
                              </a:gs>
                            </a:gsLst>
                            <a:lin ang="8100000" scaled="1"/>
                          </a:gradFill>
                          <a:latin typeface="+mn-lt"/>
                        </a:rPr>
                        <a:t>Operating system</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52874">
                <a:tc>
                  <a:txBody>
                    <a:bodyPr/>
                    <a:lstStyle/>
                    <a:p>
                      <a:r>
                        <a:rPr lang="en-US" sz="1200">
                          <a:gradFill>
                            <a:gsLst>
                              <a:gs pos="50000">
                                <a:schemeClr val="tx2"/>
                              </a:gs>
                              <a:gs pos="100000">
                                <a:schemeClr val="tx2"/>
                              </a:gs>
                            </a:gsLst>
                            <a:lin ang="8100000" scaled="1"/>
                          </a:gradFill>
                          <a:latin typeface="+mn-lt"/>
                        </a:rPr>
                        <a:t>Physical hosts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768605672"/>
                  </a:ext>
                </a:extLst>
              </a:tr>
              <a:tr h="352874">
                <a:tc>
                  <a:txBody>
                    <a:bodyPr/>
                    <a:lstStyle/>
                    <a:p>
                      <a:r>
                        <a:rPr lang="en-US" sz="1200">
                          <a:gradFill>
                            <a:gsLst>
                              <a:gs pos="50000">
                                <a:schemeClr val="tx2"/>
                              </a:gs>
                              <a:gs pos="100000">
                                <a:schemeClr val="tx2"/>
                              </a:gs>
                            </a:gsLst>
                            <a:lin ang="8100000" scaled="1"/>
                          </a:gradFill>
                          <a:latin typeface="+mn-lt"/>
                        </a:rPr>
                        <a:t>Physical network</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67462061"/>
                  </a:ext>
                </a:extLst>
              </a:tr>
              <a:tr h="352874">
                <a:tc>
                  <a:txBody>
                    <a:bodyPr/>
                    <a:lstStyle/>
                    <a:p>
                      <a:r>
                        <a:rPr lang="en-US" sz="1200">
                          <a:gradFill>
                            <a:gsLst>
                              <a:gs pos="50000">
                                <a:schemeClr val="tx2"/>
                              </a:gs>
                              <a:gs pos="100000">
                                <a:schemeClr val="tx2"/>
                              </a:gs>
                            </a:gsLst>
                            <a:lin ang="8100000" scaled="1"/>
                          </a:gradFill>
                          <a:latin typeface="+mn-lt"/>
                        </a:rPr>
                        <a:t>Physical datacenter</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52488359"/>
                  </a:ext>
                </a:extLst>
              </a:tr>
            </a:tbl>
          </a:graphicData>
        </a:graphic>
      </p:graphicFrame>
      <p:sp>
        <p:nvSpPr>
          <p:cNvPr id="8" name="Content Placeholder 2">
            <a:extLst>
              <a:ext uri="{FF2B5EF4-FFF2-40B4-BE49-F238E27FC236}">
                <a16:creationId xmlns:a16="http://schemas.microsoft.com/office/drawing/2014/main" id="{AE0333ED-188A-4AE1-88E1-D1F804258ACD}"/>
              </a:ext>
            </a:extLst>
          </p:cNvPr>
          <p:cNvSpPr txBox="1">
            <a:spLocks/>
          </p:cNvSpPr>
          <p:nvPr/>
        </p:nvSpPr>
        <p:spPr>
          <a:xfrm>
            <a:off x="6446902" y="2304560"/>
            <a:ext cx="5185769" cy="657067"/>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Establish a Modern Perimeter</a:t>
            </a:r>
          </a:p>
        </p:txBody>
      </p:sp>
      <p:sp>
        <p:nvSpPr>
          <p:cNvPr id="9" name="Content Placeholder 2">
            <a:extLst>
              <a:ext uri="{FF2B5EF4-FFF2-40B4-BE49-F238E27FC236}">
                <a16:creationId xmlns:a16="http://schemas.microsoft.com/office/drawing/2014/main" id="{5818D032-D40A-4BF4-9907-7D0085C0B26E}"/>
              </a:ext>
            </a:extLst>
          </p:cNvPr>
          <p:cNvSpPr txBox="1">
            <a:spLocks/>
          </p:cNvSpPr>
          <p:nvPr/>
        </p:nvSpPr>
        <p:spPr>
          <a:xfrm>
            <a:off x="6446902" y="4597369"/>
            <a:ext cx="5185769" cy="1028583"/>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lvl="0" indent="-168026" algn="l" defTabSz="672100">
              <a:spcBef>
                <a:spcPts val="735"/>
              </a:spcBef>
              <a:defRPr/>
            </a:pPr>
            <a:r>
              <a:rPr lang="en-US" sz="1800" kern="1200" spc="0">
                <a:gradFill>
                  <a:gsLst>
                    <a:gs pos="1250">
                      <a:srgbClr val="0D0D0D"/>
                    </a:gs>
                    <a:gs pos="100000">
                      <a:srgbClr val="0D0D0D"/>
                    </a:gs>
                  </a:gsLst>
                  <a:lin ang="5400000" scaled="0"/>
                </a:gradFill>
                <a:cs typeface="Segoe UI" panose="020B0502040204020203" pitchFamily="34" charset="0"/>
              </a:rPr>
              <a:t>“TRUST BUT VERIFY” EACH Cloud Provider</a:t>
            </a:r>
          </a:p>
        </p:txBody>
      </p:sp>
      <p:sp>
        <p:nvSpPr>
          <p:cNvPr id="10" name="Content Placeholder 2">
            <a:extLst>
              <a:ext uri="{FF2B5EF4-FFF2-40B4-BE49-F238E27FC236}">
                <a16:creationId xmlns:a16="http://schemas.microsoft.com/office/drawing/2014/main" id="{90B65576-5D26-4CEE-B348-75CD4C3B5D0F}"/>
              </a:ext>
            </a:extLst>
          </p:cNvPr>
          <p:cNvSpPr txBox="1">
            <a:spLocks/>
          </p:cNvSpPr>
          <p:nvPr/>
        </p:nvSpPr>
        <p:spPr>
          <a:xfrm>
            <a:off x="6412368" y="3185259"/>
            <a:ext cx="5216223" cy="1372080"/>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Modernize Infrastructure Security</a:t>
            </a:r>
          </a:p>
        </p:txBody>
      </p:sp>
      <p:graphicFrame>
        <p:nvGraphicFramePr>
          <p:cNvPr id="11" name="Table 10">
            <a:extLst>
              <a:ext uri="{FF2B5EF4-FFF2-40B4-BE49-F238E27FC236}">
                <a16:creationId xmlns:a16="http://schemas.microsoft.com/office/drawing/2014/main" id="{D13D3563-CA75-4695-8070-0BBE7AD70D6F}"/>
              </a:ext>
            </a:extLst>
          </p:cNvPr>
          <p:cNvGraphicFramePr>
            <a:graphicFrameLocks noGrp="1"/>
          </p:cNvGraphicFramePr>
          <p:nvPr>
            <p:extLst>
              <p:ext uri="{D42A27DB-BD31-4B8C-83A1-F6EECF244321}">
                <p14:modId xmlns:p14="http://schemas.microsoft.com/office/powerpoint/2010/main" val="2475183782"/>
              </p:ext>
            </p:extLst>
          </p:nvPr>
        </p:nvGraphicFramePr>
        <p:xfrm>
          <a:off x="588263" y="5846496"/>
          <a:ext cx="1792987" cy="248641"/>
        </p:xfrm>
        <a:graphic>
          <a:graphicData uri="http://schemas.openxmlformats.org/drawingml/2006/table">
            <a:tbl>
              <a:tblPr firstRow="1" bandRow="1">
                <a:tableStyleId>{5C22544A-7EE6-4342-B048-85BDC9FD1C3A}</a:tableStyleId>
              </a:tblPr>
              <a:tblGrid>
                <a:gridCol w="253103">
                  <a:extLst>
                    <a:ext uri="{9D8B030D-6E8A-4147-A177-3AD203B41FA5}">
                      <a16:colId xmlns:a16="http://schemas.microsoft.com/office/drawing/2014/main" val="657516371"/>
                    </a:ext>
                  </a:extLst>
                </a:gridCol>
                <a:gridCol w="644303">
                  <a:extLst>
                    <a:ext uri="{9D8B030D-6E8A-4147-A177-3AD203B41FA5}">
                      <a16:colId xmlns:a16="http://schemas.microsoft.com/office/drawing/2014/main" val="3194317718"/>
                    </a:ext>
                  </a:extLst>
                </a:gridCol>
                <a:gridCol w="251278">
                  <a:extLst>
                    <a:ext uri="{9D8B030D-6E8A-4147-A177-3AD203B41FA5}">
                      <a16:colId xmlns:a16="http://schemas.microsoft.com/office/drawing/2014/main" val="1265651489"/>
                    </a:ext>
                  </a:extLst>
                </a:gridCol>
                <a:gridCol w="644303">
                  <a:extLst>
                    <a:ext uri="{9D8B030D-6E8A-4147-A177-3AD203B41FA5}">
                      <a16:colId xmlns:a16="http://schemas.microsoft.com/office/drawing/2014/main" val="1060466096"/>
                    </a:ext>
                  </a:extLst>
                </a:gridCol>
              </a:tblGrid>
              <a:tr h="248641">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Microsoft</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Customer</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1870584792"/>
                  </a:ext>
                </a:extLst>
              </a:tr>
            </a:tbl>
          </a:graphicData>
        </a:graphic>
      </p:graphicFrame>
      <p:sp>
        <p:nvSpPr>
          <p:cNvPr id="13" name="Rectangle: Rounded Corners 12">
            <a:extLst>
              <a:ext uri="{FF2B5EF4-FFF2-40B4-BE49-F238E27FC236}">
                <a16:creationId xmlns:a16="http://schemas.microsoft.com/office/drawing/2014/main" id="{DD1A07BB-B188-454B-A215-51C201CC3095}"/>
              </a:ext>
            </a:extLst>
          </p:cNvPr>
          <p:cNvSpPr/>
          <p:nvPr/>
        </p:nvSpPr>
        <p:spPr bwMode="auto">
          <a:xfrm>
            <a:off x="5211097" y="2306508"/>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7118C81C-28B2-49E2-AD8E-C9D366C99E6A}"/>
              </a:ext>
            </a:extLst>
          </p:cNvPr>
          <p:cNvSpPr/>
          <p:nvPr/>
        </p:nvSpPr>
        <p:spPr bwMode="auto">
          <a:xfrm>
            <a:off x="5211097" y="3544714"/>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ED195CB9-7FCE-46CF-BB48-1D653A5552DC}"/>
              </a:ext>
            </a:extLst>
          </p:cNvPr>
          <p:cNvSpPr/>
          <p:nvPr/>
        </p:nvSpPr>
        <p:spPr bwMode="auto">
          <a:xfrm>
            <a:off x="5211097" y="4785075"/>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ContactCard_EEBD" title="Icon of a contact card">
            <a:extLst>
              <a:ext uri="{FF2B5EF4-FFF2-40B4-BE49-F238E27FC236}">
                <a16:creationId xmlns:a16="http://schemas.microsoft.com/office/drawing/2014/main" id="{41BE2913-6DC9-47A4-A686-4EC7C76D347C}"/>
              </a:ext>
            </a:extLst>
          </p:cNvPr>
          <p:cNvSpPr>
            <a:spLocks noChangeAspect="1" noEditPoints="1"/>
          </p:cNvSpPr>
          <p:nvPr/>
        </p:nvSpPr>
        <p:spPr bwMode="auto">
          <a:xfrm>
            <a:off x="5456169" y="2456728"/>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network_3" title="Icon of a server connected to a network">
            <a:extLst>
              <a:ext uri="{FF2B5EF4-FFF2-40B4-BE49-F238E27FC236}">
                <a16:creationId xmlns:a16="http://schemas.microsoft.com/office/drawing/2014/main" id="{037E2931-B1ED-4114-BEA0-D859D1C0ADB8}"/>
              </a:ext>
            </a:extLst>
          </p:cNvPr>
          <p:cNvSpPr>
            <a:spLocks noChangeAspect="1" noEditPoints="1"/>
          </p:cNvSpPr>
          <p:nvPr/>
        </p:nvSpPr>
        <p:spPr bwMode="auto">
          <a:xfrm>
            <a:off x="5508538" y="3678001"/>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Commitments_EC4D" title="Icon of a handshake">
            <a:extLst>
              <a:ext uri="{FF2B5EF4-FFF2-40B4-BE49-F238E27FC236}">
                <a16:creationId xmlns:a16="http://schemas.microsoft.com/office/drawing/2014/main" id="{69170073-893F-422A-AA4E-909E2CB60F7A}"/>
              </a:ext>
            </a:extLst>
          </p:cNvPr>
          <p:cNvSpPr>
            <a:spLocks noChangeAspect="1" noEditPoints="1"/>
          </p:cNvSpPr>
          <p:nvPr/>
        </p:nvSpPr>
        <p:spPr bwMode="auto">
          <a:xfrm>
            <a:off x="5508538" y="4928209"/>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55420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4BEC-CDB9-4735-A64A-652A6486150E}"/>
              </a:ext>
            </a:extLst>
          </p:cNvPr>
          <p:cNvSpPr>
            <a:spLocks noGrp="1"/>
          </p:cNvSpPr>
          <p:nvPr>
            <p:ph type="title"/>
          </p:nvPr>
        </p:nvSpPr>
        <p:spPr/>
        <p:txBody>
          <a:bodyPr/>
          <a:lstStyle/>
          <a:p>
            <a:r>
              <a:rPr lang="en-US"/>
              <a:t>Microsoft’s Cloud Transformation</a:t>
            </a:r>
            <a:endParaRPr lang="gsw-CH"/>
          </a:p>
        </p:txBody>
      </p:sp>
      <p:sp>
        <p:nvSpPr>
          <p:cNvPr id="3" name="TextBox 2">
            <a:extLst>
              <a:ext uri="{FF2B5EF4-FFF2-40B4-BE49-F238E27FC236}">
                <a16:creationId xmlns:a16="http://schemas.microsoft.com/office/drawing/2014/main" id="{93254CEF-920A-48DB-B858-FC08F3546C90}"/>
              </a:ext>
            </a:extLst>
          </p:cNvPr>
          <p:cNvSpPr txBox="1"/>
          <p:nvPr/>
        </p:nvSpPr>
        <p:spPr>
          <a:xfrm>
            <a:off x="10241067" y="4706359"/>
            <a:ext cx="1599519" cy="350330"/>
          </a:xfrm>
          <a:prstGeom prst="rect">
            <a:avLst/>
          </a:prstGeom>
          <a:solidFill>
            <a:schemeClr val="bg1"/>
          </a:solidFill>
          <a:ln w="19050">
            <a:solidFill>
              <a:schemeClr val="accent1"/>
            </a:solidFill>
          </a:ln>
        </p:spPr>
        <p:txBody>
          <a:bodyPr wrap="square" rtlCol="0" anchor="ctr">
            <a:spAutoFit/>
          </a:bodyPr>
          <a:lstStyle/>
          <a:p>
            <a:pPr algn="r" defTabSz="913463">
              <a:defRPr/>
            </a:pPr>
            <a:r>
              <a:rPr lang="en-US" sz="1632" b="1" kern="0">
                <a:gradFill>
                  <a:gsLst>
                    <a:gs pos="0">
                      <a:srgbClr val="0078D4"/>
                    </a:gs>
                    <a:gs pos="100000">
                      <a:srgbClr val="0078D4"/>
                    </a:gs>
                  </a:gsLst>
                  <a:lin ang="5400000" scaled="0"/>
                </a:gradFill>
                <a:latin typeface="Segoe UI"/>
              </a:rPr>
              <a:t>~35%</a:t>
            </a:r>
          </a:p>
        </p:txBody>
      </p:sp>
      <p:sp>
        <p:nvSpPr>
          <p:cNvPr id="4" name="TextBox 3">
            <a:extLst>
              <a:ext uri="{FF2B5EF4-FFF2-40B4-BE49-F238E27FC236}">
                <a16:creationId xmlns:a16="http://schemas.microsoft.com/office/drawing/2014/main" id="{BE2B9387-9C00-4F9A-9412-7DFC80BCF46D}"/>
              </a:ext>
            </a:extLst>
          </p:cNvPr>
          <p:cNvSpPr txBox="1"/>
          <p:nvPr/>
        </p:nvSpPr>
        <p:spPr>
          <a:xfrm>
            <a:off x="10241067" y="5096565"/>
            <a:ext cx="1599519" cy="350330"/>
          </a:xfrm>
          <a:prstGeom prst="rect">
            <a:avLst/>
          </a:prstGeom>
          <a:solidFill>
            <a:schemeClr val="bg1"/>
          </a:solidFill>
          <a:ln w="19050">
            <a:solidFill>
              <a:schemeClr val="accent1"/>
            </a:solidFill>
          </a:ln>
        </p:spPr>
        <p:txBody>
          <a:bodyPr wrap="square" rtlCol="0" anchor="ctr">
            <a:spAutoFit/>
          </a:bodyPr>
          <a:lstStyle/>
          <a:p>
            <a:pPr algn="r" defTabSz="913463">
              <a:defRPr/>
            </a:pPr>
            <a:r>
              <a:rPr lang="en-US" sz="1632" b="1" kern="0">
                <a:gradFill>
                  <a:gsLst>
                    <a:gs pos="0">
                      <a:srgbClr val="0078D4"/>
                    </a:gs>
                    <a:gs pos="100000">
                      <a:srgbClr val="0078D4"/>
                    </a:gs>
                  </a:gsLst>
                  <a:lin ang="5400000" scaled="0"/>
                </a:gradFill>
                <a:latin typeface="Segoe UI"/>
              </a:rPr>
              <a:t>~10%</a:t>
            </a:r>
          </a:p>
        </p:txBody>
      </p:sp>
      <p:sp>
        <p:nvSpPr>
          <p:cNvPr id="5" name="TextBox 4">
            <a:extLst>
              <a:ext uri="{FF2B5EF4-FFF2-40B4-BE49-F238E27FC236}">
                <a16:creationId xmlns:a16="http://schemas.microsoft.com/office/drawing/2014/main" id="{A3FABE77-1F5D-4BB4-8F5F-25733DBBE27C}"/>
              </a:ext>
            </a:extLst>
          </p:cNvPr>
          <p:cNvSpPr txBox="1"/>
          <p:nvPr/>
        </p:nvSpPr>
        <p:spPr>
          <a:xfrm>
            <a:off x="10241067" y="5486771"/>
            <a:ext cx="1599519" cy="350330"/>
          </a:xfrm>
          <a:prstGeom prst="rect">
            <a:avLst/>
          </a:prstGeom>
          <a:solidFill>
            <a:schemeClr val="bg1"/>
          </a:solidFill>
          <a:ln w="19050">
            <a:solidFill>
              <a:schemeClr val="accent1"/>
            </a:solidFill>
          </a:ln>
        </p:spPr>
        <p:txBody>
          <a:bodyPr wrap="square" rtlCol="0" anchor="ctr">
            <a:spAutoFit/>
          </a:bodyPr>
          <a:lstStyle/>
          <a:p>
            <a:pPr algn="r" defTabSz="913463">
              <a:defRPr/>
            </a:pPr>
            <a:r>
              <a:rPr lang="en-US" sz="1632" b="1" kern="0">
                <a:gradFill>
                  <a:gsLst>
                    <a:gs pos="0">
                      <a:srgbClr val="0078D4"/>
                    </a:gs>
                    <a:gs pos="100000">
                      <a:srgbClr val="0078D4"/>
                    </a:gs>
                  </a:gsLst>
                  <a:lin ang="5400000" scaled="0"/>
                </a:gradFill>
                <a:latin typeface="Segoe UI"/>
              </a:rPr>
              <a:t>~5%</a:t>
            </a:r>
          </a:p>
        </p:txBody>
      </p:sp>
      <p:sp>
        <p:nvSpPr>
          <p:cNvPr id="6" name="TextBox 5">
            <a:extLst>
              <a:ext uri="{FF2B5EF4-FFF2-40B4-BE49-F238E27FC236}">
                <a16:creationId xmlns:a16="http://schemas.microsoft.com/office/drawing/2014/main" id="{ABC98860-FABA-46C7-9223-3B217AD3DB11}"/>
              </a:ext>
            </a:extLst>
          </p:cNvPr>
          <p:cNvSpPr txBox="1"/>
          <p:nvPr/>
        </p:nvSpPr>
        <p:spPr>
          <a:xfrm>
            <a:off x="6724088" y="4575584"/>
            <a:ext cx="4374740" cy="1379476"/>
          </a:xfrm>
          <a:prstGeom prst="rect">
            <a:avLst/>
          </a:prstGeom>
          <a:solidFill>
            <a:schemeClr val="bg1"/>
          </a:solidFill>
          <a:ln w="19050">
            <a:gradFill flip="none" rotWithShape="1">
              <a:gsLst>
                <a:gs pos="3000">
                  <a:schemeClr val="accent1">
                    <a:lumMod val="5000"/>
                    <a:lumOff val="95000"/>
                    <a:alpha val="0"/>
                  </a:schemeClr>
                </a:gs>
                <a:gs pos="13000">
                  <a:schemeClr val="accent1"/>
                </a:gs>
              </a:gsLst>
              <a:lin ang="0" scaled="1"/>
              <a:tileRect/>
            </a:gradFill>
          </a:ln>
        </p:spPr>
        <p:txBody>
          <a:bodyPr wrap="square" lIns="121834" tIns="134017" rIns="121834" bIns="134017" rtlCol="0" anchor="ctr" anchorCtr="0">
            <a:noAutofit/>
          </a:bodyPr>
          <a:lstStyle/>
          <a:p>
            <a:pPr algn="r" defTabSz="710469">
              <a:spcBef>
                <a:spcPct val="0"/>
              </a:spcBef>
              <a:spcAft>
                <a:spcPct val="35000"/>
              </a:spcAft>
              <a:defRPr/>
            </a:pPr>
            <a:r>
              <a:rPr lang="en-US" sz="1632" kern="0">
                <a:gradFill>
                  <a:gsLst>
                    <a:gs pos="0">
                      <a:srgbClr val="0078D4"/>
                    </a:gs>
                    <a:gs pos="100000">
                      <a:srgbClr val="0078D4"/>
                    </a:gs>
                  </a:gsLst>
                  <a:lin ang="5400000" scaled="0"/>
                </a:gradFill>
                <a:latin typeface="Segoe UI"/>
              </a:rPr>
              <a:t>Simple and new</a:t>
            </a:r>
          </a:p>
          <a:p>
            <a:pPr algn="r" defTabSz="710469">
              <a:spcBef>
                <a:spcPct val="0"/>
              </a:spcBef>
              <a:spcAft>
                <a:spcPct val="35000"/>
              </a:spcAft>
              <a:defRPr/>
            </a:pPr>
            <a:r>
              <a:rPr lang="en-US" sz="1632" kern="0">
                <a:gradFill>
                  <a:gsLst>
                    <a:gs pos="0">
                      <a:srgbClr val="0078D4"/>
                    </a:gs>
                    <a:gs pos="100000">
                      <a:srgbClr val="0078D4"/>
                    </a:gs>
                  </a:gsLst>
                  <a:lin ang="5400000" scaled="0"/>
                </a:gradFill>
                <a:latin typeface="Segoe UI"/>
              </a:rPr>
              <a:t>High I/O or Biz Impact</a:t>
            </a:r>
          </a:p>
          <a:p>
            <a:pPr algn="r" defTabSz="710469">
              <a:spcBef>
                <a:spcPct val="0"/>
              </a:spcBef>
              <a:spcAft>
                <a:spcPct val="35000"/>
              </a:spcAft>
              <a:defRPr/>
            </a:pPr>
            <a:r>
              <a:rPr lang="en-US" sz="1632" kern="0">
                <a:gradFill>
                  <a:gsLst>
                    <a:gs pos="0">
                      <a:srgbClr val="0078D4"/>
                    </a:gs>
                    <a:gs pos="100000">
                      <a:srgbClr val="0078D4"/>
                    </a:gs>
                  </a:gsLst>
                  <a:lin ang="5400000" scaled="0"/>
                </a:gradFill>
                <a:latin typeface="Segoe UI"/>
              </a:rPr>
              <a:t>Hard or costly</a:t>
            </a:r>
            <a:endParaRPr lang="en-US" sz="1224" kern="0">
              <a:gradFill>
                <a:gsLst>
                  <a:gs pos="0">
                    <a:srgbClr val="0078D4"/>
                  </a:gs>
                  <a:gs pos="100000">
                    <a:srgbClr val="0078D4"/>
                  </a:gs>
                </a:gsLst>
                <a:lin ang="5400000" scaled="0"/>
              </a:gradFill>
              <a:latin typeface="Segoe UI"/>
            </a:endParaRPr>
          </a:p>
        </p:txBody>
      </p:sp>
      <p:sp>
        <p:nvSpPr>
          <p:cNvPr id="7" name="TextBox 6">
            <a:extLst>
              <a:ext uri="{FF2B5EF4-FFF2-40B4-BE49-F238E27FC236}">
                <a16:creationId xmlns:a16="http://schemas.microsoft.com/office/drawing/2014/main" id="{B41D8A4C-00A6-41C0-9B8D-52BD646F902B}"/>
              </a:ext>
            </a:extLst>
          </p:cNvPr>
          <p:cNvSpPr txBox="1"/>
          <p:nvPr/>
        </p:nvSpPr>
        <p:spPr>
          <a:xfrm>
            <a:off x="7094913" y="6077864"/>
            <a:ext cx="990179" cy="279781"/>
          </a:xfrm>
          <a:prstGeom prst="rect">
            <a:avLst/>
          </a:prstGeom>
          <a:solidFill>
            <a:schemeClr val="bg1"/>
          </a:solidFill>
          <a:ln w="19050">
            <a:solidFill>
              <a:srgbClr val="666666"/>
            </a:solidFill>
          </a:ln>
        </p:spPr>
        <p:txBody>
          <a:bodyPr wrap="square" rtlCol="0" anchor="ctr">
            <a:noAutofit/>
          </a:bodyPr>
          <a:lstStyle/>
          <a:p>
            <a:pPr algn="r" defTabSz="913463">
              <a:defRPr/>
            </a:pPr>
            <a:r>
              <a:rPr lang="en-US" sz="1632" b="1" kern="0">
                <a:solidFill>
                  <a:srgbClr val="666666"/>
                </a:solidFill>
                <a:latin typeface="Segoe UI"/>
              </a:rPr>
              <a:t>&lt;5%</a:t>
            </a:r>
          </a:p>
        </p:txBody>
      </p:sp>
      <p:grpSp>
        <p:nvGrpSpPr>
          <p:cNvPr id="8" name="Group 7" descr="Funnel to &quot;remain on-premise&quot;">
            <a:extLst>
              <a:ext uri="{FF2B5EF4-FFF2-40B4-BE49-F238E27FC236}">
                <a16:creationId xmlns:a16="http://schemas.microsoft.com/office/drawing/2014/main" id="{B5871DE0-14D9-49A9-A2B6-C725EDF2691F}"/>
              </a:ext>
            </a:extLst>
          </p:cNvPr>
          <p:cNvGrpSpPr/>
          <p:nvPr/>
        </p:nvGrpSpPr>
        <p:grpSpPr>
          <a:xfrm>
            <a:off x="2735716" y="4529069"/>
            <a:ext cx="7117862" cy="1871374"/>
            <a:chOff x="1032187" y="2433289"/>
            <a:chExt cx="2978611" cy="2263025"/>
          </a:xfrm>
        </p:grpSpPr>
        <p:sp>
          <p:nvSpPr>
            <p:cNvPr id="9" name="Trapezoid 30">
              <a:extLst>
                <a:ext uri="{FF2B5EF4-FFF2-40B4-BE49-F238E27FC236}">
                  <a16:creationId xmlns:a16="http://schemas.microsoft.com/office/drawing/2014/main" id="{2F4DF404-C8B8-4A98-A77F-67A66442E8FD}"/>
                </a:ext>
              </a:extLst>
            </p:cNvPr>
            <p:cNvSpPr/>
            <p:nvPr/>
          </p:nvSpPr>
          <p:spPr bwMode="auto">
            <a:xfrm rot="10800000">
              <a:off x="1835371" y="3795648"/>
              <a:ext cx="1371429" cy="437297"/>
            </a:xfrm>
            <a:custGeom>
              <a:avLst/>
              <a:gdLst>
                <a:gd name="connsiteX0" fmla="*/ 0 w 3200759"/>
                <a:gd name="connsiteY0" fmla="*/ 354608 h 354608"/>
                <a:gd name="connsiteX1" fmla="*/ 265729 w 3200759"/>
                <a:gd name="connsiteY1" fmla="*/ 0 h 354608"/>
                <a:gd name="connsiteX2" fmla="*/ 2935030 w 3200759"/>
                <a:gd name="connsiteY2" fmla="*/ 0 h 354608"/>
                <a:gd name="connsiteX3" fmla="*/ 3200759 w 3200759"/>
                <a:gd name="connsiteY3" fmla="*/ 354608 h 354608"/>
                <a:gd name="connsiteX4" fmla="*/ 0 w 3200759"/>
                <a:gd name="connsiteY4" fmla="*/ 354608 h 354608"/>
                <a:gd name="connsiteX0" fmla="*/ 0 w 3200759"/>
                <a:gd name="connsiteY0" fmla="*/ 354608 h 354608"/>
                <a:gd name="connsiteX1" fmla="*/ 265729 w 3200759"/>
                <a:gd name="connsiteY1" fmla="*/ 0 h 354608"/>
                <a:gd name="connsiteX2" fmla="*/ 2599750 w 3200759"/>
                <a:gd name="connsiteY2" fmla="*/ 0 h 354608"/>
                <a:gd name="connsiteX3" fmla="*/ 3200759 w 3200759"/>
                <a:gd name="connsiteY3" fmla="*/ 354608 h 354608"/>
                <a:gd name="connsiteX4" fmla="*/ 0 w 3200759"/>
                <a:gd name="connsiteY4" fmla="*/ 354608 h 354608"/>
                <a:gd name="connsiteX0" fmla="*/ 0 w 3200759"/>
                <a:gd name="connsiteY0" fmla="*/ 354608 h 354608"/>
                <a:gd name="connsiteX1" fmla="*/ 599655 w 3200759"/>
                <a:gd name="connsiteY1" fmla="*/ 0 h 354608"/>
                <a:gd name="connsiteX2" fmla="*/ 2599750 w 3200759"/>
                <a:gd name="connsiteY2" fmla="*/ 0 h 354608"/>
                <a:gd name="connsiteX3" fmla="*/ 3200759 w 3200759"/>
                <a:gd name="connsiteY3" fmla="*/ 354608 h 354608"/>
                <a:gd name="connsiteX4" fmla="*/ 0 w 3200759"/>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759" h="354608">
                  <a:moveTo>
                    <a:pt x="0" y="354608"/>
                  </a:moveTo>
                  <a:lnTo>
                    <a:pt x="599655" y="0"/>
                  </a:lnTo>
                  <a:lnTo>
                    <a:pt x="2599750" y="0"/>
                  </a:lnTo>
                  <a:lnTo>
                    <a:pt x="3200759"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algn="ctr" defTabSz="1242133" fontAlgn="base">
                <a:spcBef>
                  <a:spcPct val="0"/>
                </a:spcBef>
                <a:spcAft>
                  <a:spcPct val="0"/>
                </a:spcAft>
              </a:pPr>
              <a:endParaRPr lang="en-US" sz="1428" kern="0">
                <a:gradFill>
                  <a:gsLst>
                    <a:gs pos="0">
                      <a:srgbClr val="0078D4"/>
                    </a:gs>
                    <a:gs pos="100000">
                      <a:srgbClr val="0078D4"/>
                    </a:gs>
                  </a:gsLst>
                  <a:lin ang="5400000" scaled="0"/>
                </a:gradFill>
                <a:latin typeface="Segoe UI"/>
              </a:endParaRPr>
            </a:p>
          </p:txBody>
        </p:sp>
        <p:grpSp>
          <p:nvGrpSpPr>
            <p:cNvPr id="10" name="Group 9">
              <a:extLst>
                <a:ext uri="{FF2B5EF4-FFF2-40B4-BE49-F238E27FC236}">
                  <a16:creationId xmlns:a16="http://schemas.microsoft.com/office/drawing/2014/main" id="{40901D93-D383-4B9F-82B7-999D7E29099E}"/>
                </a:ext>
              </a:extLst>
            </p:cNvPr>
            <p:cNvGrpSpPr/>
            <p:nvPr/>
          </p:nvGrpSpPr>
          <p:grpSpPr>
            <a:xfrm>
              <a:off x="1032187" y="2433289"/>
              <a:ext cx="2978611" cy="2263025"/>
              <a:chOff x="1032187" y="2433289"/>
              <a:chExt cx="2978611" cy="2263025"/>
            </a:xfrm>
          </p:grpSpPr>
          <p:sp>
            <p:nvSpPr>
              <p:cNvPr id="11" name="Rectangle 10">
                <a:extLst>
                  <a:ext uri="{FF2B5EF4-FFF2-40B4-BE49-F238E27FC236}">
                    <a16:creationId xmlns:a16="http://schemas.microsoft.com/office/drawing/2014/main" id="{311A7815-FDA7-452E-9083-968DDC12B28B}"/>
                  </a:ext>
                </a:extLst>
              </p:cNvPr>
              <p:cNvSpPr/>
              <p:nvPr/>
            </p:nvSpPr>
            <p:spPr>
              <a:xfrm>
                <a:off x="2106017" y="4256541"/>
                <a:ext cx="840762" cy="439773"/>
              </a:xfrm>
              <a:prstGeom prst="rect">
                <a:avLst/>
              </a:prstGeom>
              <a:solidFill>
                <a:srgbClr val="666666"/>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algn="ctr" defTabSz="1242133" fontAlgn="base">
                  <a:spcBef>
                    <a:spcPct val="0"/>
                  </a:spcBef>
                  <a:spcAft>
                    <a:spcPct val="0"/>
                  </a:spcAft>
                </a:pPr>
                <a:r>
                  <a:rPr lang="en-US" sz="1428" kern="0">
                    <a:solidFill>
                      <a:srgbClr val="FFFFFF"/>
                    </a:solidFill>
                    <a:latin typeface="Segoe UI"/>
                  </a:rPr>
                  <a:t>Remain on-premise</a:t>
                </a:r>
              </a:p>
            </p:txBody>
          </p:sp>
          <p:grpSp>
            <p:nvGrpSpPr>
              <p:cNvPr id="12" name="Group 11">
                <a:extLst>
                  <a:ext uri="{FF2B5EF4-FFF2-40B4-BE49-F238E27FC236}">
                    <a16:creationId xmlns:a16="http://schemas.microsoft.com/office/drawing/2014/main" id="{01BA8F1B-36E4-4E30-9238-5DC759FD39CB}"/>
                  </a:ext>
                </a:extLst>
              </p:cNvPr>
              <p:cNvGrpSpPr/>
              <p:nvPr/>
            </p:nvGrpSpPr>
            <p:grpSpPr>
              <a:xfrm>
                <a:off x="1032187" y="2433289"/>
                <a:ext cx="2978611" cy="437297"/>
                <a:chOff x="1032187" y="2433289"/>
                <a:chExt cx="2978611" cy="437297"/>
              </a:xfrm>
            </p:grpSpPr>
            <p:sp>
              <p:nvSpPr>
                <p:cNvPr id="20" name="Trapezoid 43">
                  <a:extLst>
                    <a:ext uri="{FF2B5EF4-FFF2-40B4-BE49-F238E27FC236}">
                      <a16:creationId xmlns:a16="http://schemas.microsoft.com/office/drawing/2014/main" id="{7BDB72B5-6488-4577-8542-0B85AC3226B4}"/>
                    </a:ext>
                  </a:extLst>
                </p:cNvPr>
                <p:cNvSpPr/>
                <p:nvPr/>
              </p:nvSpPr>
              <p:spPr bwMode="auto">
                <a:xfrm rot="10800000">
                  <a:off x="1032187" y="2433289"/>
                  <a:ext cx="2978611" cy="437297"/>
                </a:xfrm>
                <a:custGeom>
                  <a:avLst/>
                  <a:gdLst>
                    <a:gd name="connsiteX0" fmla="*/ 0 w 7046014"/>
                    <a:gd name="connsiteY0" fmla="*/ 354608 h 354608"/>
                    <a:gd name="connsiteX1" fmla="*/ 287374 w 7046014"/>
                    <a:gd name="connsiteY1" fmla="*/ 0 h 354608"/>
                    <a:gd name="connsiteX2" fmla="*/ 6758640 w 7046014"/>
                    <a:gd name="connsiteY2" fmla="*/ 0 h 354608"/>
                    <a:gd name="connsiteX3" fmla="*/ 7046014 w 7046014"/>
                    <a:gd name="connsiteY3" fmla="*/ 354608 h 354608"/>
                    <a:gd name="connsiteX4" fmla="*/ 0 w 7046014"/>
                    <a:gd name="connsiteY4" fmla="*/ 354608 h 354608"/>
                    <a:gd name="connsiteX0" fmla="*/ 0 w 7046014"/>
                    <a:gd name="connsiteY0" fmla="*/ 354608 h 354608"/>
                    <a:gd name="connsiteX1" fmla="*/ 287374 w 7046014"/>
                    <a:gd name="connsiteY1" fmla="*/ 0 h 354608"/>
                    <a:gd name="connsiteX2" fmla="*/ 6446220 w 7046014"/>
                    <a:gd name="connsiteY2" fmla="*/ 1905 h 354608"/>
                    <a:gd name="connsiteX3" fmla="*/ 7046014 w 7046014"/>
                    <a:gd name="connsiteY3" fmla="*/ 354608 h 354608"/>
                    <a:gd name="connsiteX4" fmla="*/ 0 w 7046014"/>
                    <a:gd name="connsiteY4" fmla="*/ 354608 h 354608"/>
                    <a:gd name="connsiteX0" fmla="*/ 0 w 7046014"/>
                    <a:gd name="connsiteY0" fmla="*/ 354608 h 354608"/>
                    <a:gd name="connsiteX1" fmla="*/ 612367 w 7046014"/>
                    <a:gd name="connsiteY1" fmla="*/ 0 h 354608"/>
                    <a:gd name="connsiteX2" fmla="*/ 6446220 w 7046014"/>
                    <a:gd name="connsiteY2" fmla="*/ 1905 h 354608"/>
                    <a:gd name="connsiteX3" fmla="*/ 7046014 w 7046014"/>
                    <a:gd name="connsiteY3" fmla="*/ 354608 h 354608"/>
                    <a:gd name="connsiteX4" fmla="*/ 0 w 7046014"/>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014" h="354608">
                      <a:moveTo>
                        <a:pt x="0" y="354608"/>
                      </a:moveTo>
                      <a:lnTo>
                        <a:pt x="612367" y="0"/>
                      </a:lnTo>
                      <a:lnTo>
                        <a:pt x="6446220" y="1905"/>
                      </a:lnTo>
                      <a:lnTo>
                        <a:pt x="7046014"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algn="ctr" defTabSz="1242133" fontAlgn="base">
                    <a:spcBef>
                      <a:spcPct val="0"/>
                    </a:spcBef>
                    <a:spcAft>
                      <a:spcPct val="0"/>
                    </a:spcAft>
                  </a:pPr>
                  <a:endParaRPr lang="en-US" sz="1428" kern="0">
                    <a:gradFill>
                      <a:gsLst>
                        <a:gs pos="0">
                          <a:srgbClr val="0078D4"/>
                        </a:gs>
                        <a:gs pos="100000">
                          <a:srgbClr val="0078D4"/>
                        </a:gs>
                      </a:gsLst>
                      <a:lin ang="5400000" scaled="0"/>
                    </a:gradFill>
                    <a:latin typeface="Segoe UI"/>
                  </a:endParaRPr>
                </a:p>
              </p:txBody>
            </p:sp>
            <p:sp>
              <p:nvSpPr>
                <p:cNvPr id="21" name="TextBox 20">
                  <a:extLst>
                    <a:ext uri="{FF2B5EF4-FFF2-40B4-BE49-F238E27FC236}">
                      <a16:creationId xmlns:a16="http://schemas.microsoft.com/office/drawing/2014/main" id="{E5375E2D-B8C1-4F7E-B4F3-B237C8C3E509}"/>
                    </a:ext>
                  </a:extLst>
                </p:cNvPr>
                <p:cNvSpPr txBox="1"/>
                <p:nvPr/>
              </p:nvSpPr>
              <p:spPr>
                <a:xfrm>
                  <a:off x="1284199" y="2442050"/>
                  <a:ext cx="2464833" cy="419787"/>
                </a:xfrm>
                <a:prstGeom prst="rect">
                  <a:avLst/>
                </a:prstGeom>
                <a:noFill/>
              </p:spPr>
              <p:txBody>
                <a:bodyPr wrap="square" lIns="121834" tIns="60916" rIns="121834" bIns="60916" rtlCol="0" anchor="ctr" anchorCtr="1">
                  <a:spAutoFit/>
                </a:bodyPr>
                <a:lstStyle/>
                <a:p>
                  <a:pPr algn="ctr" defTabSz="913699">
                    <a:defRPr/>
                  </a:pPr>
                  <a:r>
                    <a:rPr lang="en-US" sz="1428" kern="0">
                      <a:solidFill>
                        <a:schemeClr val="bg1"/>
                      </a:solidFill>
                      <a:latin typeface="Segoe UI"/>
                    </a:rPr>
                    <a:t>Expose functionality in existing SaaS/PaaS solution</a:t>
                  </a:r>
                </a:p>
              </p:txBody>
            </p:sp>
          </p:grpSp>
          <p:grpSp>
            <p:nvGrpSpPr>
              <p:cNvPr id="13" name="Group 12">
                <a:extLst>
                  <a:ext uri="{FF2B5EF4-FFF2-40B4-BE49-F238E27FC236}">
                    <a16:creationId xmlns:a16="http://schemas.microsoft.com/office/drawing/2014/main" id="{F72D3832-E051-4036-825E-5D6ADBC3790C}"/>
                  </a:ext>
                </a:extLst>
              </p:cNvPr>
              <p:cNvGrpSpPr/>
              <p:nvPr/>
            </p:nvGrpSpPr>
            <p:grpSpPr>
              <a:xfrm>
                <a:off x="1298018" y="2886161"/>
                <a:ext cx="2444511" cy="439646"/>
                <a:chOff x="1298018" y="2886161"/>
                <a:chExt cx="2444511" cy="439646"/>
              </a:xfrm>
            </p:grpSpPr>
            <p:sp>
              <p:nvSpPr>
                <p:cNvPr id="18" name="Trapezoid 41">
                  <a:extLst>
                    <a:ext uri="{FF2B5EF4-FFF2-40B4-BE49-F238E27FC236}">
                      <a16:creationId xmlns:a16="http://schemas.microsoft.com/office/drawing/2014/main" id="{A349A629-E294-442F-A534-12D38A6FDD50}"/>
                    </a:ext>
                  </a:extLst>
                </p:cNvPr>
                <p:cNvSpPr/>
                <p:nvPr/>
              </p:nvSpPr>
              <p:spPr bwMode="auto">
                <a:xfrm rot="10800000">
                  <a:off x="1298018" y="2886161"/>
                  <a:ext cx="2444511" cy="439646"/>
                </a:xfrm>
                <a:custGeom>
                  <a:avLst/>
                  <a:gdLst>
                    <a:gd name="connsiteX0" fmla="*/ 0 w 5768702"/>
                    <a:gd name="connsiteY0" fmla="*/ 354608 h 354608"/>
                    <a:gd name="connsiteX1" fmla="*/ 265729 w 5768702"/>
                    <a:gd name="connsiteY1" fmla="*/ 0 h 354608"/>
                    <a:gd name="connsiteX2" fmla="*/ 5502973 w 5768702"/>
                    <a:gd name="connsiteY2" fmla="*/ 0 h 354608"/>
                    <a:gd name="connsiteX3" fmla="*/ 5768702 w 5768702"/>
                    <a:gd name="connsiteY3" fmla="*/ 354608 h 354608"/>
                    <a:gd name="connsiteX4" fmla="*/ 0 w 5768702"/>
                    <a:gd name="connsiteY4" fmla="*/ 354608 h 354608"/>
                    <a:gd name="connsiteX0" fmla="*/ 0 w 5768702"/>
                    <a:gd name="connsiteY0" fmla="*/ 354608 h 354608"/>
                    <a:gd name="connsiteX1" fmla="*/ 265729 w 5768702"/>
                    <a:gd name="connsiteY1" fmla="*/ 0 h 354608"/>
                    <a:gd name="connsiteX2" fmla="*/ 5165788 w 5768702"/>
                    <a:gd name="connsiteY2" fmla="*/ 0 h 354608"/>
                    <a:gd name="connsiteX3" fmla="*/ 5768702 w 5768702"/>
                    <a:gd name="connsiteY3" fmla="*/ 354608 h 354608"/>
                    <a:gd name="connsiteX4" fmla="*/ 0 w 5768702"/>
                    <a:gd name="connsiteY4" fmla="*/ 354608 h 354608"/>
                    <a:gd name="connsiteX0" fmla="*/ 0 w 5768702"/>
                    <a:gd name="connsiteY0" fmla="*/ 356513 h 356513"/>
                    <a:gd name="connsiteX1" fmla="*/ 607209 w 5768702"/>
                    <a:gd name="connsiteY1" fmla="*/ 0 h 356513"/>
                    <a:gd name="connsiteX2" fmla="*/ 5165788 w 5768702"/>
                    <a:gd name="connsiteY2" fmla="*/ 1905 h 356513"/>
                    <a:gd name="connsiteX3" fmla="*/ 5768702 w 5768702"/>
                    <a:gd name="connsiteY3" fmla="*/ 356513 h 356513"/>
                    <a:gd name="connsiteX4" fmla="*/ 0 w 5768702"/>
                    <a:gd name="connsiteY4" fmla="*/ 356513 h 356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8702" h="356513">
                      <a:moveTo>
                        <a:pt x="0" y="356513"/>
                      </a:moveTo>
                      <a:lnTo>
                        <a:pt x="607209" y="0"/>
                      </a:lnTo>
                      <a:lnTo>
                        <a:pt x="5165788" y="1905"/>
                      </a:lnTo>
                      <a:lnTo>
                        <a:pt x="5768702" y="356513"/>
                      </a:lnTo>
                      <a:lnTo>
                        <a:pt x="0" y="356513"/>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algn="ctr" defTabSz="1242133" fontAlgn="base">
                    <a:spcBef>
                      <a:spcPct val="0"/>
                    </a:spcBef>
                    <a:spcAft>
                      <a:spcPct val="0"/>
                    </a:spcAft>
                  </a:pPr>
                  <a:endParaRPr lang="en-US" sz="1428" kern="0">
                    <a:gradFill>
                      <a:gsLst>
                        <a:gs pos="0">
                          <a:srgbClr val="0078D4"/>
                        </a:gs>
                        <a:gs pos="100000">
                          <a:srgbClr val="0078D4"/>
                        </a:gs>
                      </a:gsLst>
                      <a:lin ang="5400000" scaled="0"/>
                    </a:gradFill>
                    <a:latin typeface="Segoe UI"/>
                  </a:endParaRPr>
                </a:p>
              </p:txBody>
            </p:sp>
            <p:sp>
              <p:nvSpPr>
                <p:cNvPr id="19" name="TextBox 18">
                  <a:extLst>
                    <a:ext uri="{FF2B5EF4-FFF2-40B4-BE49-F238E27FC236}">
                      <a16:creationId xmlns:a16="http://schemas.microsoft.com/office/drawing/2014/main" id="{DEE2723E-6F86-4920-8B96-04498CF46E40}"/>
                    </a:ext>
                  </a:extLst>
                </p:cNvPr>
                <p:cNvSpPr txBox="1"/>
                <p:nvPr/>
              </p:nvSpPr>
              <p:spPr>
                <a:xfrm>
                  <a:off x="1549217" y="2908485"/>
                  <a:ext cx="1934797" cy="392661"/>
                </a:xfrm>
                <a:prstGeom prst="rect">
                  <a:avLst/>
                </a:prstGeom>
                <a:noFill/>
              </p:spPr>
              <p:txBody>
                <a:bodyPr wrap="square" lIns="121834" tIns="60916" rIns="121834" bIns="60916" rtlCol="0" anchor="ctr" anchorCtr="1">
                  <a:spAutoFit/>
                </a:bodyPr>
                <a:lstStyle/>
                <a:p>
                  <a:pPr algn="ctr" defTabSz="913699">
                    <a:lnSpc>
                      <a:spcPct val="90000"/>
                    </a:lnSpc>
                    <a:defRPr/>
                  </a:pPr>
                  <a:r>
                    <a:rPr lang="en-US" sz="1428" kern="0">
                      <a:solidFill>
                        <a:schemeClr val="bg1"/>
                      </a:solidFill>
                      <a:latin typeface="Segoe UI"/>
                    </a:rPr>
                    <a:t>Convert to Azure PaaS solution</a:t>
                  </a:r>
                </a:p>
              </p:txBody>
            </p:sp>
          </p:grpSp>
          <p:grpSp>
            <p:nvGrpSpPr>
              <p:cNvPr id="14" name="Group 13">
                <a:extLst>
                  <a:ext uri="{FF2B5EF4-FFF2-40B4-BE49-F238E27FC236}">
                    <a16:creationId xmlns:a16="http://schemas.microsoft.com/office/drawing/2014/main" id="{529B6DEC-1836-4801-9E58-59A20F5D2E5E}"/>
                  </a:ext>
                </a:extLst>
              </p:cNvPr>
              <p:cNvGrpSpPr/>
              <p:nvPr/>
            </p:nvGrpSpPr>
            <p:grpSpPr>
              <a:xfrm>
                <a:off x="1565476" y="3346309"/>
                <a:ext cx="1908782" cy="437297"/>
                <a:chOff x="1565476" y="3346309"/>
                <a:chExt cx="1908782" cy="437297"/>
              </a:xfrm>
            </p:grpSpPr>
            <p:sp>
              <p:nvSpPr>
                <p:cNvPr id="16" name="Trapezoid 39">
                  <a:extLst>
                    <a:ext uri="{FF2B5EF4-FFF2-40B4-BE49-F238E27FC236}">
                      <a16:creationId xmlns:a16="http://schemas.microsoft.com/office/drawing/2014/main" id="{57A35854-3A7C-4FCA-ACCC-0A5A15E1F9AD}"/>
                    </a:ext>
                  </a:extLst>
                </p:cNvPr>
                <p:cNvSpPr/>
                <p:nvPr/>
              </p:nvSpPr>
              <p:spPr bwMode="auto">
                <a:xfrm rot="10800000">
                  <a:off x="1565476" y="3346309"/>
                  <a:ext cx="1908782" cy="437297"/>
                </a:xfrm>
                <a:custGeom>
                  <a:avLst/>
                  <a:gdLst>
                    <a:gd name="connsiteX0" fmla="*/ 0 w 4487585"/>
                    <a:gd name="connsiteY0" fmla="*/ 354608 h 354608"/>
                    <a:gd name="connsiteX1" fmla="*/ 265729 w 4487585"/>
                    <a:gd name="connsiteY1" fmla="*/ 0 h 354608"/>
                    <a:gd name="connsiteX2" fmla="*/ 4221856 w 4487585"/>
                    <a:gd name="connsiteY2" fmla="*/ 0 h 354608"/>
                    <a:gd name="connsiteX3" fmla="*/ 4487585 w 4487585"/>
                    <a:gd name="connsiteY3" fmla="*/ 354608 h 354608"/>
                    <a:gd name="connsiteX4" fmla="*/ 0 w 4487585"/>
                    <a:gd name="connsiteY4" fmla="*/ 354608 h 354608"/>
                    <a:gd name="connsiteX0" fmla="*/ 0 w 4487585"/>
                    <a:gd name="connsiteY0" fmla="*/ 354608 h 354608"/>
                    <a:gd name="connsiteX1" fmla="*/ 265729 w 4487585"/>
                    <a:gd name="connsiteY1" fmla="*/ 0 h 354608"/>
                    <a:gd name="connsiteX2" fmla="*/ 3886576 w 4487585"/>
                    <a:gd name="connsiteY2" fmla="*/ 0 h 354608"/>
                    <a:gd name="connsiteX3" fmla="*/ 4487585 w 4487585"/>
                    <a:gd name="connsiteY3" fmla="*/ 354608 h 354608"/>
                    <a:gd name="connsiteX4" fmla="*/ 0 w 4487585"/>
                    <a:gd name="connsiteY4" fmla="*/ 354608 h 354608"/>
                    <a:gd name="connsiteX0" fmla="*/ 0 w 4487585"/>
                    <a:gd name="connsiteY0" fmla="*/ 354608 h 354608"/>
                    <a:gd name="connsiteX1" fmla="*/ 600196 w 4487585"/>
                    <a:gd name="connsiteY1" fmla="*/ 0 h 354608"/>
                    <a:gd name="connsiteX2" fmla="*/ 3886576 w 4487585"/>
                    <a:gd name="connsiteY2" fmla="*/ 0 h 354608"/>
                    <a:gd name="connsiteX3" fmla="*/ 4487585 w 4487585"/>
                    <a:gd name="connsiteY3" fmla="*/ 354608 h 354608"/>
                    <a:gd name="connsiteX4" fmla="*/ 0 w 4487585"/>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7585" h="354608">
                      <a:moveTo>
                        <a:pt x="0" y="354608"/>
                      </a:moveTo>
                      <a:lnTo>
                        <a:pt x="600196" y="0"/>
                      </a:lnTo>
                      <a:lnTo>
                        <a:pt x="3886576" y="0"/>
                      </a:lnTo>
                      <a:lnTo>
                        <a:pt x="4487585"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algn="ctr" defTabSz="1242133" fontAlgn="base">
                    <a:spcBef>
                      <a:spcPct val="0"/>
                    </a:spcBef>
                    <a:spcAft>
                      <a:spcPct val="0"/>
                    </a:spcAft>
                  </a:pPr>
                  <a:endParaRPr lang="en-US" sz="1428" kern="0">
                    <a:gradFill>
                      <a:gsLst>
                        <a:gs pos="0">
                          <a:srgbClr val="0078D4"/>
                        </a:gs>
                        <a:gs pos="100000">
                          <a:srgbClr val="0078D4"/>
                        </a:gs>
                      </a:gsLst>
                      <a:lin ang="5400000" scaled="0"/>
                    </a:gradFill>
                    <a:latin typeface="Segoe UI"/>
                  </a:endParaRPr>
                </a:p>
              </p:txBody>
            </p:sp>
            <p:sp>
              <p:nvSpPr>
                <p:cNvPr id="17" name="TextBox 16">
                  <a:extLst>
                    <a:ext uri="{FF2B5EF4-FFF2-40B4-BE49-F238E27FC236}">
                      <a16:creationId xmlns:a16="http://schemas.microsoft.com/office/drawing/2014/main" id="{6291AB42-22CC-4EA7-AF94-C32EDCAE0D35}"/>
                    </a:ext>
                  </a:extLst>
                </p:cNvPr>
                <p:cNvSpPr txBox="1"/>
                <p:nvPr/>
              </p:nvSpPr>
              <p:spPr>
                <a:xfrm>
                  <a:off x="1766024" y="3347795"/>
                  <a:ext cx="1507688" cy="419787"/>
                </a:xfrm>
                <a:prstGeom prst="rect">
                  <a:avLst/>
                </a:prstGeom>
                <a:noFill/>
              </p:spPr>
              <p:txBody>
                <a:bodyPr wrap="square" lIns="121834" tIns="60916" rIns="121834" bIns="60916" rtlCol="0" anchor="ctr" anchorCtr="1">
                  <a:spAutoFit/>
                </a:bodyPr>
                <a:lstStyle/>
                <a:p>
                  <a:pPr algn="ctr" defTabSz="913699">
                    <a:defRPr/>
                  </a:pPr>
                  <a:r>
                    <a:rPr lang="en-US" sz="1428" kern="0">
                      <a:solidFill>
                        <a:schemeClr val="bg1"/>
                      </a:solidFill>
                      <a:latin typeface="Segoe UI"/>
                    </a:rPr>
                    <a:t>Optimize for and move to Azure IaaS VM</a:t>
                  </a:r>
                </a:p>
              </p:txBody>
            </p:sp>
          </p:grpSp>
          <p:sp>
            <p:nvSpPr>
              <p:cNvPr id="15" name="TextBox 14">
                <a:extLst>
                  <a:ext uri="{FF2B5EF4-FFF2-40B4-BE49-F238E27FC236}">
                    <a16:creationId xmlns:a16="http://schemas.microsoft.com/office/drawing/2014/main" id="{9ECFC694-BE9E-4A73-A4BD-C6DBA07A8CC0}"/>
                  </a:ext>
                </a:extLst>
              </p:cNvPr>
              <p:cNvSpPr txBox="1"/>
              <p:nvPr/>
            </p:nvSpPr>
            <p:spPr>
              <a:xfrm>
                <a:off x="1977468" y="3784399"/>
                <a:ext cx="1096181" cy="419787"/>
              </a:xfrm>
              <a:prstGeom prst="rect">
                <a:avLst/>
              </a:prstGeom>
              <a:noFill/>
            </p:spPr>
            <p:txBody>
              <a:bodyPr wrap="square" lIns="121834" tIns="60916" rIns="121834" bIns="60916" rtlCol="0" anchor="ctr" anchorCtr="1">
                <a:spAutoFit/>
              </a:bodyPr>
              <a:lstStyle/>
              <a:p>
                <a:pPr algn="ctr" defTabSz="913699">
                  <a:defRPr/>
                </a:pPr>
                <a:r>
                  <a:rPr lang="en-US" sz="1428" kern="0">
                    <a:solidFill>
                      <a:schemeClr val="bg1"/>
                    </a:solidFill>
                    <a:latin typeface="Segoe UI"/>
                  </a:rPr>
                  <a:t>No change, </a:t>
                </a:r>
                <a:r>
                  <a:rPr lang="en-US" sz="1428" kern="0" spc="-50" err="1">
                    <a:solidFill>
                      <a:schemeClr val="bg1"/>
                    </a:solidFill>
                    <a:latin typeface="Segoe UI"/>
                  </a:rPr>
                  <a:t>lift‘n</a:t>
                </a:r>
                <a:r>
                  <a:rPr lang="en-US" sz="1428" kern="0" spc="-50">
                    <a:solidFill>
                      <a:schemeClr val="bg1"/>
                    </a:solidFill>
                    <a:latin typeface="Segoe UI"/>
                  </a:rPr>
                  <a:t> shift to IaaS</a:t>
                </a:r>
              </a:p>
            </p:txBody>
          </p:sp>
        </p:grpSp>
      </p:grpSp>
      <p:grpSp>
        <p:nvGrpSpPr>
          <p:cNvPr id="22" name="Group 21" descr="Circular graphic of money, hands, shield around a cloud">
            <a:extLst>
              <a:ext uri="{FF2B5EF4-FFF2-40B4-BE49-F238E27FC236}">
                <a16:creationId xmlns:a16="http://schemas.microsoft.com/office/drawing/2014/main" id="{5DDB47CD-5AC8-4E52-B05F-FCB205C24A45}"/>
              </a:ext>
            </a:extLst>
          </p:cNvPr>
          <p:cNvGrpSpPr/>
          <p:nvPr/>
        </p:nvGrpSpPr>
        <p:grpSpPr>
          <a:xfrm>
            <a:off x="5002235" y="1087224"/>
            <a:ext cx="2577056" cy="2577056"/>
            <a:chOff x="4415841" y="104230"/>
            <a:chExt cx="3502555" cy="3502555"/>
          </a:xfrm>
        </p:grpSpPr>
        <p:sp useBgFill="1">
          <p:nvSpPr>
            <p:cNvPr id="23" name="3 white mask">
              <a:extLst>
                <a:ext uri="{FF2B5EF4-FFF2-40B4-BE49-F238E27FC236}">
                  <a16:creationId xmlns:a16="http://schemas.microsoft.com/office/drawing/2014/main" id="{40CF886F-AB98-41E5-AFB9-E2AA23F2FC9B}"/>
                </a:ext>
              </a:extLst>
            </p:cNvPr>
            <p:cNvSpPr/>
            <p:nvPr/>
          </p:nvSpPr>
          <p:spPr bwMode="auto">
            <a:xfrm>
              <a:off x="4415841" y="104230"/>
              <a:ext cx="3502555" cy="3502555"/>
            </a:xfrm>
            <a:prstGeom prst="ellipse">
              <a:avLst/>
            </a:prstGeom>
            <a:ln>
              <a:noFill/>
            </a:ln>
            <a:effectLst>
              <a:outerShdw blurRad="292100" dist="38100" dir="36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useBgFill="1">
          <p:nvSpPr>
            <p:cNvPr id="24" name="2 white mask">
              <a:extLst>
                <a:ext uri="{FF2B5EF4-FFF2-40B4-BE49-F238E27FC236}">
                  <a16:creationId xmlns:a16="http://schemas.microsoft.com/office/drawing/2014/main" id="{6E3B27DE-4C55-4918-B4CF-6BF6FB9898CB}"/>
                </a:ext>
              </a:extLst>
            </p:cNvPr>
            <p:cNvSpPr/>
            <p:nvPr/>
          </p:nvSpPr>
          <p:spPr bwMode="auto">
            <a:xfrm>
              <a:off x="4752848" y="436859"/>
              <a:ext cx="2798062" cy="2781617"/>
            </a:xfrm>
            <a:prstGeom prst="ellipse">
              <a:avLst/>
            </a:prstGeom>
            <a:ln>
              <a:noFill/>
            </a:ln>
            <a:effectLst>
              <a:outerShdw blurRad="292100" dist="38100" dir="3600000" sx="101000" sy="101000" algn="tl" rotWithShape="0">
                <a:prstClr val="black">
                  <a:alpha val="2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grpSp>
          <p:nvGrpSpPr>
            <p:cNvPr id="25" name="Group 24">
              <a:extLst>
                <a:ext uri="{FF2B5EF4-FFF2-40B4-BE49-F238E27FC236}">
                  <a16:creationId xmlns:a16="http://schemas.microsoft.com/office/drawing/2014/main" id="{6C287449-DE37-4EAB-9A40-8FB0871278FE}"/>
                </a:ext>
              </a:extLst>
            </p:cNvPr>
            <p:cNvGrpSpPr/>
            <p:nvPr/>
          </p:nvGrpSpPr>
          <p:grpSpPr>
            <a:xfrm>
              <a:off x="5041933" y="717721"/>
              <a:ext cx="2219893" cy="2219893"/>
              <a:chOff x="736772" y="10012229"/>
              <a:chExt cx="1530908" cy="1530908"/>
            </a:xfrm>
          </p:grpSpPr>
          <p:sp useBgFill="1">
            <p:nvSpPr>
              <p:cNvPr id="37" name="1 white mask">
                <a:extLst>
                  <a:ext uri="{FF2B5EF4-FFF2-40B4-BE49-F238E27FC236}">
                    <a16:creationId xmlns:a16="http://schemas.microsoft.com/office/drawing/2014/main" id="{5F9C29D1-AD29-48F7-A719-EBE308A19CDB}"/>
                  </a:ext>
                </a:extLst>
              </p:cNvPr>
              <p:cNvSpPr/>
              <p:nvPr/>
            </p:nvSpPr>
            <p:spPr bwMode="auto">
              <a:xfrm>
                <a:off x="736772" y="10012229"/>
                <a:ext cx="1530908" cy="1530908"/>
              </a:xfrm>
              <a:prstGeom prst="ellipse">
                <a:avLst/>
              </a:prstGeom>
              <a:solidFill>
                <a:schemeClr val="bg1"/>
              </a:solidFill>
              <a:ln>
                <a:noFill/>
              </a:ln>
              <a:effectLst>
                <a:innerShdw blurRad="190500" dist="76200" dir="13680000">
                  <a:prstClr val="black">
                    <a:alpha val="23000"/>
                  </a:prstClr>
                </a:inn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38" name="Oval 37">
                <a:extLst>
                  <a:ext uri="{FF2B5EF4-FFF2-40B4-BE49-F238E27FC236}">
                    <a16:creationId xmlns:a16="http://schemas.microsoft.com/office/drawing/2014/main" id="{04068063-3556-4294-82AB-287F1A93B6EA}"/>
                  </a:ext>
                </a:extLst>
              </p:cNvPr>
              <p:cNvSpPr/>
              <p:nvPr/>
            </p:nvSpPr>
            <p:spPr bwMode="auto">
              <a:xfrm>
                <a:off x="1341120" y="10523220"/>
                <a:ext cx="403860" cy="40386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Partial Circle 25">
              <a:extLst>
                <a:ext uri="{FF2B5EF4-FFF2-40B4-BE49-F238E27FC236}">
                  <a16:creationId xmlns:a16="http://schemas.microsoft.com/office/drawing/2014/main" id="{CC471BE0-CC73-48E5-BAA7-F40D30DE7A8A}"/>
                </a:ext>
              </a:extLst>
            </p:cNvPr>
            <p:cNvSpPr/>
            <p:nvPr/>
          </p:nvSpPr>
          <p:spPr bwMode="auto">
            <a:xfrm>
              <a:off x="5045809" y="725935"/>
              <a:ext cx="2212140" cy="2212140"/>
            </a:xfrm>
            <a:prstGeom prst="pie">
              <a:avLst>
                <a:gd name="adj1" fmla="val 3666851"/>
                <a:gd name="adj2" fmla="val 711236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sp>
          <p:nvSpPr>
            <p:cNvPr id="27" name="Oval 26">
              <a:extLst>
                <a:ext uri="{FF2B5EF4-FFF2-40B4-BE49-F238E27FC236}">
                  <a16:creationId xmlns:a16="http://schemas.microsoft.com/office/drawing/2014/main" id="{AAE976D1-ADA7-4981-A654-35F2BF95FFBD}"/>
                </a:ext>
              </a:extLst>
            </p:cNvPr>
            <p:cNvSpPr/>
            <p:nvPr/>
          </p:nvSpPr>
          <p:spPr bwMode="auto">
            <a:xfrm>
              <a:off x="5470114" y="1145902"/>
              <a:ext cx="1363530" cy="13635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algn="ctr" defTabSz="950481"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28" name="Group 27">
              <a:extLst>
                <a:ext uri="{FF2B5EF4-FFF2-40B4-BE49-F238E27FC236}">
                  <a16:creationId xmlns:a16="http://schemas.microsoft.com/office/drawing/2014/main" id="{49C71779-7E86-48C5-9F51-17B5DC2F2E7B}"/>
                </a:ext>
              </a:extLst>
            </p:cNvPr>
            <p:cNvGrpSpPr/>
            <p:nvPr/>
          </p:nvGrpSpPr>
          <p:grpSpPr>
            <a:xfrm>
              <a:off x="5594061" y="1269849"/>
              <a:ext cx="1115637" cy="1115636"/>
              <a:chOff x="7894637" y="6621462"/>
              <a:chExt cx="1448386" cy="1448385"/>
            </a:xfrm>
          </p:grpSpPr>
          <p:sp>
            <p:nvSpPr>
              <p:cNvPr id="33" name="Oval 32">
                <a:extLst>
                  <a:ext uri="{FF2B5EF4-FFF2-40B4-BE49-F238E27FC236}">
                    <a16:creationId xmlns:a16="http://schemas.microsoft.com/office/drawing/2014/main" id="{8426877E-F611-4F16-8660-0CD6E9E643B5}"/>
                  </a:ext>
                </a:extLst>
              </p:cNvPr>
              <p:cNvSpPr/>
              <p:nvPr/>
            </p:nvSpPr>
            <p:spPr bwMode="auto">
              <a:xfrm>
                <a:off x="7894637" y="6621462"/>
                <a:ext cx="1448386" cy="144838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algn="ctr" defTabSz="950481"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34" name="Group 33">
                <a:extLst>
                  <a:ext uri="{FF2B5EF4-FFF2-40B4-BE49-F238E27FC236}">
                    <a16:creationId xmlns:a16="http://schemas.microsoft.com/office/drawing/2014/main" id="{81828888-C257-45F0-B4DC-E05F35E7067C}"/>
                  </a:ext>
                </a:extLst>
              </p:cNvPr>
              <p:cNvGrpSpPr/>
              <p:nvPr/>
            </p:nvGrpSpPr>
            <p:grpSpPr>
              <a:xfrm>
                <a:off x="8060685" y="6994525"/>
                <a:ext cx="1092545" cy="609600"/>
                <a:chOff x="7970837" y="6926262"/>
                <a:chExt cx="1227160" cy="684710"/>
              </a:xfrm>
            </p:grpSpPr>
            <p:pic>
              <p:nvPicPr>
                <p:cNvPr id="35" name="Graphic 34">
                  <a:extLst>
                    <a:ext uri="{FF2B5EF4-FFF2-40B4-BE49-F238E27FC236}">
                      <a16:creationId xmlns:a16="http://schemas.microsoft.com/office/drawing/2014/main" id="{16979C5A-0280-4FFB-AF27-5338B52D17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0837" y="6926262"/>
                  <a:ext cx="1219200" cy="609600"/>
                </a:xfrm>
                <a:prstGeom prst="rect">
                  <a:avLst/>
                </a:prstGeom>
              </p:spPr>
            </p:pic>
            <p:pic>
              <p:nvPicPr>
                <p:cNvPr id="36" name="Graphic 35">
                  <a:extLst>
                    <a:ext uri="{FF2B5EF4-FFF2-40B4-BE49-F238E27FC236}">
                      <a16:creationId xmlns:a16="http://schemas.microsoft.com/office/drawing/2014/main" id="{295B4F07-AC13-4BAD-8934-8548EC2D2B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8797" y="7001372"/>
                  <a:ext cx="1219200" cy="609600"/>
                </a:xfrm>
                <a:prstGeom prst="rect">
                  <a:avLst/>
                </a:prstGeom>
              </p:spPr>
            </p:pic>
          </p:grpSp>
        </p:grpSp>
        <p:sp>
          <p:nvSpPr>
            <p:cNvPr id="29" name="hand_3">
              <a:extLst>
                <a:ext uri="{FF2B5EF4-FFF2-40B4-BE49-F238E27FC236}">
                  <a16:creationId xmlns:a16="http://schemas.microsoft.com/office/drawing/2014/main" id="{D3193F5E-19B2-4F02-AB85-228E4C9DB35F}"/>
                </a:ext>
              </a:extLst>
            </p:cNvPr>
            <p:cNvSpPr>
              <a:spLocks noChangeAspect="1" noEditPoints="1"/>
            </p:cNvSpPr>
            <p:nvPr/>
          </p:nvSpPr>
          <p:spPr bwMode="auto">
            <a:xfrm>
              <a:off x="5964718" y="2952205"/>
              <a:ext cx="374323" cy="245800"/>
            </a:xfrm>
            <a:custGeom>
              <a:avLst/>
              <a:gdLst>
                <a:gd name="T0" fmla="*/ 199 w 323"/>
                <a:gd name="T1" fmla="*/ 116 h 209"/>
                <a:gd name="T2" fmla="*/ 238 w 323"/>
                <a:gd name="T3" fmla="*/ 155 h 209"/>
                <a:gd name="T4" fmla="*/ 256 w 323"/>
                <a:gd name="T5" fmla="*/ 155 h 209"/>
                <a:gd name="T6" fmla="*/ 256 w 323"/>
                <a:gd name="T7" fmla="*/ 137 h 209"/>
                <a:gd name="T8" fmla="*/ 213 w 323"/>
                <a:gd name="T9" fmla="*/ 95 h 209"/>
                <a:gd name="T10" fmla="*/ 175 w 323"/>
                <a:gd name="T11" fmla="*/ 80 h 209"/>
                <a:gd name="T12" fmla="*/ 169 w 323"/>
                <a:gd name="T13" fmla="*/ 38 h 209"/>
                <a:gd name="T14" fmla="*/ 149 w 323"/>
                <a:gd name="T15" fmla="*/ 39 h 209"/>
                <a:gd name="T16" fmla="*/ 136 w 323"/>
                <a:gd name="T17" fmla="*/ 56 h 209"/>
                <a:gd name="T18" fmla="*/ 117 w 323"/>
                <a:gd name="T19" fmla="*/ 56 h 209"/>
                <a:gd name="T20" fmla="*/ 117 w 323"/>
                <a:gd name="T21" fmla="*/ 36 h 209"/>
                <a:gd name="T22" fmla="*/ 141 w 323"/>
                <a:gd name="T23" fmla="*/ 10 h 209"/>
                <a:gd name="T24" fmla="*/ 152 w 323"/>
                <a:gd name="T25" fmla="*/ 4 h 209"/>
                <a:gd name="T26" fmla="*/ 175 w 323"/>
                <a:gd name="T27" fmla="*/ 12 h 209"/>
                <a:gd name="T28" fmla="*/ 229 w 323"/>
                <a:gd name="T29" fmla="*/ 40 h 209"/>
                <a:gd name="T30" fmla="*/ 289 w 323"/>
                <a:gd name="T31" fmla="*/ 12 h 209"/>
                <a:gd name="T32" fmla="*/ 323 w 323"/>
                <a:gd name="T33" fmla="*/ 79 h 209"/>
                <a:gd name="T34" fmla="*/ 244 w 323"/>
                <a:gd name="T35" fmla="*/ 125 h 209"/>
                <a:gd name="T36" fmla="*/ 181 w 323"/>
                <a:gd name="T37" fmla="*/ 133 h 209"/>
                <a:gd name="T38" fmla="*/ 212 w 323"/>
                <a:gd name="T39" fmla="*/ 164 h 209"/>
                <a:gd name="T40" fmla="*/ 230 w 323"/>
                <a:gd name="T41" fmla="*/ 164 h 209"/>
                <a:gd name="T42" fmla="*/ 230 w 323"/>
                <a:gd name="T43" fmla="*/ 146 h 209"/>
                <a:gd name="T44" fmla="*/ 164 w 323"/>
                <a:gd name="T45" fmla="*/ 152 h 209"/>
                <a:gd name="T46" fmla="*/ 191 w 323"/>
                <a:gd name="T47" fmla="*/ 179 h 209"/>
                <a:gd name="T48" fmla="*/ 209 w 323"/>
                <a:gd name="T49" fmla="*/ 179 h 209"/>
                <a:gd name="T50" fmla="*/ 209 w 323"/>
                <a:gd name="T51" fmla="*/ 162 h 209"/>
                <a:gd name="T52" fmla="*/ 156 w 323"/>
                <a:gd name="T53" fmla="*/ 180 h 209"/>
                <a:gd name="T54" fmla="*/ 168 w 323"/>
                <a:gd name="T55" fmla="*/ 191 h 209"/>
                <a:gd name="T56" fmla="*/ 186 w 323"/>
                <a:gd name="T57" fmla="*/ 191 h 209"/>
                <a:gd name="T58" fmla="*/ 186 w 323"/>
                <a:gd name="T59" fmla="*/ 173 h 209"/>
                <a:gd name="T60" fmla="*/ 135 w 323"/>
                <a:gd name="T61" fmla="*/ 170 h 209"/>
                <a:gd name="T62" fmla="*/ 135 w 323"/>
                <a:gd name="T63" fmla="*/ 152 h 209"/>
                <a:gd name="T64" fmla="*/ 117 w 323"/>
                <a:gd name="T65" fmla="*/ 152 h 209"/>
                <a:gd name="T66" fmla="*/ 100 w 323"/>
                <a:gd name="T67" fmla="*/ 170 h 209"/>
                <a:gd name="T68" fmla="*/ 100 w 323"/>
                <a:gd name="T69" fmla="*/ 188 h 209"/>
                <a:gd name="T70" fmla="*/ 118 w 323"/>
                <a:gd name="T71" fmla="*/ 188 h 209"/>
                <a:gd name="T72" fmla="*/ 116 w 323"/>
                <a:gd name="T73" fmla="*/ 153 h 209"/>
                <a:gd name="T74" fmla="*/ 116 w 323"/>
                <a:gd name="T75" fmla="*/ 135 h 209"/>
                <a:gd name="T76" fmla="*/ 98 w 323"/>
                <a:gd name="T77" fmla="*/ 135 h 209"/>
                <a:gd name="T78" fmla="*/ 82 w 323"/>
                <a:gd name="T79" fmla="*/ 153 h 209"/>
                <a:gd name="T80" fmla="*/ 82 w 323"/>
                <a:gd name="T81" fmla="*/ 171 h 209"/>
                <a:gd name="T82" fmla="*/ 99 w 323"/>
                <a:gd name="T83" fmla="*/ 171 h 209"/>
                <a:gd name="T84" fmla="*/ 97 w 323"/>
                <a:gd name="T85" fmla="*/ 136 h 209"/>
                <a:gd name="T86" fmla="*/ 97 w 323"/>
                <a:gd name="T87" fmla="*/ 118 h 209"/>
                <a:gd name="T88" fmla="*/ 79 w 323"/>
                <a:gd name="T89" fmla="*/ 118 h 209"/>
                <a:gd name="T90" fmla="*/ 63 w 323"/>
                <a:gd name="T91" fmla="*/ 136 h 209"/>
                <a:gd name="T92" fmla="*/ 63 w 323"/>
                <a:gd name="T93" fmla="*/ 154 h 209"/>
                <a:gd name="T94" fmla="*/ 81 w 323"/>
                <a:gd name="T95" fmla="*/ 154 h 209"/>
                <a:gd name="T96" fmla="*/ 120 w 323"/>
                <a:gd name="T97" fmla="*/ 186 h 209"/>
                <a:gd name="T98" fmla="*/ 120 w 323"/>
                <a:gd name="T99" fmla="*/ 204 h 209"/>
                <a:gd name="T100" fmla="*/ 137 w 323"/>
                <a:gd name="T101" fmla="*/ 204 h 209"/>
                <a:gd name="T102" fmla="*/ 153 w 323"/>
                <a:gd name="T103" fmla="*/ 188 h 209"/>
                <a:gd name="T104" fmla="*/ 153 w 323"/>
                <a:gd name="T105" fmla="*/ 170 h 209"/>
                <a:gd name="T106" fmla="*/ 135 w 323"/>
                <a:gd name="T107" fmla="*/ 170 h 209"/>
                <a:gd name="T108" fmla="*/ 120 w 323"/>
                <a:gd name="T109" fmla="*/ 186 h 209"/>
                <a:gd name="T110" fmla="*/ 131 w 323"/>
                <a:gd name="T111" fmla="*/ 20 h 209"/>
                <a:gd name="T112" fmla="*/ 101 w 323"/>
                <a:gd name="T113" fmla="*/ 14 h 209"/>
                <a:gd name="T114" fmla="*/ 84 w 323"/>
                <a:gd name="T115" fmla="*/ 21 h 209"/>
                <a:gd name="T116" fmla="*/ 53 w 323"/>
                <a:gd name="T117" fmla="*/ 0 h 209"/>
                <a:gd name="T118" fmla="*/ 0 w 323"/>
                <a:gd name="T119" fmla="*/ 59 h 209"/>
                <a:gd name="T120" fmla="*/ 79 w 323"/>
                <a:gd name="T121" fmla="*/ 11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 h="209">
                  <a:moveTo>
                    <a:pt x="199" y="116"/>
                  </a:moveTo>
                  <a:cubicBezTo>
                    <a:pt x="238" y="155"/>
                    <a:pt x="238" y="155"/>
                    <a:pt x="238" y="155"/>
                  </a:cubicBezTo>
                  <a:cubicBezTo>
                    <a:pt x="243" y="160"/>
                    <a:pt x="251" y="160"/>
                    <a:pt x="256" y="155"/>
                  </a:cubicBezTo>
                  <a:cubicBezTo>
                    <a:pt x="261" y="150"/>
                    <a:pt x="261" y="142"/>
                    <a:pt x="256" y="137"/>
                  </a:cubicBezTo>
                  <a:cubicBezTo>
                    <a:pt x="213" y="95"/>
                    <a:pt x="213" y="95"/>
                    <a:pt x="213" y="95"/>
                  </a:cubicBezTo>
                  <a:cubicBezTo>
                    <a:pt x="213" y="95"/>
                    <a:pt x="195" y="100"/>
                    <a:pt x="175" y="80"/>
                  </a:cubicBezTo>
                  <a:cubicBezTo>
                    <a:pt x="162" y="67"/>
                    <a:pt x="169" y="38"/>
                    <a:pt x="169" y="38"/>
                  </a:cubicBezTo>
                  <a:cubicBezTo>
                    <a:pt x="149" y="39"/>
                    <a:pt x="149" y="39"/>
                    <a:pt x="149" y="39"/>
                  </a:cubicBezTo>
                  <a:cubicBezTo>
                    <a:pt x="136" y="56"/>
                    <a:pt x="136" y="56"/>
                    <a:pt x="136" y="56"/>
                  </a:cubicBezTo>
                  <a:cubicBezTo>
                    <a:pt x="131" y="61"/>
                    <a:pt x="122" y="61"/>
                    <a:pt x="117" y="56"/>
                  </a:cubicBezTo>
                  <a:cubicBezTo>
                    <a:pt x="111" y="50"/>
                    <a:pt x="111" y="42"/>
                    <a:pt x="117" y="36"/>
                  </a:cubicBezTo>
                  <a:cubicBezTo>
                    <a:pt x="141" y="10"/>
                    <a:pt x="141" y="10"/>
                    <a:pt x="141" y="10"/>
                  </a:cubicBezTo>
                  <a:cubicBezTo>
                    <a:pt x="141" y="10"/>
                    <a:pt x="145" y="4"/>
                    <a:pt x="152" y="4"/>
                  </a:cubicBezTo>
                  <a:cubicBezTo>
                    <a:pt x="159" y="4"/>
                    <a:pt x="175" y="12"/>
                    <a:pt x="175" y="12"/>
                  </a:cubicBezTo>
                  <a:cubicBezTo>
                    <a:pt x="229" y="40"/>
                    <a:pt x="229" y="40"/>
                    <a:pt x="229" y="40"/>
                  </a:cubicBezTo>
                  <a:cubicBezTo>
                    <a:pt x="289" y="12"/>
                    <a:pt x="289" y="12"/>
                    <a:pt x="289" y="12"/>
                  </a:cubicBezTo>
                  <a:cubicBezTo>
                    <a:pt x="323" y="79"/>
                    <a:pt x="323" y="79"/>
                    <a:pt x="323" y="79"/>
                  </a:cubicBezTo>
                  <a:cubicBezTo>
                    <a:pt x="244" y="125"/>
                    <a:pt x="244" y="125"/>
                    <a:pt x="244" y="125"/>
                  </a:cubicBezTo>
                  <a:moveTo>
                    <a:pt x="181" y="133"/>
                  </a:moveTo>
                  <a:cubicBezTo>
                    <a:pt x="212" y="164"/>
                    <a:pt x="212" y="164"/>
                    <a:pt x="212" y="164"/>
                  </a:cubicBezTo>
                  <a:cubicBezTo>
                    <a:pt x="217" y="169"/>
                    <a:pt x="225" y="169"/>
                    <a:pt x="230" y="164"/>
                  </a:cubicBezTo>
                  <a:cubicBezTo>
                    <a:pt x="235" y="159"/>
                    <a:pt x="235" y="151"/>
                    <a:pt x="230" y="146"/>
                  </a:cubicBezTo>
                  <a:moveTo>
                    <a:pt x="164" y="152"/>
                  </a:moveTo>
                  <a:cubicBezTo>
                    <a:pt x="191" y="179"/>
                    <a:pt x="191" y="179"/>
                    <a:pt x="191" y="179"/>
                  </a:cubicBezTo>
                  <a:cubicBezTo>
                    <a:pt x="196" y="184"/>
                    <a:pt x="204" y="184"/>
                    <a:pt x="209" y="179"/>
                  </a:cubicBezTo>
                  <a:cubicBezTo>
                    <a:pt x="214" y="174"/>
                    <a:pt x="214" y="167"/>
                    <a:pt x="209" y="162"/>
                  </a:cubicBezTo>
                  <a:moveTo>
                    <a:pt x="156" y="180"/>
                  </a:moveTo>
                  <a:cubicBezTo>
                    <a:pt x="168" y="191"/>
                    <a:pt x="168" y="191"/>
                    <a:pt x="168" y="191"/>
                  </a:cubicBezTo>
                  <a:cubicBezTo>
                    <a:pt x="173" y="196"/>
                    <a:pt x="181" y="196"/>
                    <a:pt x="186" y="191"/>
                  </a:cubicBezTo>
                  <a:cubicBezTo>
                    <a:pt x="191" y="186"/>
                    <a:pt x="191" y="178"/>
                    <a:pt x="186" y="173"/>
                  </a:cubicBezTo>
                  <a:moveTo>
                    <a:pt x="135" y="170"/>
                  </a:moveTo>
                  <a:cubicBezTo>
                    <a:pt x="140" y="165"/>
                    <a:pt x="140" y="157"/>
                    <a:pt x="135" y="152"/>
                  </a:cubicBezTo>
                  <a:cubicBezTo>
                    <a:pt x="130" y="147"/>
                    <a:pt x="122" y="147"/>
                    <a:pt x="117" y="152"/>
                  </a:cubicBezTo>
                  <a:cubicBezTo>
                    <a:pt x="100" y="170"/>
                    <a:pt x="100" y="170"/>
                    <a:pt x="100" y="170"/>
                  </a:cubicBezTo>
                  <a:cubicBezTo>
                    <a:pt x="95" y="175"/>
                    <a:pt x="95" y="183"/>
                    <a:pt x="100" y="188"/>
                  </a:cubicBezTo>
                  <a:cubicBezTo>
                    <a:pt x="105" y="193"/>
                    <a:pt x="113" y="193"/>
                    <a:pt x="118" y="188"/>
                  </a:cubicBezTo>
                  <a:moveTo>
                    <a:pt x="116" y="153"/>
                  </a:moveTo>
                  <a:cubicBezTo>
                    <a:pt x="121" y="148"/>
                    <a:pt x="121" y="140"/>
                    <a:pt x="116" y="135"/>
                  </a:cubicBezTo>
                  <a:cubicBezTo>
                    <a:pt x="111" y="130"/>
                    <a:pt x="103" y="130"/>
                    <a:pt x="98" y="135"/>
                  </a:cubicBezTo>
                  <a:cubicBezTo>
                    <a:pt x="82" y="153"/>
                    <a:pt x="82" y="153"/>
                    <a:pt x="82" y="153"/>
                  </a:cubicBezTo>
                  <a:cubicBezTo>
                    <a:pt x="77" y="158"/>
                    <a:pt x="77" y="166"/>
                    <a:pt x="82" y="171"/>
                  </a:cubicBezTo>
                  <a:cubicBezTo>
                    <a:pt x="86" y="176"/>
                    <a:pt x="94" y="176"/>
                    <a:pt x="99" y="171"/>
                  </a:cubicBezTo>
                  <a:moveTo>
                    <a:pt x="97" y="136"/>
                  </a:moveTo>
                  <a:cubicBezTo>
                    <a:pt x="102" y="131"/>
                    <a:pt x="102" y="123"/>
                    <a:pt x="97" y="118"/>
                  </a:cubicBezTo>
                  <a:cubicBezTo>
                    <a:pt x="92" y="114"/>
                    <a:pt x="84" y="114"/>
                    <a:pt x="79" y="118"/>
                  </a:cubicBezTo>
                  <a:cubicBezTo>
                    <a:pt x="63" y="136"/>
                    <a:pt x="63" y="136"/>
                    <a:pt x="63" y="136"/>
                  </a:cubicBezTo>
                  <a:cubicBezTo>
                    <a:pt x="58" y="141"/>
                    <a:pt x="58" y="149"/>
                    <a:pt x="63" y="154"/>
                  </a:cubicBezTo>
                  <a:cubicBezTo>
                    <a:pt x="68" y="159"/>
                    <a:pt x="76" y="159"/>
                    <a:pt x="81" y="154"/>
                  </a:cubicBezTo>
                  <a:moveTo>
                    <a:pt x="120" y="186"/>
                  </a:moveTo>
                  <a:cubicBezTo>
                    <a:pt x="115" y="191"/>
                    <a:pt x="115" y="199"/>
                    <a:pt x="120" y="204"/>
                  </a:cubicBezTo>
                  <a:cubicBezTo>
                    <a:pt x="125" y="209"/>
                    <a:pt x="133" y="209"/>
                    <a:pt x="137" y="204"/>
                  </a:cubicBezTo>
                  <a:cubicBezTo>
                    <a:pt x="153" y="188"/>
                    <a:pt x="153" y="188"/>
                    <a:pt x="153" y="188"/>
                  </a:cubicBezTo>
                  <a:cubicBezTo>
                    <a:pt x="158" y="183"/>
                    <a:pt x="158" y="175"/>
                    <a:pt x="153" y="170"/>
                  </a:cubicBezTo>
                  <a:cubicBezTo>
                    <a:pt x="148" y="165"/>
                    <a:pt x="140" y="165"/>
                    <a:pt x="135" y="170"/>
                  </a:cubicBezTo>
                  <a:lnTo>
                    <a:pt x="120" y="186"/>
                  </a:lnTo>
                  <a:close/>
                  <a:moveTo>
                    <a:pt x="131" y="20"/>
                  </a:moveTo>
                  <a:cubicBezTo>
                    <a:pt x="131" y="20"/>
                    <a:pt x="118" y="12"/>
                    <a:pt x="101" y="14"/>
                  </a:cubicBezTo>
                  <a:cubicBezTo>
                    <a:pt x="89" y="16"/>
                    <a:pt x="84" y="21"/>
                    <a:pt x="84" y="21"/>
                  </a:cubicBezTo>
                  <a:cubicBezTo>
                    <a:pt x="53" y="0"/>
                    <a:pt x="53" y="0"/>
                    <a:pt x="53" y="0"/>
                  </a:cubicBezTo>
                  <a:cubicBezTo>
                    <a:pt x="0" y="59"/>
                    <a:pt x="0" y="59"/>
                    <a:pt x="0" y="59"/>
                  </a:cubicBezTo>
                  <a:cubicBezTo>
                    <a:pt x="79" y="118"/>
                    <a:pt x="79" y="118"/>
                    <a:pt x="79" y="1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900">
                <a:gradFill>
                  <a:gsLst>
                    <a:gs pos="0">
                      <a:srgbClr val="505050"/>
                    </a:gs>
                    <a:gs pos="100000">
                      <a:srgbClr val="505050"/>
                    </a:gs>
                  </a:gsLst>
                </a:gradFill>
                <a:latin typeface="Segoe UI Semilight"/>
              </a:endParaRPr>
            </a:p>
          </p:txBody>
        </p:sp>
        <p:sp>
          <p:nvSpPr>
            <p:cNvPr id="30" name="Arc 29">
              <a:extLst>
                <a:ext uri="{FF2B5EF4-FFF2-40B4-BE49-F238E27FC236}">
                  <a16:creationId xmlns:a16="http://schemas.microsoft.com/office/drawing/2014/main" id="{C8E91473-ACD1-4A24-84D6-DAFFF6669DEB}"/>
                </a:ext>
              </a:extLst>
            </p:cNvPr>
            <p:cNvSpPr/>
            <p:nvPr/>
          </p:nvSpPr>
          <p:spPr bwMode="auto">
            <a:xfrm>
              <a:off x="4584947" y="272586"/>
              <a:ext cx="3133864" cy="3133864"/>
            </a:xfrm>
            <a:prstGeom prst="arc">
              <a:avLst>
                <a:gd name="adj1" fmla="val 6114781"/>
                <a:gd name="adj2" fmla="val 4792528"/>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763">
                <a:gradFill>
                  <a:gsLst>
                    <a:gs pos="0">
                      <a:srgbClr val="505050"/>
                    </a:gs>
                    <a:gs pos="100000">
                      <a:srgbClr val="505050"/>
                    </a:gs>
                  </a:gsLst>
                </a:gradFill>
                <a:latin typeface="Segoe UI Semilight"/>
              </a:endParaRPr>
            </a:p>
          </p:txBody>
        </p:sp>
        <p:sp>
          <p:nvSpPr>
            <p:cNvPr id="31" name="bank">
              <a:extLst>
                <a:ext uri="{FF2B5EF4-FFF2-40B4-BE49-F238E27FC236}">
                  <a16:creationId xmlns:a16="http://schemas.microsoft.com/office/drawing/2014/main" id="{41950181-BCC7-48B9-8FB8-512E8979E094}"/>
                </a:ext>
              </a:extLst>
            </p:cNvPr>
            <p:cNvSpPr>
              <a:spLocks noChangeAspect="1" noEditPoints="1"/>
            </p:cNvSpPr>
            <p:nvPr/>
          </p:nvSpPr>
          <p:spPr bwMode="auto">
            <a:xfrm>
              <a:off x="6013621" y="2581681"/>
              <a:ext cx="276517" cy="255865"/>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900">
                <a:gradFill>
                  <a:gsLst>
                    <a:gs pos="0">
                      <a:srgbClr val="505050"/>
                    </a:gs>
                    <a:gs pos="100000">
                      <a:srgbClr val="505050"/>
                    </a:gs>
                  </a:gsLst>
                </a:gradFill>
                <a:latin typeface="Segoe UI Semilight"/>
              </a:endParaRPr>
            </a:p>
          </p:txBody>
        </p:sp>
        <p:sp>
          <p:nvSpPr>
            <p:cNvPr id="32" name="Freeform 5">
              <a:extLst>
                <a:ext uri="{FF2B5EF4-FFF2-40B4-BE49-F238E27FC236}">
                  <a16:creationId xmlns:a16="http://schemas.microsoft.com/office/drawing/2014/main" id="{AA730D17-0CDB-46E4-9D37-DB6CFB233CF9}"/>
                </a:ext>
              </a:extLst>
            </p:cNvPr>
            <p:cNvSpPr>
              <a:spLocks noChangeAspect="1" noEditPoints="1"/>
            </p:cNvSpPr>
            <p:nvPr/>
          </p:nvSpPr>
          <p:spPr bwMode="auto">
            <a:xfrm>
              <a:off x="6024367" y="3285126"/>
              <a:ext cx="240371" cy="243664"/>
            </a:xfrm>
            <a:custGeom>
              <a:avLst/>
              <a:gdLst>
                <a:gd name="T0" fmla="*/ 230 w 318"/>
                <a:gd name="T1" fmla="*/ 29 h 324"/>
                <a:gd name="T2" fmla="*/ 316 w 318"/>
                <a:gd name="T3" fmla="*/ 0 h 324"/>
                <a:gd name="T4" fmla="*/ 301 w 318"/>
                <a:gd name="T5" fmla="*/ 186 h 324"/>
                <a:gd name="T6" fmla="*/ 159 w 318"/>
                <a:gd name="T7" fmla="*/ 324 h 324"/>
                <a:gd name="T8" fmla="*/ 17 w 318"/>
                <a:gd name="T9" fmla="*/ 187 h 324"/>
                <a:gd name="T10" fmla="*/ 2 w 318"/>
                <a:gd name="T11" fmla="*/ 0 h 324"/>
                <a:gd name="T12" fmla="*/ 88 w 318"/>
                <a:gd name="T13" fmla="*/ 29 h 324"/>
                <a:gd name="T14" fmla="*/ 159 w 318"/>
                <a:gd name="T15" fmla="*/ 4 h 324"/>
                <a:gd name="T16" fmla="*/ 230 w 318"/>
                <a:gd name="T17" fmla="*/ 29 h 324"/>
                <a:gd name="T18" fmla="*/ 95 w 318"/>
                <a:gd name="T19" fmla="*/ 164 h 324"/>
                <a:gd name="T20" fmla="*/ 136 w 318"/>
                <a:gd name="T21" fmla="*/ 206 h 324"/>
                <a:gd name="T22" fmla="*/ 223 w 318"/>
                <a:gd name="T23" fmla="*/ 11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324">
                  <a:moveTo>
                    <a:pt x="230" y="29"/>
                  </a:moveTo>
                  <a:cubicBezTo>
                    <a:pt x="280" y="29"/>
                    <a:pt x="316" y="0"/>
                    <a:pt x="316" y="0"/>
                  </a:cubicBezTo>
                  <a:cubicBezTo>
                    <a:pt x="316" y="0"/>
                    <a:pt x="318" y="146"/>
                    <a:pt x="301" y="186"/>
                  </a:cubicBezTo>
                  <a:cubicBezTo>
                    <a:pt x="282" y="233"/>
                    <a:pt x="252" y="287"/>
                    <a:pt x="159" y="324"/>
                  </a:cubicBezTo>
                  <a:cubicBezTo>
                    <a:pt x="70" y="287"/>
                    <a:pt x="35" y="232"/>
                    <a:pt x="17" y="187"/>
                  </a:cubicBezTo>
                  <a:cubicBezTo>
                    <a:pt x="0" y="146"/>
                    <a:pt x="2" y="0"/>
                    <a:pt x="2" y="0"/>
                  </a:cubicBezTo>
                  <a:cubicBezTo>
                    <a:pt x="2" y="0"/>
                    <a:pt x="38" y="29"/>
                    <a:pt x="88" y="29"/>
                  </a:cubicBezTo>
                  <a:cubicBezTo>
                    <a:pt x="126" y="29"/>
                    <a:pt x="150" y="12"/>
                    <a:pt x="159" y="4"/>
                  </a:cubicBezTo>
                  <a:cubicBezTo>
                    <a:pt x="168" y="12"/>
                    <a:pt x="192" y="29"/>
                    <a:pt x="230" y="29"/>
                  </a:cubicBezTo>
                  <a:close/>
                  <a:moveTo>
                    <a:pt x="95" y="164"/>
                  </a:moveTo>
                  <a:cubicBezTo>
                    <a:pt x="136" y="206"/>
                    <a:pt x="136" y="206"/>
                    <a:pt x="136" y="206"/>
                  </a:cubicBezTo>
                  <a:cubicBezTo>
                    <a:pt x="223" y="118"/>
                    <a:pt x="223" y="118"/>
                    <a:pt x="223" y="1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defTabSz="932205">
                <a:defRPr/>
              </a:pPr>
              <a:endParaRPr lang="en-US" sz="1763">
                <a:solidFill>
                  <a:srgbClr val="353535"/>
                </a:solidFill>
                <a:latin typeface="Segoe UI Semilight"/>
              </a:endParaRPr>
            </a:p>
          </p:txBody>
        </p:sp>
      </p:grpSp>
      <p:sp>
        <p:nvSpPr>
          <p:cNvPr id="39" name="TextBox 38">
            <a:extLst>
              <a:ext uri="{FF2B5EF4-FFF2-40B4-BE49-F238E27FC236}">
                <a16:creationId xmlns:a16="http://schemas.microsoft.com/office/drawing/2014/main" id="{F04D80BA-2F8A-4F54-99A5-EDC1430A64DD}"/>
              </a:ext>
            </a:extLst>
          </p:cNvPr>
          <p:cNvSpPr txBox="1"/>
          <p:nvPr/>
        </p:nvSpPr>
        <p:spPr>
          <a:xfrm>
            <a:off x="9739666" y="4195629"/>
            <a:ext cx="2100920" cy="279431"/>
          </a:xfrm>
          <a:prstGeom prst="rect">
            <a:avLst/>
          </a:prstGeom>
          <a:solidFill>
            <a:schemeClr val="bg1"/>
          </a:solidFill>
          <a:ln w="19050">
            <a:solidFill>
              <a:srgbClr val="107C10"/>
            </a:solidFill>
          </a:ln>
        </p:spPr>
        <p:txBody>
          <a:bodyPr wrap="square" rtlCol="0" anchor="ctr">
            <a:noAutofit/>
          </a:bodyPr>
          <a:lstStyle/>
          <a:p>
            <a:pPr algn="r" defTabSz="913463">
              <a:defRPr/>
            </a:pPr>
            <a:r>
              <a:rPr lang="en-US" sz="1632" b="1" kern="0">
                <a:latin typeface="Segoe UI"/>
              </a:rPr>
              <a:t>~15%</a:t>
            </a:r>
          </a:p>
        </p:txBody>
      </p:sp>
      <p:grpSp>
        <p:nvGrpSpPr>
          <p:cNvPr id="40" name="Group 39">
            <a:extLst>
              <a:ext uri="{FF2B5EF4-FFF2-40B4-BE49-F238E27FC236}">
                <a16:creationId xmlns:a16="http://schemas.microsoft.com/office/drawing/2014/main" id="{67390367-799A-40B9-9EFC-C99D3EFEFDA0}"/>
              </a:ext>
              <a:ext uri="{C183D7F6-B498-43B3-948B-1728B52AA6E4}">
                <adec:decorative xmlns:adec="http://schemas.microsoft.com/office/drawing/2017/decorative" val="1"/>
              </a:ext>
            </a:extLst>
          </p:cNvPr>
          <p:cNvGrpSpPr/>
          <p:nvPr/>
        </p:nvGrpSpPr>
        <p:grpSpPr>
          <a:xfrm>
            <a:off x="2084283" y="4153513"/>
            <a:ext cx="8376698" cy="363663"/>
            <a:chOff x="912919" y="1917947"/>
            <a:chExt cx="3530256" cy="493454"/>
          </a:xfrm>
          <a:solidFill>
            <a:srgbClr val="FFFFFF"/>
          </a:solidFill>
        </p:grpSpPr>
        <p:sp>
          <p:nvSpPr>
            <p:cNvPr id="41" name="Trapezoid 24">
              <a:extLst>
                <a:ext uri="{FF2B5EF4-FFF2-40B4-BE49-F238E27FC236}">
                  <a16:creationId xmlns:a16="http://schemas.microsoft.com/office/drawing/2014/main" id="{87A54B20-7DEA-4588-A01F-1FAB2FAE2874}"/>
                </a:ext>
              </a:extLst>
            </p:cNvPr>
            <p:cNvSpPr/>
            <p:nvPr/>
          </p:nvSpPr>
          <p:spPr bwMode="auto">
            <a:xfrm rot="10800000">
              <a:off x="912919" y="1917947"/>
              <a:ext cx="3530256" cy="493454"/>
            </a:xfrm>
            <a:custGeom>
              <a:avLst/>
              <a:gdLst>
                <a:gd name="connsiteX0" fmla="*/ 0 w 8046143"/>
                <a:gd name="connsiteY0" fmla="*/ 356616 h 356616"/>
                <a:gd name="connsiteX1" fmla="*/ 267234 w 8046143"/>
                <a:gd name="connsiteY1" fmla="*/ 0 h 356616"/>
                <a:gd name="connsiteX2" fmla="*/ 7778909 w 8046143"/>
                <a:gd name="connsiteY2" fmla="*/ 0 h 356616"/>
                <a:gd name="connsiteX3" fmla="*/ 8046143 w 8046143"/>
                <a:gd name="connsiteY3" fmla="*/ 356616 h 356616"/>
                <a:gd name="connsiteX4" fmla="*/ 0 w 8046143"/>
                <a:gd name="connsiteY4" fmla="*/ 356616 h 356616"/>
                <a:gd name="connsiteX0" fmla="*/ 0 w 8046143"/>
                <a:gd name="connsiteY0" fmla="*/ 356616 h 356616"/>
                <a:gd name="connsiteX1" fmla="*/ 267234 w 8046143"/>
                <a:gd name="connsiteY1" fmla="*/ 0 h 356616"/>
                <a:gd name="connsiteX2" fmla="*/ 7437914 w 8046143"/>
                <a:gd name="connsiteY2" fmla="*/ 0 h 356616"/>
                <a:gd name="connsiteX3" fmla="*/ 8046143 w 8046143"/>
                <a:gd name="connsiteY3" fmla="*/ 356616 h 356616"/>
                <a:gd name="connsiteX4" fmla="*/ 0 w 8046143"/>
                <a:gd name="connsiteY4" fmla="*/ 356616 h 356616"/>
                <a:gd name="connsiteX0" fmla="*/ 0 w 8046143"/>
                <a:gd name="connsiteY0" fmla="*/ 356616 h 356616"/>
                <a:gd name="connsiteX1" fmla="*/ 573986 w 8046143"/>
                <a:gd name="connsiteY1" fmla="*/ 0 h 356616"/>
                <a:gd name="connsiteX2" fmla="*/ 7437914 w 8046143"/>
                <a:gd name="connsiteY2" fmla="*/ 0 h 356616"/>
                <a:gd name="connsiteX3" fmla="*/ 8046143 w 8046143"/>
                <a:gd name="connsiteY3" fmla="*/ 356616 h 356616"/>
                <a:gd name="connsiteX4" fmla="*/ 0 w 8046143"/>
                <a:gd name="connsiteY4" fmla="*/ 356616 h 35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143" h="356616">
                  <a:moveTo>
                    <a:pt x="0" y="356616"/>
                  </a:moveTo>
                  <a:lnTo>
                    <a:pt x="573986" y="0"/>
                  </a:lnTo>
                  <a:lnTo>
                    <a:pt x="7437914" y="0"/>
                  </a:lnTo>
                  <a:lnTo>
                    <a:pt x="8046143" y="356616"/>
                  </a:lnTo>
                  <a:lnTo>
                    <a:pt x="0" y="356616"/>
                  </a:lnTo>
                  <a:close/>
                </a:path>
              </a:pathLst>
            </a:custGeom>
            <a:solidFill>
              <a:srgbClr val="107C10"/>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algn="ctr" defTabSz="1242133" fontAlgn="base">
                <a:spcBef>
                  <a:spcPct val="0"/>
                </a:spcBef>
                <a:spcAft>
                  <a:spcPct val="0"/>
                </a:spcAft>
              </a:pPr>
              <a:endParaRPr lang="en-US" sz="1397" kern="0">
                <a:solidFill>
                  <a:srgbClr val="0078D7"/>
                </a:solidFill>
                <a:latin typeface="Segoe UI"/>
              </a:endParaRPr>
            </a:p>
          </p:txBody>
        </p:sp>
        <p:sp>
          <p:nvSpPr>
            <p:cNvPr id="42" name="TextBox 41">
              <a:extLst>
                <a:ext uri="{FF2B5EF4-FFF2-40B4-BE49-F238E27FC236}">
                  <a16:creationId xmlns:a16="http://schemas.microsoft.com/office/drawing/2014/main" id="{747E15FD-3D58-482A-9BBA-6B769921C02F}"/>
                </a:ext>
              </a:extLst>
            </p:cNvPr>
            <p:cNvSpPr txBox="1"/>
            <p:nvPr/>
          </p:nvSpPr>
          <p:spPr>
            <a:xfrm>
              <a:off x="1347446" y="1941227"/>
              <a:ext cx="3013802" cy="464598"/>
            </a:xfrm>
            <a:prstGeom prst="rect">
              <a:avLst/>
            </a:prstGeom>
            <a:noFill/>
            <a:ln>
              <a:noFill/>
            </a:ln>
          </p:spPr>
          <p:txBody>
            <a:bodyPr wrap="square" lIns="121834" tIns="60916" rIns="121834" bIns="60916" rtlCol="0" anchor="ctr" anchorCtr="1">
              <a:spAutoFit/>
            </a:bodyPr>
            <a:lstStyle/>
            <a:p>
              <a:pPr algn="ctr" defTabSz="913699">
                <a:defRPr/>
              </a:pPr>
              <a:r>
                <a:rPr lang="en-US" sz="1397" kern="0">
                  <a:solidFill>
                    <a:srgbClr val="FFFFFF"/>
                  </a:solidFill>
                  <a:latin typeface="Segoe UI"/>
                </a:rPr>
                <a:t>Use or convert to a SaaS (1</a:t>
              </a:r>
              <a:r>
                <a:rPr lang="en-US" sz="1397" kern="0" baseline="30000">
                  <a:solidFill>
                    <a:srgbClr val="FFFFFF"/>
                  </a:solidFill>
                  <a:latin typeface="Segoe UI"/>
                </a:rPr>
                <a:t>st</a:t>
              </a:r>
              <a:r>
                <a:rPr lang="en-US" sz="1397" kern="0">
                  <a:solidFill>
                    <a:srgbClr val="FFFFFF"/>
                  </a:solidFill>
                  <a:latin typeface="Segoe UI"/>
                </a:rPr>
                <a:t> or 3</a:t>
              </a:r>
              <a:r>
                <a:rPr lang="en-US" sz="1397" kern="0" baseline="30000">
                  <a:solidFill>
                    <a:srgbClr val="FFFFFF"/>
                  </a:solidFill>
                  <a:latin typeface="Segoe UI"/>
                </a:rPr>
                <a:t>rd </a:t>
              </a:r>
              <a:r>
                <a:rPr lang="en-US" sz="1397" kern="0">
                  <a:solidFill>
                    <a:srgbClr val="FFFFFF"/>
                  </a:solidFill>
                  <a:latin typeface="Segoe UI"/>
                </a:rPr>
                <a:t>party) solution</a:t>
              </a:r>
            </a:p>
          </p:txBody>
        </p:sp>
      </p:grpSp>
      <p:sp>
        <p:nvSpPr>
          <p:cNvPr id="43" name="TextBox 42">
            <a:extLst>
              <a:ext uri="{FF2B5EF4-FFF2-40B4-BE49-F238E27FC236}">
                <a16:creationId xmlns:a16="http://schemas.microsoft.com/office/drawing/2014/main" id="{EE9A25B1-05D1-42F1-98F9-5B480C7DDA85}"/>
              </a:ext>
            </a:extLst>
          </p:cNvPr>
          <p:cNvSpPr txBox="1"/>
          <p:nvPr/>
        </p:nvSpPr>
        <p:spPr>
          <a:xfrm>
            <a:off x="10241066" y="3816493"/>
            <a:ext cx="1602109" cy="279741"/>
          </a:xfrm>
          <a:prstGeom prst="rect">
            <a:avLst/>
          </a:prstGeom>
          <a:solidFill>
            <a:schemeClr val="bg1"/>
          </a:solidFill>
          <a:ln w="19050">
            <a:solidFill>
              <a:schemeClr val="accent2"/>
            </a:solidFill>
          </a:ln>
        </p:spPr>
        <p:txBody>
          <a:bodyPr wrap="square" rtlCol="0" anchor="ctr">
            <a:noAutofit/>
          </a:bodyPr>
          <a:lstStyle/>
          <a:p>
            <a:pPr algn="r" defTabSz="913463">
              <a:defRPr/>
            </a:pPr>
            <a:r>
              <a:rPr lang="en-US" sz="1632" b="1" kern="0">
                <a:latin typeface="Segoe UI"/>
              </a:rPr>
              <a:t>~30%</a:t>
            </a:r>
          </a:p>
        </p:txBody>
      </p:sp>
      <p:grpSp>
        <p:nvGrpSpPr>
          <p:cNvPr id="44" name="Group 43">
            <a:extLst>
              <a:ext uri="{FF2B5EF4-FFF2-40B4-BE49-F238E27FC236}">
                <a16:creationId xmlns:a16="http://schemas.microsoft.com/office/drawing/2014/main" id="{27C71291-CFAE-47B0-88A9-955C19632C15}"/>
              </a:ext>
              <a:ext uri="{C183D7F6-B498-43B3-948B-1728B52AA6E4}">
                <adec:decorative xmlns:adec="http://schemas.microsoft.com/office/drawing/2017/decorative" val="1"/>
              </a:ext>
            </a:extLst>
          </p:cNvPr>
          <p:cNvGrpSpPr/>
          <p:nvPr/>
        </p:nvGrpSpPr>
        <p:grpSpPr>
          <a:xfrm>
            <a:off x="1471961" y="3774532"/>
            <a:ext cx="9604453" cy="363663"/>
            <a:chOff x="889400" y="1491972"/>
            <a:chExt cx="3648731" cy="472872"/>
          </a:xfrm>
          <a:solidFill>
            <a:srgbClr val="FFFFFF"/>
          </a:solidFill>
        </p:grpSpPr>
        <p:sp>
          <p:nvSpPr>
            <p:cNvPr id="45" name="Trapezoid 62">
              <a:extLst>
                <a:ext uri="{FF2B5EF4-FFF2-40B4-BE49-F238E27FC236}">
                  <a16:creationId xmlns:a16="http://schemas.microsoft.com/office/drawing/2014/main" id="{A26F7721-E9D5-4933-89C5-5402EA473B7B}"/>
                </a:ext>
              </a:extLst>
            </p:cNvPr>
            <p:cNvSpPr/>
            <p:nvPr/>
          </p:nvSpPr>
          <p:spPr bwMode="auto">
            <a:xfrm rot="10800000">
              <a:off x="889400" y="1491972"/>
              <a:ext cx="3648731" cy="472872"/>
            </a:xfrm>
            <a:custGeom>
              <a:avLst/>
              <a:gdLst>
                <a:gd name="connsiteX0" fmla="*/ 0 w 9711920"/>
                <a:gd name="connsiteY0" fmla="*/ 356616 h 356616"/>
                <a:gd name="connsiteX1" fmla="*/ 267234 w 9711920"/>
                <a:gd name="connsiteY1" fmla="*/ 0 h 356616"/>
                <a:gd name="connsiteX2" fmla="*/ 9444686 w 9711920"/>
                <a:gd name="connsiteY2" fmla="*/ 0 h 356616"/>
                <a:gd name="connsiteX3" fmla="*/ 9711920 w 9711920"/>
                <a:gd name="connsiteY3" fmla="*/ 356616 h 356616"/>
                <a:gd name="connsiteX4" fmla="*/ 0 w 9711920"/>
                <a:gd name="connsiteY4" fmla="*/ 356616 h 356616"/>
                <a:gd name="connsiteX0" fmla="*/ 0 w 9711920"/>
                <a:gd name="connsiteY0" fmla="*/ 356616 h 356616"/>
                <a:gd name="connsiteX1" fmla="*/ 267234 w 9711920"/>
                <a:gd name="connsiteY1" fmla="*/ 0 h 356616"/>
                <a:gd name="connsiteX2" fmla="*/ 9107501 w 9711920"/>
                <a:gd name="connsiteY2" fmla="*/ 1905 h 356616"/>
                <a:gd name="connsiteX3" fmla="*/ 9711920 w 9711920"/>
                <a:gd name="connsiteY3" fmla="*/ 356616 h 356616"/>
                <a:gd name="connsiteX4" fmla="*/ 0 w 9711920"/>
                <a:gd name="connsiteY4" fmla="*/ 356616 h 356616"/>
                <a:gd name="connsiteX0" fmla="*/ 0 w 9711920"/>
                <a:gd name="connsiteY0" fmla="*/ 356616 h 356616"/>
                <a:gd name="connsiteX1" fmla="*/ 612598 w 9711920"/>
                <a:gd name="connsiteY1" fmla="*/ 0 h 356616"/>
                <a:gd name="connsiteX2" fmla="*/ 9107501 w 9711920"/>
                <a:gd name="connsiteY2" fmla="*/ 1905 h 356616"/>
                <a:gd name="connsiteX3" fmla="*/ 9711920 w 9711920"/>
                <a:gd name="connsiteY3" fmla="*/ 356616 h 356616"/>
                <a:gd name="connsiteX4" fmla="*/ 0 w 9711920"/>
                <a:gd name="connsiteY4" fmla="*/ 356616 h 35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1920" h="356616">
                  <a:moveTo>
                    <a:pt x="0" y="356616"/>
                  </a:moveTo>
                  <a:lnTo>
                    <a:pt x="612598" y="0"/>
                  </a:lnTo>
                  <a:lnTo>
                    <a:pt x="9107501" y="1905"/>
                  </a:lnTo>
                  <a:lnTo>
                    <a:pt x="9711920" y="356616"/>
                  </a:lnTo>
                  <a:lnTo>
                    <a:pt x="0" y="356616"/>
                  </a:lnTo>
                  <a:close/>
                </a:path>
              </a:pathLst>
            </a:custGeom>
            <a:solidFill>
              <a:srgbClr val="FFC000"/>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algn="ctr" defTabSz="1242133" fontAlgn="base">
                <a:spcBef>
                  <a:spcPct val="0"/>
                </a:spcBef>
                <a:spcAft>
                  <a:spcPct val="0"/>
                </a:spcAft>
                <a:defRPr/>
              </a:pPr>
              <a:endParaRPr lang="en-US" sz="1428" kern="0">
                <a:solidFill>
                  <a:srgbClr val="0078D7"/>
                </a:solidFill>
                <a:latin typeface="Segoe UI"/>
              </a:endParaRPr>
            </a:p>
          </p:txBody>
        </p:sp>
        <p:sp>
          <p:nvSpPr>
            <p:cNvPr id="46" name="TextBox 45">
              <a:extLst>
                <a:ext uri="{FF2B5EF4-FFF2-40B4-BE49-F238E27FC236}">
                  <a16:creationId xmlns:a16="http://schemas.microsoft.com/office/drawing/2014/main" id="{2A9B7190-9746-4992-AE8F-DF1B184F5EE4}"/>
                </a:ext>
              </a:extLst>
            </p:cNvPr>
            <p:cNvSpPr txBox="1"/>
            <p:nvPr/>
          </p:nvSpPr>
          <p:spPr>
            <a:xfrm>
              <a:off x="1072463" y="1535089"/>
              <a:ext cx="3299137" cy="422214"/>
            </a:xfrm>
            <a:prstGeom prst="rect">
              <a:avLst/>
            </a:prstGeom>
            <a:noFill/>
            <a:ln>
              <a:noFill/>
            </a:ln>
          </p:spPr>
          <p:txBody>
            <a:bodyPr wrap="square" lIns="121834" tIns="60916" rIns="121834" bIns="60916" rtlCol="0" anchor="ctr" anchorCtr="1">
              <a:spAutoFit/>
            </a:bodyPr>
            <a:lstStyle/>
            <a:p>
              <a:pPr algn="ctr" defTabSz="913699">
                <a:lnSpc>
                  <a:spcPct val="90000"/>
                </a:lnSpc>
                <a:defRPr/>
              </a:pPr>
              <a:r>
                <a:rPr lang="en-US" sz="1428" kern="0">
                  <a:latin typeface="Segoe UI"/>
                </a:rPr>
                <a:t>Retire it, right-size, eliminate environments</a:t>
              </a:r>
            </a:p>
          </p:txBody>
        </p:sp>
      </p:grpSp>
      <p:sp>
        <p:nvSpPr>
          <p:cNvPr id="47" name="Rectangle 46">
            <a:extLst>
              <a:ext uri="{FF2B5EF4-FFF2-40B4-BE49-F238E27FC236}">
                <a16:creationId xmlns:a16="http://schemas.microsoft.com/office/drawing/2014/main" id="{A723C250-FB8B-43C6-91B3-93486B3E4E64}"/>
              </a:ext>
            </a:extLst>
          </p:cNvPr>
          <p:cNvSpPr/>
          <p:nvPr/>
        </p:nvSpPr>
        <p:spPr>
          <a:xfrm>
            <a:off x="7486424" y="3397326"/>
            <a:ext cx="1839020" cy="219702"/>
          </a:xfrm>
          <a:prstGeom prst="rect">
            <a:avLst/>
          </a:prstGeom>
        </p:spPr>
        <p:txBody>
          <a:bodyPr wrap="none" lIns="0" tIns="0" rIns="0" bIns="0">
            <a:noAutofit/>
          </a:bodyPr>
          <a:lstStyle/>
          <a:p>
            <a:pPr defTabSz="932205">
              <a:spcAft>
                <a:spcPts val="600"/>
              </a:spcAft>
              <a:defRPr/>
            </a:pPr>
            <a:r>
              <a:rPr lang="en-US" sz="1428">
                <a:gradFill>
                  <a:gsLst>
                    <a:gs pos="0">
                      <a:srgbClr val="0078D4"/>
                    </a:gs>
                    <a:gs pos="100000">
                      <a:srgbClr val="0078D4"/>
                    </a:gs>
                  </a:gsLst>
                  <a:lin ang="5400000" scaled="0"/>
                </a:gradFill>
                <a:latin typeface="Segoe UI"/>
                <a:cs typeface="Segoe UI" panose="020B0502040204020203" pitchFamily="34" charset="0"/>
              </a:rPr>
              <a:t>Security and reliability</a:t>
            </a:r>
          </a:p>
        </p:txBody>
      </p:sp>
      <p:sp>
        <p:nvSpPr>
          <p:cNvPr id="48" name="Rectangle 47">
            <a:extLst>
              <a:ext uri="{FF2B5EF4-FFF2-40B4-BE49-F238E27FC236}">
                <a16:creationId xmlns:a16="http://schemas.microsoft.com/office/drawing/2014/main" id="{7D3E1269-A2CE-4EF9-B0BB-4F100004E0F9}"/>
              </a:ext>
            </a:extLst>
          </p:cNvPr>
          <p:cNvSpPr/>
          <p:nvPr/>
        </p:nvSpPr>
        <p:spPr>
          <a:xfrm>
            <a:off x="7624562" y="3146116"/>
            <a:ext cx="1227648" cy="219702"/>
          </a:xfrm>
          <a:prstGeom prst="rect">
            <a:avLst/>
          </a:prstGeom>
        </p:spPr>
        <p:txBody>
          <a:bodyPr wrap="none" lIns="0" tIns="0" rIns="0" bIns="0">
            <a:noAutofit/>
          </a:bodyPr>
          <a:lstStyle/>
          <a:p>
            <a:pPr defTabSz="932205">
              <a:spcAft>
                <a:spcPts val="600"/>
              </a:spcAft>
              <a:defRPr/>
            </a:pPr>
            <a:r>
              <a:rPr lang="en-US" sz="1428">
                <a:gradFill>
                  <a:gsLst>
                    <a:gs pos="0">
                      <a:srgbClr val="0078D4"/>
                    </a:gs>
                    <a:gs pos="100000">
                      <a:srgbClr val="0078D4"/>
                    </a:gs>
                  </a:gsLst>
                  <a:lin ang="5400000" scaled="0"/>
                </a:gradFill>
                <a:latin typeface="Segoe UI"/>
                <a:cs typeface="Segoe UI" panose="020B0502040204020203" pitchFamily="34" charset="0"/>
              </a:rPr>
              <a:t>Capex </a:t>
            </a:r>
            <a:r>
              <a:rPr lang="en-US" sz="1428">
                <a:gradFill>
                  <a:gsLst>
                    <a:gs pos="0">
                      <a:srgbClr val="0078D4"/>
                    </a:gs>
                    <a:gs pos="100000">
                      <a:srgbClr val="0078D4"/>
                    </a:gs>
                  </a:gsLst>
                  <a:lin ang="5400000" scaled="0"/>
                </a:gradFill>
                <a:latin typeface="Segoe UI"/>
                <a:cs typeface="Segoe UI" panose="020B0502040204020203" pitchFamily="34" charset="0"/>
                <a:sym typeface="Wingdings" panose="05000000000000000000" pitchFamily="2" charset="2"/>
              </a:rPr>
              <a:t> </a:t>
            </a:r>
            <a:r>
              <a:rPr lang="en-US" sz="1428" err="1">
                <a:gradFill>
                  <a:gsLst>
                    <a:gs pos="0">
                      <a:srgbClr val="0078D4"/>
                    </a:gs>
                    <a:gs pos="100000">
                      <a:srgbClr val="0078D4"/>
                    </a:gs>
                  </a:gsLst>
                  <a:lin ang="5400000" scaled="0"/>
                </a:gradFill>
                <a:latin typeface="Segoe UI"/>
                <a:cs typeface="Segoe UI" panose="020B0502040204020203" pitchFamily="34" charset="0"/>
                <a:sym typeface="Wingdings" panose="05000000000000000000" pitchFamily="2" charset="2"/>
              </a:rPr>
              <a:t>Opex</a:t>
            </a:r>
            <a:endParaRPr lang="en-US" sz="1428">
              <a:gradFill>
                <a:gsLst>
                  <a:gs pos="0">
                    <a:srgbClr val="0078D4"/>
                  </a:gs>
                  <a:gs pos="100000">
                    <a:srgbClr val="0078D4"/>
                  </a:gs>
                </a:gsLst>
                <a:lin ang="5400000" scaled="0"/>
              </a:gradFill>
              <a:latin typeface="Segoe UI"/>
              <a:cs typeface="Segoe UI" panose="020B0502040204020203" pitchFamily="34" charset="0"/>
            </a:endParaRPr>
          </a:p>
        </p:txBody>
      </p:sp>
      <p:sp>
        <p:nvSpPr>
          <p:cNvPr id="49" name="Rectangle 48">
            <a:extLst>
              <a:ext uri="{FF2B5EF4-FFF2-40B4-BE49-F238E27FC236}">
                <a16:creationId xmlns:a16="http://schemas.microsoft.com/office/drawing/2014/main" id="{C1226F09-4D96-4918-9E86-0D0F12F57D99}"/>
              </a:ext>
            </a:extLst>
          </p:cNvPr>
          <p:cNvSpPr/>
          <p:nvPr/>
        </p:nvSpPr>
        <p:spPr bwMode="auto">
          <a:xfrm>
            <a:off x="602524" y="1481861"/>
            <a:ext cx="3463499" cy="20397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71" tIns="139871" rIns="139871" bIns="0" numCol="1" rtlCol="0" anchor="t" anchorCtr="0" compatLnSpc="1">
            <a:prstTxWarp prst="textNoShape">
              <a:avLst/>
            </a:prstTxWarp>
          </a:bodyPr>
          <a:lstStyle/>
          <a:p>
            <a:pPr defTabSz="913576" fontAlgn="base">
              <a:lnSpc>
                <a:spcPct val="95000"/>
              </a:lnSpc>
              <a:spcBef>
                <a:spcPts val="600"/>
              </a:spcBef>
              <a:spcAft>
                <a:spcPct val="0"/>
              </a:spcAft>
              <a:defRPr/>
            </a:pPr>
            <a:r>
              <a:rPr lang="en-US" sz="1428" kern="0">
                <a:gradFill>
                  <a:gsLst>
                    <a:gs pos="0">
                      <a:srgbClr val="FFFFFF"/>
                    </a:gs>
                    <a:gs pos="100000">
                      <a:srgbClr val="FFFFFF"/>
                    </a:gs>
                  </a:gsLst>
                  <a:lin ang="5400000" scaled="0"/>
                </a:gradFill>
                <a:latin typeface="Segoe UI"/>
                <a:cs typeface="Segoe UI Semibold" panose="020B0702040204020203" pitchFamily="34" charset="0"/>
              </a:rPr>
              <a:t>What we learned</a:t>
            </a:r>
          </a:p>
          <a:p>
            <a:pPr marL="173210" indent="-173210" defTabSz="913576" fontAlgn="base">
              <a:lnSpc>
                <a:spcPct val="95000"/>
              </a:lnSpc>
              <a:spcBef>
                <a:spcPts val="306"/>
              </a:spcBef>
              <a:spcAft>
                <a:spcPct val="0"/>
              </a:spcAft>
              <a:buFont typeface="Arial" panose="020B0604020202020204" pitchFamily="34" charset="0"/>
              <a:buChar char="•"/>
              <a:defRPr/>
            </a:pPr>
            <a:r>
              <a:rPr lang="en-US" sz="1122" kern="0">
                <a:gradFill>
                  <a:gsLst>
                    <a:gs pos="0">
                      <a:srgbClr val="FFFFFF"/>
                    </a:gs>
                    <a:gs pos="100000">
                      <a:srgbClr val="FFFFFF"/>
                    </a:gs>
                  </a:gsLst>
                  <a:lin ang="5400000" scaled="0"/>
                </a:gradFill>
                <a:latin typeface="Segoe UI"/>
                <a:cs typeface="Segoe UI" panose="020B0502040204020203" pitchFamily="34" charset="0"/>
              </a:rPr>
              <a:t>Security wasn’t the main blocker</a:t>
            </a:r>
          </a:p>
          <a:p>
            <a:pPr marL="173210" indent="-173210" defTabSz="913576" fontAlgn="base">
              <a:lnSpc>
                <a:spcPct val="95000"/>
              </a:lnSpc>
              <a:spcBef>
                <a:spcPts val="306"/>
              </a:spcBef>
              <a:spcAft>
                <a:spcPct val="0"/>
              </a:spcAft>
              <a:buFont typeface="Arial" panose="020B0604020202020204" pitchFamily="34" charset="0"/>
              <a:buChar char="•"/>
              <a:defRPr/>
            </a:pPr>
            <a:r>
              <a:rPr lang="en-US" sz="1122" kern="0">
                <a:gradFill>
                  <a:gsLst>
                    <a:gs pos="0">
                      <a:srgbClr val="FFFFFF"/>
                    </a:gs>
                    <a:gs pos="100000">
                      <a:srgbClr val="FFFFFF"/>
                    </a:gs>
                  </a:gsLst>
                  <a:lin ang="5400000" scaled="0"/>
                </a:gradFill>
                <a:latin typeface="Segoe UI"/>
                <a:cs typeface="Segoe UI" panose="020B0502040204020203" pitchFamily="34" charset="0"/>
              </a:rPr>
              <a:t>A focus on </a:t>
            </a:r>
            <a:r>
              <a:rPr lang="en-US" sz="1122" kern="0">
                <a:gradFill>
                  <a:gsLst>
                    <a:gs pos="0">
                      <a:srgbClr val="FFFFFF"/>
                    </a:gs>
                    <a:gs pos="100000">
                      <a:srgbClr val="FFFFFF"/>
                    </a:gs>
                  </a:gsLst>
                  <a:lin ang="5400000" scaled="0"/>
                </a:gradFill>
                <a:latin typeface="Segoe UI"/>
                <a:cs typeface="Segoe UI Semibold" panose="020B0702040204020203" pitchFamily="34" charset="0"/>
              </a:rPr>
              <a:t>culture and mindset </a:t>
            </a:r>
            <a:r>
              <a:rPr lang="en-US" sz="1122" kern="0">
                <a:gradFill>
                  <a:gsLst>
                    <a:gs pos="0">
                      <a:srgbClr val="FFFFFF"/>
                    </a:gs>
                    <a:gs pos="100000">
                      <a:srgbClr val="FFFFFF"/>
                    </a:gs>
                  </a:gsLst>
                  <a:lin ang="5400000" scaled="0"/>
                </a:gradFill>
                <a:latin typeface="Segoe UI"/>
                <a:cs typeface="Segoe UI" panose="020B0502040204020203" pitchFamily="34" charset="0"/>
              </a:rPr>
              <a:t>from the </a:t>
            </a:r>
            <a:br>
              <a:rPr lang="en-US" sz="1122" kern="0">
                <a:gradFill>
                  <a:gsLst>
                    <a:gs pos="0">
                      <a:srgbClr val="FFFFFF"/>
                    </a:gs>
                    <a:gs pos="100000">
                      <a:srgbClr val="FFFFFF"/>
                    </a:gs>
                  </a:gsLst>
                  <a:lin ang="5400000" scaled="0"/>
                </a:gradFill>
                <a:latin typeface="Segoe UI"/>
                <a:cs typeface="Segoe UI" panose="020B0502040204020203" pitchFamily="34" charset="0"/>
              </a:rPr>
            </a:br>
            <a:r>
              <a:rPr lang="en-US" sz="1122" kern="0">
                <a:gradFill>
                  <a:gsLst>
                    <a:gs pos="0">
                      <a:srgbClr val="FFFFFF"/>
                    </a:gs>
                    <a:gs pos="100000">
                      <a:srgbClr val="FFFFFF"/>
                    </a:gs>
                  </a:gsLst>
                  <a:lin ang="5400000" scaled="0"/>
                </a:gradFill>
                <a:latin typeface="Segoe UI"/>
                <a:cs typeface="Segoe UI" panose="020B0502040204020203" pitchFamily="34" charset="0"/>
              </a:rPr>
              <a:t>beginning was needed to change behaviors</a:t>
            </a:r>
          </a:p>
        </p:txBody>
      </p:sp>
      <p:sp>
        <p:nvSpPr>
          <p:cNvPr id="50" name="TextBox 49">
            <a:extLst>
              <a:ext uri="{FF2B5EF4-FFF2-40B4-BE49-F238E27FC236}">
                <a16:creationId xmlns:a16="http://schemas.microsoft.com/office/drawing/2014/main" id="{F218A61A-8367-46E4-86D8-4159F476E841}"/>
              </a:ext>
            </a:extLst>
          </p:cNvPr>
          <p:cNvSpPr txBox="1"/>
          <p:nvPr/>
        </p:nvSpPr>
        <p:spPr>
          <a:xfrm>
            <a:off x="1886495" y="2471895"/>
            <a:ext cx="849486" cy="256712"/>
          </a:xfrm>
          <a:prstGeom prst="rect">
            <a:avLst/>
          </a:prstGeom>
          <a:noFill/>
        </p:spPr>
        <p:txBody>
          <a:bodyPr wrap="none" lIns="0" tIns="0" rIns="0" bIns="0" rtlCol="0">
            <a:noAutofit/>
          </a:bodyPr>
          <a:lstStyle/>
          <a:p>
            <a:pPr defTabSz="913576" fontAlgn="base">
              <a:lnSpc>
                <a:spcPct val="95000"/>
              </a:lnSpc>
              <a:spcBef>
                <a:spcPts val="1198"/>
              </a:spcBef>
              <a:spcAft>
                <a:spcPct val="0"/>
              </a:spcAft>
              <a:defRPr/>
            </a:pPr>
            <a:r>
              <a:rPr lang="en-US" sz="1836" kern="0">
                <a:gradFill>
                  <a:gsLst>
                    <a:gs pos="0">
                      <a:srgbClr val="FFFFFF"/>
                    </a:gs>
                    <a:gs pos="100000">
                      <a:srgbClr val="FFFFFF"/>
                    </a:gs>
                  </a:gsLst>
                  <a:lin ang="5400000" scaled="0"/>
                </a:gradFill>
                <a:latin typeface="Segoe UI"/>
                <a:cs typeface="Segoe UI Semibold" panose="020B0702040204020203" pitchFamily="34" charset="0"/>
              </a:rPr>
              <a:t>FFUUEE</a:t>
            </a:r>
          </a:p>
        </p:txBody>
      </p:sp>
      <p:cxnSp>
        <p:nvCxnSpPr>
          <p:cNvPr id="51" name="Straight Connector 50">
            <a:extLst>
              <a:ext uri="{FF2B5EF4-FFF2-40B4-BE49-F238E27FC236}">
                <a16:creationId xmlns:a16="http://schemas.microsoft.com/office/drawing/2014/main" id="{77B803EC-843D-4148-837F-6AE8B054FD71}"/>
              </a:ext>
              <a:ext uri="{C183D7F6-B498-43B3-948B-1728B52AA6E4}">
                <adec:decorative xmlns:adec="http://schemas.microsoft.com/office/drawing/2017/decorative" val="1"/>
              </a:ext>
            </a:extLst>
          </p:cNvPr>
          <p:cNvCxnSpPr>
            <a:cxnSpLocks/>
          </p:cNvCxnSpPr>
          <p:nvPr/>
        </p:nvCxnSpPr>
        <p:spPr>
          <a:xfrm flipH="1">
            <a:off x="1035917" y="2830148"/>
            <a:ext cx="2704166"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8C221F-5385-42E9-A044-C64C11076E3B}"/>
              </a:ext>
              <a:ext uri="{C183D7F6-B498-43B3-948B-1728B52AA6E4}">
                <adec:decorative xmlns:adec="http://schemas.microsoft.com/office/drawing/2017/decorative" val="1"/>
              </a:ext>
            </a:extLst>
          </p:cNvPr>
          <p:cNvCxnSpPr>
            <a:cxnSpLocks/>
          </p:cNvCxnSpPr>
          <p:nvPr/>
        </p:nvCxnSpPr>
        <p:spPr>
          <a:xfrm flipV="1">
            <a:off x="2301170" y="2732434"/>
            <a:ext cx="0" cy="10510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4E058D6-2642-4C61-A2EB-7A5A22DADFD3}"/>
              </a:ext>
            </a:extLst>
          </p:cNvPr>
          <p:cNvSpPr txBox="1"/>
          <p:nvPr/>
        </p:nvSpPr>
        <p:spPr>
          <a:xfrm>
            <a:off x="1721221" y="2909685"/>
            <a:ext cx="980383" cy="431222"/>
          </a:xfrm>
          <a:prstGeom prst="rect">
            <a:avLst/>
          </a:prstGeom>
          <a:noFill/>
        </p:spPr>
        <p:txBody>
          <a:bodyPr wrap="square" lIns="0" tIns="0" rIns="0" bIns="0" numCol="1" spcCol="0" rtlCol="0">
            <a:noAutofit/>
          </a:bodyPr>
          <a:lstStyle/>
          <a:p>
            <a:pPr marL="0" lvl="1" algn="ctr" defTabSz="913576" fontAlgn="base">
              <a:lnSpc>
                <a:spcPct val="95000"/>
              </a:lnSpc>
              <a:spcBef>
                <a:spcPts val="153"/>
              </a:spcBef>
              <a:spcAft>
                <a:spcPct val="0"/>
              </a:spcAft>
              <a:defRPr/>
            </a:pPr>
            <a:r>
              <a:rPr lang="en-US" sz="1428" kern="0">
                <a:gradFill>
                  <a:gsLst>
                    <a:gs pos="0">
                      <a:srgbClr val="FFFFFF"/>
                    </a:gs>
                    <a:gs pos="100000">
                      <a:srgbClr val="FFFFFF"/>
                    </a:gs>
                  </a:gsLst>
                  <a:lin ang="5400000" scaled="0"/>
                </a:gradFill>
                <a:latin typeface="Segoe UI Semibold"/>
                <a:cs typeface="Segoe UI Semibold" panose="020B0702040204020203" pitchFamily="34" charset="0"/>
              </a:rPr>
              <a:t>Understand</a:t>
            </a:r>
            <a:br>
              <a:rPr lang="en-US" sz="1428" kern="0">
                <a:gradFill>
                  <a:gsLst>
                    <a:gs pos="0">
                      <a:srgbClr val="FFFFFF"/>
                    </a:gs>
                    <a:gs pos="100000">
                      <a:srgbClr val="FFFFFF"/>
                    </a:gs>
                  </a:gsLst>
                  <a:lin ang="5400000" scaled="0"/>
                </a:gradFill>
                <a:latin typeface="Segoe UI Semibold"/>
                <a:cs typeface="Segoe UI Semibold" panose="020B0702040204020203" pitchFamily="34" charset="0"/>
              </a:rPr>
            </a:br>
            <a:r>
              <a:rPr lang="en-US" sz="1428" kern="0">
                <a:gradFill>
                  <a:gsLst>
                    <a:gs pos="0">
                      <a:srgbClr val="FFFFFF"/>
                    </a:gs>
                    <a:gs pos="100000">
                      <a:srgbClr val="FFFFFF"/>
                    </a:gs>
                  </a:gsLst>
                  <a:lin ang="5400000" scaled="0"/>
                </a:gradFill>
                <a:latin typeface="Segoe UI Semibold"/>
                <a:cs typeface="Segoe UI Semibold" panose="020B0702040204020203" pitchFamily="34" charset="0"/>
              </a:rPr>
              <a:t>urgent</a:t>
            </a:r>
          </a:p>
        </p:txBody>
      </p:sp>
      <p:sp>
        <p:nvSpPr>
          <p:cNvPr id="54" name="TextBox 53">
            <a:extLst>
              <a:ext uri="{FF2B5EF4-FFF2-40B4-BE49-F238E27FC236}">
                <a16:creationId xmlns:a16="http://schemas.microsoft.com/office/drawing/2014/main" id="{AE77F79B-5319-4EFE-96B7-6617E3E8FE7B}"/>
              </a:ext>
            </a:extLst>
          </p:cNvPr>
          <p:cNvSpPr txBox="1"/>
          <p:nvPr/>
        </p:nvSpPr>
        <p:spPr>
          <a:xfrm>
            <a:off x="2880770" y="2909684"/>
            <a:ext cx="980383" cy="431222"/>
          </a:xfrm>
          <a:prstGeom prst="rect">
            <a:avLst/>
          </a:prstGeom>
          <a:noFill/>
        </p:spPr>
        <p:txBody>
          <a:bodyPr wrap="square" lIns="0" tIns="0" rIns="0" bIns="0" numCol="1" spcCol="0" rtlCol="0">
            <a:noAutofit/>
          </a:bodyPr>
          <a:lstStyle/>
          <a:p>
            <a:pPr marL="0" lvl="1" algn="ctr" defTabSz="913576" fontAlgn="base">
              <a:lnSpc>
                <a:spcPct val="95000"/>
              </a:lnSpc>
              <a:spcBef>
                <a:spcPts val="153"/>
              </a:spcBef>
              <a:spcAft>
                <a:spcPct val="0"/>
              </a:spcAft>
              <a:defRPr/>
            </a:pPr>
            <a:r>
              <a:rPr lang="en-US" sz="1428" kern="0">
                <a:gradFill>
                  <a:gsLst>
                    <a:gs pos="0">
                      <a:srgbClr val="FFFFFF"/>
                    </a:gs>
                    <a:gs pos="100000">
                      <a:srgbClr val="FFFFFF"/>
                    </a:gs>
                  </a:gsLst>
                  <a:lin ang="5400000" scaled="0"/>
                </a:gradFill>
                <a:latin typeface="Segoe UI Semibold"/>
                <a:cs typeface="Segoe UI Semibold" panose="020B0702040204020203" pitchFamily="34" charset="0"/>
              </a:rPr>
              <a:t>Entitled</a:t>
            </a:r>
            <a:br>
              <a:rPr lang="en-US" sz="1428" kern="0">
                <a:gradFill>
                  <a:gsLst>
                    <a:gs pos="0">
                      <a:srgbClr val="FFFFFF"/>
                    </a:gs>
                    <a:gs pos="100000">
                      <a:srgbClr val="FFFFFF"/>
                    </a:gs>
                  </a:gsLst>
                  <a:lin ang="5400000" scaled="0"/>
                </a:gradFill>
                <a:latin typeface="Segoe UI Semibold"/>
                <a:cs typeface="Segoe UI Semibold" panose="020B0702040204020203" pitchFamily="34" charset="0"/>
              </a:rPr>
            </a:br>
            <a:r>
              <a:rPr lang="en-US" sz="1428" kern="0">
                <a:gradFill>
                  <a:gsLst>
                    <a:gs pos="0">
                      <a:srgbClr val="FFFFFF"/>
                    </a:gs>
                    <a:gs pos="100000">
                      <a:srgbClr val="FFFFFF"/>
                    </a:gs>
                  </a:gsLst>
                  <a:lin ang="5400000" scaled="0"/>
                </a:gradFill>
                <a:latin typeface="Segoe UI Semibold"/>
                <a:cs typeface="Segoe UI Semibold" panose="020B0702040204020203" pitchFamily="34" charset="0"/>
              </a:rPr>
              <a:t>exhausted</a:t>
            </a:r>
          </a:p>
        </p:txBody>
      </p:sp>
      <p:sp>
        <p:nvSpPr>
          <p:cNvPr id="55" name="TextBox 54">
            <a:extLst>
              <a:ext uri="{FF2B5EF4-FFF2-40B4-BE49-F238E27FC236}">
                <a16:creationId xmlns:a16="http://schemas.microsoft.com/office/drawing/2014/main" id="{BC5E0481-05B9-454A-B623-05E16441E88A}"/>
              </a:ext>
            </a:extLst>
          </p:cNvPr>
          <p:cNvSpPr txBox="1"/>
          <p:nvPr/>
        </p:nvSpPr>
        <p:spPr>
          <a:xfrm>
            <a:off x="740839" y="2915573"/>
            <a:ext cx="980383" cy="431222"/>
          </a:xfrm>
          <a:prstGeom prst="rect">
            <a:avLst/>
          </a:prstGeom>
          <a:noFill/>
        </p:spPr>
        <p:txBody>
          <a:bodyPr wrap="square" lIns="0" tIns="0" rIns="0" bIns="0" numCol="1" spcCol="0" rtlCol="0">
            <a:noAutofit/>
          </a:bodyPr>
          <a:lstStyle/>
          <a:p>
            <a:pPr marL="0" lvl="1" algn="ctr" defTabSz="913576" fontAlgn="base">
              <a:lnSpc>
                <a:spcPct val="95000"/>
              </a:lnSpc>
              <a:spcBef>
                <a:spcPts val="153"/>
              </a:spcBef>
              <a:spcAft>
                <a:spcPct val="0"/>
              </a:spcAft>
              <a:defRPr/>
            </a:pPr>
            <a:r>
              <a:rPr lang="en-US" sz="1428" kern="0">
                <a:gradFill>
                  <a:gsLst>
                    <a:gs pos="0">
                      <a:srgbClr val="FFFFFF"/>
                    </a:gs>
                    <a:gs pos="100000">
                      <a:srgbClr val="FFFFFF"/>
                    </a:gs>
                  </a:gsLst>
                  <a:lin ang="5400000" scaled="0"/>
                </a:gradFill>
                <a:latin typeface="Segoe UI Semibold"/>
                <a:cs typeface="Segoe UI Semibold" panose="020B0702040204020203" pitchFamily="34" charset="0"/>
              </a:rPr>
              <a:t>Fear</a:t>
            </a:r>
            <a:br>
              <a:rPr lang="en-US" sz="1428" kern="0">
                <a:gradFill>
                  <a:gsLst>
                    <a:gs pos="0">
                      <a:srgbClr val="FFFFFF"/>
                    </a:gs>
                    <a:gs pos="100000">
                      <a:srgbClr val="FFFFFF"/>
                    </a:gs>
                  </a:gsLst>
                  <a:lin ang="5400000" scaled="0"/>
                </a:gradFill>
                <a:latin typeface="Segoe UI Semibold"/>
                <a:cs typeface="Segoe UI Semibold" panose="020B0702040204020203" pitchFamily="34" charset="0"/>
              </a:rPr>
            </a:br>
            <a:r>
              <a:rPr lang="en-US" sz="1428" kern="0">
                <a:gradFill>
                  <a:gsLst>
                    <a:gs pos="0">
                      <a:srgbClr val="FFFFFF"/>
                    </a:gs>
                    <a:gs pos="100000">
                      <a:srgbClr val="FFFFFF"/>
                    </a:gs>
                  </a:gsLst>
                  <a:lin ang="5400000" scaled="0"/>
                </a:gradFill>
                <a:latin typeface="Segoe UI Semibold"/>
                <a:cs typeface="Segoe UI Semibold" panose="020B0702040204020203" pitchFamily="34" charset="0"/>
              </a:rPr>
              <a:t>fair</a:t>
            </a:r>
          </a:p>
        </p:txBody>
      </p:sp>
    </p:spTree>
    <p:extLst>
      <p:ext uri="{BB962C8B-B14F-4D97-AF65-F5344CB8AC3E}">
        <p14:creationId xmlns:p14="http://schemas.microsoft.com/office/powerpoint/2010/main" val="3344718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300"/>
                                        <p:tgtEl>
                                          <p:spTgt spid="44"/>
                                        </p:tgtEl>
                                      </p:cBhvr>
                                    </p:animEffect>
                                  </p:childTnLst>
                                </p:cTn>
                              </p:par>
                              <p:par>
                                <p:cTn id="8" presetID="64" presetClass="path" presetSubtype="0" accel="14667" decel="84000" fill="hold" nodeType="withEffect">
                                  <p:stCondLst>
                                    <p:cond delay="0"/>
                                  </p:stCondLst>
                                  <p:childTnLst>
                                    <p:animMotion origin="layout" path="M 2.91667E-6 -0.04167 L 2.91667E-6 7.40741E-7 " pathEditMode="relative" rAng="0" ptsTypes="AA">
                                      <p:cBhvr>
                                        <p:cTn id="9" dur="300" fill="hold"/>
                                        <p:tgtEl>
                                          <p:spTgt spid="44"/>
                                        </p:tgtEl>
                                        <p:attrNameLst>
                                          <p:attrName>ppt_x</p:attrName>
                                          <p:attrName>ppt_y</p:attrName>
                                        </p:attrNameLst>
                                      </p:cBhvr>
                                      <p:rCtr x="0" y="2083"/>
                                    </p:animMotion>
                                  </p:childTnLst>
                                </p:cTn>
                              </p:par>
                            </p:childTnLst>
                          </p:cTn>
                        </p:par>
                        <p:par>
                          <p:cTn id="10" fill="hold">
                            <p:stCondLst>
                              <p:cond delay="300"/>
                            </p:stCondLst>
                            <p:childTnLst>
                              <p:par>
                                <p:cTn id="11" presetID="10" presetClass="entr" presetSubtype="0"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00"/>
                                        <p:tgtEl>
                                          <p:spTgt spid="43"/>
                                        </p:tgtEl>
                                      </p:cBhvr>
                                    </p:animEffect>
                                  </p:childTnLst>
                                </p:cTn>
                              </p:par>
                              <p:par>
                                <p:cTn id="14" presetID="64" presetClass="path" presetSubtype="0" accel="14667" decel="84000" fill="hold" grpId="1" nodeType="withEffect">
                                  <p:stCondLst>
                                    <p:cond delay="0"/>
                                  </p:stCondLst>
                                  <p:childTnLst>
                                    <p:animMotion origin="layout" path="M -0.08268 4.81481E-6 L -8.33333E-7 4.81481E-6 " pathEditMode="relative" rAng="0" ptsTypes="AA">
                                      <p:cBhvr>
                                        <p:cTn id="15" dur="200" fill="hold"/>
                                        <p:tgtEl>
                                          <p:spTgt spid="43"/>
                                        </p:tgtEl>
                                        <p:attrNameLst>
                                          <p:attrName>ppt_x</p:attrName>
                                          <p:attrName>ppt_y</p:attrName>
                                        </p:attrNameLst>
                                      </p:cBhvr>
                                      <p:rCtr x="4128" y="0"/>
                                    </p:animMotion>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300"/>
                                        <p:tgtEl>
                                          <p:spTgt spid="40"/>
                                        </p:tgtEl>
                                      </p:cBhvr>
                                    </p:animEffect>
                                  </p:childTnLst>
                                </p:cTn>
                              </p:par>
                              <p:par>
                                <p:cTn id="20" presetID="64" presetClass="path" presetSubtype="0" accel="14667" decel="84000" fill="hold" nodeType="withEffect">
                                  <p:stCondLst>
                                    <p:cond delay="0"/>
                                  </p:stCondLst>
                                  <p:childTnLst>
                                    <p:animMotion origin="layout" path="M 3.125E-6 -0.06505 L 3.125E-6 4.07407E-6 " pathEditMode="relative" rAng="0" ptsTypes="AA">
                                      <p:cBhvr>
                                        <p:cTn id="21" dur="300" fill="hold"/>
                                        <p:tgtEl>
                                          <p:spTgt spid="40"/>
                                        </p:tgtEl>
                                        <p:attrNameLst>
                                          <p:attrName>ppt_x</p:attrName>
                                          <p:attrName>ppt_y</p:attrName>
                                        </p:attrNameLst>
                                      </p:cBhvr>
                                      <p:rCtr x="0" y="3241"/>
                                    </p:animMotion>
                                  </p:childTnLst>
                                </p:cTn>
                              </p:par>
                            </p:childTnLst>
                          </p:cTn>
                        </p:par>
                        <p:par>
                          <p:cTn id="22" fill="hold">
                            <p:stCondLst>
                              <p:cond delay="800"/>
                            </p:stCondLst>
                            <p:childTnLst>
                              <p:par>
                                <p:cTn id="23" presetID="10" presetClass="entr"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00"/>
                                        <p:tgtEl>
                                          <p:spTgt spid="39"/>
                                        </p:tgtEl>
                                      </p:cBhvr>
                                    </p:animEffect>
                                  </p:childTnLst>
                                </p:cTn>
                              </p:par>
                              <p:par>
                                <p:cTn id="26" presetID="64" presetClass="path" presetSubtype="0" accel="14667" decel="84000" fill="hold" grpId="1" nodeType="withEffect">
                                  <p:stCondLst>
                                    <p:cond delay="0"/>
                                  </p:stCondLst>
                                  <p:childTnLst>
                                    <p:animMotion origin="layout" path="M -0.08268 -3.7037E-7 L 1.66667E-6 -3.7037E-7 " pathEditMode="relative" rAng="0" ptsTypes="AA">
                                      <p:cBhvr>
                                        <p:cTn id="27" dur="200" fill="hold"/>
                                        <p:tgtEl>
                                          <p:spTgt spid="39"/>
                                        </p:tgtEl>
                                        <p:attrNameLst>
                                          <p:attrName>ppt_x</p:attrName>
                                          <p:attrName>ppt_y</p:attrName>
                                        </p:attrNameLst>
                                      </p:cBhvr>
                                      <p:rCtr x="4128" y="0"/>
                                    </p:animMotion>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300"/>
                                        <p:tgtEl>
                                          <p:spTgt spid="8"/>
                                        </p:tgtEl>
                                      </p:cBhvr>
                                    </p:animEffect>
                                  </p:childTnLst>
                                </p:cTn>
                              </p:par>
                              <p:par>
                                <p:cTn id="32" presetID="64" presetClass="path" presetSubtype="0" accel="14667" decel="84000" fill="hold" nodeType="withEffect">
                                  <p:stCondLst>
                                    <p:cond delay="0"/>
                                  </p:stCondLst>
                                  <p:childTnLst>
                                    <p:animMotion origin="layout" path="M 2.08333E-7 -0.06505 L 2.08333E-7 0 " pathEditMode="relative" rAng="0" ptsTypes="AA">
                                      <p:cBhvr>
                                        <p:cTn id="33" dur="300" fill="hold"/>
                                        <p:tgtEl>
                                          <p:spTgt spid="8"/>
                                        </p:tgtEl>
                                        <p:attrNameLst>
                                          <p:attrName>ppt_x</p:attrName>
                                          <p:attrName>ppt_y</p:attrName>
                                        </p:attrNameLst>
                                      </p:cBhvr>
                                      <p:rCtr x="0" y="3241"/>
                                    </p:animMotion>
                                  </p:childTnLst>
                                </p:cTn>
                              </p:par>
                            </p:childTnLst>
                          </p:cTn>
                        </p:par>
                        <p:par>
                          <p:cTn id="34" fill="hold">
                            <p:stCondLst>
                              <p:cond delay="13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00"/>
                                        <p:tgtEl>
                                          <p:spTgt spid="6"/>
                                        </p:tgtEl>
                                      </p:cBhvr>
                                    </p:animEffect>
                                  </p:childTnLst>
                                </p:cTn>
                              </p:par>
                              <p:par>
                                <p:cTn id="38" presetID="64" presetClass="path" presetSubtype="0" accel="14667" decel="84000" fill="hold" grpId="1" nodeType="withEffect">
                                  <p:stCondLst>
                                    <p:cond delay="0"/>
                                  </p:stCondLst>
                                  <p:childTnLst>
                                    <p:animMotion origin="layout" path="M -0.08269 1.11111E-6 L 3.54167E-6 1.11111E-6 " pathEditMode="relative" rAng="0" ptsTypes="AA">
                                      <p:cBhvr>
                                        <p:cTn id="39" dur="200" fill="hold"/>
                                        <p:tgtEl>
                                          <p:spTgt spid="6"/>
                                        </p:tgtEl>
                                        <p:attrNameLst>
                                          <p:attrName>ppt_x</p:attrName>
                                          <p:attrName>ppt_y</p:attrName>
                                        </p:attrNameLst>
                                      </p:cBhvr>
                                      <p:rCtr x="4128" y="0"/>
                                    </p:animMotion>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200"/>
                                        <p:tgtEl>
                                          <p:spTgt spid="3"/>
                                        </p:tgtEl>
                                      </p:cBhvr>
                                    </p:animEffect>
                                  </p:childTnLst>
                                </p:cTn>
                              </p:par>
                              <p:par>
                                <p:cTn id="44" presetID="64" presetClass="path" presetSubtype="0" accel="14667" decel="84000" fill="hold" grpId="1" nodeType="withEffect">
                                  <p:stCondLst>
                                    <p:cond delay="0"/>
                                  </p:stCondLst>
                                  <p:childTnLst>
                                    <p:animMotion origin="layout" path="M -0.08268 -3.33333E-6 L -6.25E-7 -3.33333E-6 " pathEditMode="relative" rAng="0" ptsTypes="AA">
                                      <p:cBhvr>
                                        <p:cTn id="45" dur="200" fill="hold"/>
                                        <p:tgtEl>
                                          <p:spTgt spid="3"/>
                                        </p:tgtEl>
                                        <p:attrNameLst>
                                          <p:attrName>ppt_x</p:attrName>
                                          <p:attrName>ppt_y</p:attrName>
                                        </p:attrNameLst>
                                      </p:cBhvr>
                                      <p:rCtr x="4128" y="0"/>
                                    </p:animMotion>
                                  </p:childTnLst>
                                </p:cTn>
                              </p:par>
                            </p:childTnLst>
                          </p:cTn>
                        </p:par>
                        <p:par>
                          <p:cTn id="46" fill="hold">
                            <p:stCondLst>
                              <p:cond delay="17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200"/>
                                        <p:tgtEl>
                                          <p:spTgt spid="4"/>
                                        </p:tgtEl>
                                      </p:cBhvr>
                                    </p:animEffect>
                                  </p:childTnLst>
                                </p:cTn>
                              </p:par>
                              <p:par>
                                <p:cTn id="50" presetID="64" presetClass="path" presetSubtype="0" accel="14667" decel="84000" fill="hold" grpId="1" nodeType="withEffect">
                                  <p:stCondLst>
                                    <p:cond delay="0"/>
                                  </p:stCondLst>
                                  <p:childTnLst>
                                    <p:animMotion origin="layout" path="M -0.08268 3.7037E-6 L -6.25E-7 3.7037E-6 " pathEditMode="relative" rAng="0" ptsTypes="AA">
                                      <p:cBhvr>
                                        <p:cTn id="51" dur="200" fill="hold"/>
                                        <p:tgtEl>
                                          <p:spTgt spid="4"/>
                                        </p:tgtEl>
                                        <p:attrNameLst>
                                          <p:attrName>ppt_x</p:attrName>
                                          <p:attrName>ppt_y</p:attrName>
                                        </p:attrNameLst>
                                      </p:cBhvr>
                                      <p:rCtr x="4128" y="0"/>
                                    </p:animMotion>
                                  </p:childTnLst>
                                </p:cTn>
                              </p:par>
                            </p:childTnLst>
                          </p:cTn>
                        </p:par>
                        <p:par>
                          <p:cTn id="52" fill="hold">
                            <p:stCondLst>
                              <p:cond delay="1900"/>
                            </p:stCondLst>
                            <p:childTnLst>
                              <p:par>
                                <p:cTn id="53" presetID="10" presetClass="entr" presetSubtype="0"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200"/>
                                        <p:tgtEl>
                                          <p:spTgt spid="5"/>
                                        </p:tgtEl>
                                      </p:cBhvr>
                                    </p:animEffect>
                                  </p:childTnLst>
                                </p:cTn>
                              </p:par>
                              <p:par>
                                <p:cTn id="56" presetID="64" presetClass="path" presetSubtype="0" accel="14667" decel="84000" fill="hold" grpId="1" nodeType="withEffect">
                                  <p:stCondLst>
                                    <p:cond delay="0"/>
                                  </p:stCondLst>
                                  <p:childTnLst>
                                    <p:animMotion origin="layout" path="M -0.08268 1.11111E-6 L -6.25E-7 1.11111E-6 " pathEditMode="relative" rAng="0" ptsTypes="AA">
                                      <p:cBhvr>
                                        <p:cTn id="57" dur="200" fill="hold"/>
                                        <p:tgtEl>
                                          <p:spTgt spid="5"/>
                                        </p:tgtEl>
                                        <p:attrNameLst>
                                          <p:attrName>ppt_x</p:attrName>
                                          <p:attrName>ppt_y</p:attrName>
                                        </p:attrNameLst>
                                      </p:cBhvr>
                                      <p:rCtr x="4128" y="0"/>
                                    </p:animMotion>
                                  </p:childTnLst>
                                </p:cTn>
                              </p:par>
                            </p:childTnLst>
                          </p:cTn>
                        </p:par>
                        <p:par>
                          <p:cTn id="58" fill="hold">
                            <p:stCondLst>
                              <p:cond delay="2100"/>
                            </p:stCondLst>
                            <p:childTnLst>
                              <p:par>
                                <p:cTn id="59" presetID="10"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200"/>
                                        <p:tgtEl>
                                          <p:spTgt spid="7"/>
                                        </p:tgtEl>
                                      </p:cBhvr>
                                    </p:animEffect>
                                  </p:childTnLst>
                                </p:cTn>
                              </p:par>
                              <p:par>
                                <p:cTn id="62" presetID="64" presetClass="path" presetSubtype="0" accel="14667" decel="84000" fill="hold" grpId="1" nodeType="withEffect">
                                  <p:stCondLst>
                                    <p:cond delay="0"/>
                                  </p:stCondLst>
                                  <p:childTnLst>
                                    <p:animMotion origin="layout" path="M -0.04597 -3.33333E-6 L 3.54167E-6 -3.33333E-6 " pathEditMode="relative" rAng="0" ptsTypes="AA">
                                      <p:cBhvr>
                                        <p:cTn id="63" dur="200" fill="hold"/>
                                        <p:tgtEl>
                                          <p:spTgt spid="7"/>
                                        </p:tgtEl>
                                        <p:attrNameLst>
                                          <p:attrName>ppt_x</p:attrName>
                                          <p:attrName>ppt_y</p:attrName>
                                        </p:attrNameLst>
                                      </p:cBhvr>
                                      <p:rCtr x="2292" y="0"/>
                                    </p:animMotion>
                                  </p:childTnLst>
                                </p:cTn>
                              </p:par>
                            </p:childTnLst>
                          </p:cTn>
                        </p:par>
                        <p:par>
                          <p:cTn id="64" fill="hold">
                            <p:stCondLst>
                              <p:cond delay="2300"/>
                            </p:stCondLst>
                            <p:childTnLst>
                              <p:par>
                                <p:cTn id="65" presetID="10"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250"/>
                                        <p:tgtEl>
                                          <p:spTgt spid="48"/>
                                        </p:tgtEl>
                                      </p:cBhvr>
                                    </p:animEffect>
                                  </p:childTnLst>
                                </p:cTn>
                              </p:par>
                              <p:par>
                                <p:cTn id="68" presetID="64" presetClass="path" presetSubtype="0" accel="14667" decel="84000" fill="hold" grpId="1" nodeType="withEffect">
                                  <p:stCondLst>
                                    <p:cond delay="0"/>
                                  </p:stCondLst>
                                  <p:childTnLst>
                                    <p:animMotion origin="layout" path="M 0.05677 0.00625 L 0.00169 0.00625 " pathEditMode="relative" rAng="0" ptsTypes="AA">
                                      <p:cBhvr>
                                        <p:cTn id="69" dur="250" fill="hold"/>
                                        <p:tgtEl>
                                          <p:spTgt spid="48"/>
                                        </p:tgtEl>
                                        <p:attrNameLst>
                                          <p:attrName>ppt_x</p:attrName>
                                          <p:attrName>ppt_y</p:attrName>
                                        </p:attrNameLst>
                                      </p:cBhvr>
                                      <p:rCtr x="-2760" y="0"/>
                                    </p:animMotion>
                                  </p:childTnLst>
                                </p:cTn>
                              </p:par>
                            </p:childTnLst>
                          </p:cTn>
                        </p:par>
                        <p:par>
                          <p:cTn id="70" fill="hold">
                            <p:stCondLst>
                              <p:cond delay="2550"/>
                            </p:stCondLst>
                            <p:childTnLst>
                              <p:par>
                                <p:cTn id="71" presetID="10" presetClass="entr" presetSubtype="0"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250"/>
                                        <p:tgtEl>
                                          <p:spTgt spid="47"/>
                                        </p:tgtEl>
                                      </p:cBhvr>
                                    </p:animEffect>
                                  </p:childTnLst>
                                </p:cTn>
                              </p:par>
                              <p:par>
                                <p:cTn id="74" presetID="64" presetClass="path" presetSubtype="0" accel="14667" decel="84000" fill="hold" grpId="1" nodeType="withEffect">
                                  <p:stCondLst>
                                    <p:cond delay="0"/>
                                  </p:stCondLst>
                                  <p:childTnLst>
                                    <p:animMotion origin="layout" path="M 0.05677 0.00625 L 0.00169 0.00625 " pathEditMode="relative" rAng="0" ptsTypes="AA">
                                      <p:cBhvr>
                                        <p:cTn id="75" dur="250" fill="hold"/>
                                        <p:tgtEl>
                                          <p:spTgt spid="47"/>
                                        </p:tgtEl>
                                        <p:attrNameLst>
                                          <p:attrName>ppt_x</p:attrName>
                                          <p:attrName>ppt_y</p:attrName>
                                        </p:attrNameLst>
                                      </p:cBhvr>
                                      <p:rCtr x="-2760" y="0"/>
                                    </p:animMotion>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200"/>
                                        <p:tgtEl>
                                          <p:spTgt spid="4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200"/>
                                        <p:tgtEl>
                                          <p:spTgt spid="50"/>
                                        </p:tgtEl>
                                      </p:cBhvr>
                                    </p:animEffect>
                                  </p:childTnLst>
                                </p:cTn>
                              </p:par>
                            </p:childTnLst>
                          </p:cTn>
                        </p:par>
                        <p:par>
                          <p:cTn id="84" fill="hold">
                            <p:stCondLst>
                              <p:cond delay="200"/>
                            </p:stCondLst>
                            <p:childTnLst>
                              <p:par>
                                <p:cTn id="85" presetID="22" presetClass="entr" presetSubtype="1" fill="hold"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up)">
                                      <p:cBhvr>
                                        <p:cTn id="87" dur="250"/>
                                        <p:tgtEl>
                                          <p:spTgt spid="52"/>
                                        </p:tgtEl>
                                      </p:cBhvr>
                                    </p:animEffect>
                                  </p:childTnLst>
                                </p:cTn>
                              </p:par>
                            </p:childTnLst>
                          </p:cTn>
                        </p:par>
                        <p:par>
                          <p:cTn id="88" fill="hold">
                            <p:stCondLst>
                              <p:cond delay="450"/>
                            </p:stCondLst>
                            <p:childTnLst>
                              <p:par>
                                <p:cTn id="89" presetID="16" presetClass="entr" presetSubtype="37"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barn(outVertical)">
                                      <p:cBhvr>
                                        <p:cTn id="91" dur="250"/>
                                        <p:tgtEl>
                                          <p:spTgt spid="5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200"/>
                                        <p:tgtEl>
                                          <p:spTgt spid="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p:tgtEl>
                                          <p:spTgt spid="5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2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39" grpId="0" animBg="1"/>
      <p:bldP spid="39" grpId="1" animBg="1"/>
      <p:bldP spid="43" grpId="0" animBg="1"/>
      <p:bldP spid="43" grpId="1" animBg="1"/>
      <p:bldP spid="47" grpId="0"/>
      <p:bldP spid="47" grpId="1"/>
      <p:bldP spid="48" grpId="0"/>
      <p:bldP spid="48" grpId="1"/>
      <p:bldP spid="49" grpId="0" animBg="1"/>
      <p:bldP spid="50" grpId="0"/>
      <p:bldP spid="53" grpId="0"/>
      <p:bldP spid="54" grpId="0"/>
      <p:bldP spid="5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chemeClr val="tx1"/>
                </a:solidFill>
                <a:latin typeface="+mj-lt"/>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chemeClr val="accent1"/>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6561970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chemeClr val="tx1"/>
                </a:solidFill>
                <a:latin typeface="+mj-lt"/>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chemeClr val="accent1"/>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endParaRPr lang="en-US"/>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200">
                <a:solidFill>
                  <a:srgbClr val="FFFFFF"/>
                </a:solidFill>
                <a:latin typeface="+mj-lt"/>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3488006" cy="569387"/>
          </a:xfrm>
          <a:prstGeom prst="rect">
            <a:avLst/>
          </a:prstGeom>
          <a:noFill/>
        </p:spPr>
        <p:txBody>
          <a:bodyPr wrap="none" lIns="0" tIns="0" rIns="0" bIns="0" rtlCol="0">
            <a:spAutoFit/>
          </a:bodyPr>
          <a:lstStyle/>
          <a:p>
            <a:pPr algn="l"/>
            <a:r>
              <a:rPr lang="en-US" sz="2300">
                <a:latin typeface="+mj-lt"/>
              </a:rPr>
              <a:t>Educate on Cloud Journey</a:t>
            </a:r>
          </a:p>
          <a:p>
            <a:pPr algn="l"/>
            <a:r>
              <a:rPr lang="en-US" sz="1400">
                <a:latin typeface="+mj-lt"/>
              </a:rPr>
              <a:t>Culture, threats, shared responsibility, etc.</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rgbClr val="FFFFFF"/>
                    </a:solidFill>
                    <a:latin typeface="+mj-lt"/>
                    <a:ea typeface="Segoe UI" pitchFamily="34" charset="0"/>
                    <a:cs typeface="Segoe UI" pitchFamily="34" charset="0"/>
                  </a:rPr>
                  <a:t>2</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3967496" cy="569387"/>
          </a:xfrm>
          <a:prstGeom prst="rect">
            <a:avLst/>
          </a:prstGeom>
          <a:noFill/>
        </p:spPr>
        <p:txBody>
          <a:bodyPr wrap="none" lIns="0" tIns="0" rIns="0" bIns="0" rtlCol="0">
            <a:spAutoFit/>
          </a:bodyPr>
          <a:lstStyle/>
          <a:p>
            <a:pPr algn="l"/>
            <a:r>
              <a:rPr lang="en-US" sz="2300">
                <a:latin typeface="+mj-lt"/>
              </a:rPr>
              <a:t>Educate on Cloud Technology</a:t>
            </a:r>
          </a:p>
          <a:p>
            <a:r>
              <a:rPr lang="en-US" sz="1400">
                <a:latin typeface="+mj-lt"/>
              </a:rPr>
              <a:t>Architecture, services, security controls, etc.</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300">
                    <a:solidFill>
                      <a:srgbClr val="FFFFFF"/>
                    </a:solidFill>
                    <a:latin typeface="+mj-lt"/>
                    <a:ea typeface="Segoe UI" pitchFamily="34" charset="0"/>
                    <a:cs typeface="Segoe UI" pitchFamily="34" charset="0"/>
                  </a:rPr>
                  <a:t>1</a:t>
                </a:r>
              </a:p>
            </p:txBody>
          </p:sp>
        </p:grpSp>
      </p:grpSp>
    </p:spTree>
    <p:extLst>
      <p:ext uri="{BB962C8B-B14F-4D97-AF65-F5344CB8AC3E}">
        <p14:creationId xmlns:p14="http://schemas.microsoft.com/office/powerpoint/2010/main" val="1673060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Lst>
  </p:timing>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E5A889-98A3-4450-B2EF-A817DF905B92}">
  <ds:schemaRefs>
    <ds:schemaRef ds:uri="965de625-df5b-42e9-a277-2113da4f1195"/>
    <ds:schemaRef ds:uri="dcf5ddc1-fb1d-440f-849a-6450bddbae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purl.org/dc/elements/1.1/"/>
    <ds:schemaRef ds:uri="http://www.w3.org/XML/1998/namespace"/>
    <ds:schemaRef ds:uri="http://schemas.microsoft.com/office/infopath/2007/PartnerControls"/>
    <ds:schemaRef ds:uri="http://schemas.microsoft.com/office/2006/documentManagement/types"/>
    <ds:schemaRef ds:uri="http://schemas.microsoft.com/office/2006/metadata/properties"/>
    <ds:schemaRef ds:uri="http://purl.org/dc/dcmitype/"/>
    <ds:schemaRef ds:uri="965de625-df5b-42e9-a277-2113da4f1195"/>
    <ds:schemaRef ds:uri="dcf5ddc1-fb1d-440f-849a-6450bddbaed7"/>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1604</TotalTime>
  <Words>8187</Words>
  <Application>Microsoft Office PowerPoint</Application>
  <PresentationFormat>Widescreen</PresentationFormat>
  <Paragraphs>1865</Paragraphs>
  <Slides>103</Slides>
  <Notes>20</Notes>
  <HiddenSlides>9</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103</vt:i4>
      </vt:variant>
    </vt:vector>
  </HeadingPairs>
  <TitlesOfParts>
    <vt:vector size="118" baseType="lpstr">
      <vt:lpstr>Arial</vt:lpstr>
      <vt:lpstr>Calibri</vt:lpstr>
      <vt:lpstr>Consolas</vt:lpstr>
      <vt:lpstr>Helvetica Neue</vt:lpstr>
      <vt:lpstr>Roboto Light</vt:lpstr>
      <vt:lpstr>Rockwell Extra Bold</vt:lpstr>
      <vt:lpstr>Segoe</vt:lpstr>
      <vt:lpstr>Segoe Pro Display</vt:lpstr>
      <vt:lpstr>Segoe UI</vt:lpstr>
      <vt:lpstr>Segoe UI Light</vt:lpstr>
      <vt:lpstr>Segoe UI Semibold</vt:lpstr>
      <vt:lpstr>Segoe UI Semilight</vt:lpstr>
      <vt:lpstr>Symbol</vt:lpstr>
      <vt:lpstr>Wingdings</vt:lpstr>
      <vt:lpstr>Microsoft Security template</vt:lpstr>
      <vt:lpstr>Innovation Through Security</vt:lpstr>
      <vt:lpstr>We run three discussions</vt:lpstr>
      <vt:lpstr>Intro: Messages to land</vt:lpstr>
      <vt:lpstr>The era of transformation</vt:lpstr>
      <vt:lpstr>The world is changing rapidly</vt:lpstr>
      <vt:lpstr>Working together</vt:lpstr>
      <vt:lpstr>Security Shifts to Continuous Improvement</vt:lpstr>
      <vt:lpstr>Zero Trust: Messages to land</vt:lpstr>
      <vt:lpstr>Access Control – Zero Trust</vt:lpstr>
      <vt:lpstr>A Discussion on Different Levels</vt:lpstr>
      <vt:lpstr>Digital Transformation Business Drivers and Benefits </vt:lpstr>
      <vt:lpstr>The digitized world is interconnected and dynamic</vt:lpstr>
      <vt:lpstr>Protecting your assets</vt:lpstr>
      <vt:lpstr>Key Zero Trust Components</vt:lpstr>
      <vt:lpstr>Key Zero Trust Components</vt:lpstr>
      <vt:lpstr>Building Cybersecurity Resilience</vt:lpstr>
      <vt:lpstr>Strategy Enterprise Strategy and Priorities</vt:lpstr>
      <vt:lpstr>The History of Zero Trust</vt:lpstr>
      <vt:lpstr>Zero Trust</vt:lpstr>
      <vt:lpstr>Network Transformation</vt:lpstr>
      <vt:lpstr>Network Transformation</vt:lpstr>
      <vt:lpstr>Network Transformation</vt:lpstr>
      <vt:lpstr>Network Transformation</vt:lpstr>
      <vt:lpstr>Network Transformation</vt:lpstr>
      <vt:lpstr>Implementation Implementation and Technical Architecture</vt:lpstr>
      <vt:lpstr>Define Zero Trust Principles</vt:lpstr>
      <vt:lpstr>Key Zero Trust Initiatives</vt:lpstr>
      <vt:lpstr>Key Zero Trust Initiatives</vt:lpstr>
      <vt:lpstr>Zero Trust Architectures</vt:lpstr>
      <vt:lpstr>Blend Network and Identity Access Controls</vt:lpstr>
      <vt:lpstr>Zero Trust User Access</vt:lpstr>
      <vt:lpstr>Security Operations</vt:lpstr>
      <vt:lpstr>Operational Technology Security</vt:lpstr>
      <vt:lpstr>Data Protection</vt:lpstr>
      <vt:lpstr>Start Zero Trust Today</vt:lpstr>
      <vt:lpstr>Thank you</vt:lpstr>
      <vt:lpstr>Modern SOC: Messages to land</vt:lpstr>
      <vt:lpstr>Modern SOC</vt:lpstr>
      <vt:lpstr>The digitized world is interconnected and dynamic</vt:lpstr>
      <vt:lpstr>The digitized world is interconnected and dynamic</vt:lpstr>
      <vt:lpstr>SOC Challenges</vt:lpstr>
      <vt:lpstr>Focus Topics</vt:lpstr>
      <vt:lpstr>Culture</vt:lpstr>
      <vt:lpstr>SIEM Development Phases</vt:lpstr>
      <vt:lpstr>SIEM Development Phases</vt:lpstr>
      <vt:lpstr>SIEM Development Phases</vt:lpstr>
      <vt:lpstr>SIEM Development Phases</vt:lpstr>
      <vt:lpstr>Security Operations Model – Functions and Tools</vt:lpstr>
      <vt:lpstr>Silos are the Bane of SOC Analysts</vt:lpstr>
      <vt:lpstr>Simplifying and Automating</vt:lpstr>
      <vt:lpstr>The Frist Big Challenge</vt:lpstr>
      <vt:lpstr>The Approach</vt:lpstr>
      <vt:lpstr>Tooling</vt:lpstr>
      <vt:lpstr>Tooling starts with classical SIEM</vt:lpstr>
      <vt:lpstr>Modern SOC Model</vt:lpstr>
      <vt:lpstr>PowerPoint Presentation</vt:lpstr>
      <vt:lpstr>Demo</vt:lpstr>
      <vt:lpstr>Metrics</vt:lpstr>
      <vt:lpstr>Migration to the Cloud</vt:lpstr>
      <vt:lpstr>Key Topics of a Modern SOC</vt:lpstr>
      <vt:lpstr>Thank you</vt:lpstr>
      <vt:lpstr>SecDevOps</vt:lpstr>
      <vt:lpstr>The way we build applications has changed</vt:lpstr>
      <vt:lpstr>Product innovations need  to reach customers quickly,  and stay available</vt:lpstr>
      <vt:lpstr>In other words:</vt:lpstr>
      <vt:lpstr>Developers are at the heart  of a company’s innovation</vt:lpstr>
      <vt:lpstr>Software delivery paradox</vt:lpstr>
      <vt:lpstr>What is DevOps?</vt:lpstr>
      <vt:lpstr>Agile vs. DevOps</vt:lpstr>
      <vt:lpstr>Culture Change – Evolve the Organization</vt:lpstr>
      <vt:lpstr>Culture Change – Evolve the Organization</vt:lpstr>
      <vt:lpstr>Culture Change – Evolve the Organization</vt:lpstr>
      <vt:lpstr>Instead of Horizontal</vt:lpstr>
      <vt:lpstr>Got to Vertical</vt:lpstr>
      <vt:lpstr>DevOps Capabilities and Practices</vt:lpstr>
      <vt:lpstr>DevOps Capabilities and Practices</vt:lpstr>
      <vt:lpstr>Principles to Secure the Software Supply Chain</vt:lpstr>
      <vt:lpstr>From Development to Production</vt:lpstr>
      <vt:lpstr>Secure the Developer</vt:lpstr>
      <vt:lpstr>Understand the Threats</vt:lpstr>
      <vt:lpstr>Threat Modelling Tool</vt:lpstr>
      <vt:lpstr>Threats Manager Studio</vt:lpstr>
      <vt:lpstr>Secure your Code</vt:lpstr>
      <vt:lpstr>Secure your Dependencies</vt:lpstr>
      <vt:lpstr>Secure your Workflow</vt:lpstr>
      <vt:lpstr>Cloud-Native Controls</vt:lpstr>
      <vt:lpstr>Native Security for Azure</vt:lpstr>
      <vt:lpstr>SecDevOps</vt:lpstr>
      <vt:lpstr>Thank you</vt:lpstr>
      <vt:lpstr>Cloud Security</vt:lpstr>
      <vt:lpstr>Transforming Legacy to the Cloud</vt:lpstr>
      <vt:lpstr>“Bad Neighborhood” on the Internet</vt:lpstr>
      <vt:lpstr>Azure Capabilities and Guidance</vt:lpstr>
      <vt:lpstr>Azure Capabilities and Guidance</vt:lpstr>
      <vt:lpstr>Common Adoption Strategies</vt:lpstr>
      <vt:lpstr>Shared Responsibility</vt:lpstr>
      <vt:lpstr>Microsoft’s Cloud Transformation</vt:lpstr>
      <vt:lpstr>Top 10 Essential Cloud Security Decisions</vt:lpstr>
      <vt:lpstr>Top 10 Essential Cloud Security Decisions</vt:lpstr>
      <vt:lpstr>Top 10 Essential Cloud Security Decisions</vt:lpstr>
      <vt:lpstr>Top 10 Essential Cloud Security Decisions</vt:lpstr>
      <vt:lpstr>Top 10 Essential Cloud Security Decisions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Roger Halbheer</dc:creator>
  <cp:keywords/>
  <dc:description/>
  <cp:lastModifiedBy>Roger Halbheer</cp:lastModifiedBy>
  <cp:revision>2</cp:revision>
  <dcterms:created xsi:type="dcterms:W3CDTF">2021-05-27T13:29:33Z</dcterms:created>
  <dcterms:modified xsi:type="dcterms:W3CDTF">2021-09-07T12:16:08Z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